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79" r:id="rId4"/>
    <p:sldId id="280" r:id="rId5"/>
    <p:sldId id="260" r:id="rId6"/>
    <p:sldId id="276" r:id="rId7"/>
    <p:sldId id="278" r:id="rId8"/>
  </p:sldIdLst>
  <p:sldSz cx="12192000" cy="6858000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BC5C"/>
    <a:srgbClr val="97C777"/>
    <a:srgbClr val="E48B5A"/>
    <a:srgbClr val="FFE697"/>
    <a:srgbClr val="F5C795"/>
    <a:srgbClr val="FFEEB9"/>
    <a:srgbClr val="F5BC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6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F863D-F092-4304-BE9D-32ECC9F242C3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1AB6E-ED47-4A8F-8E04-6EA9FE9B02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45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0E58F7-DD7C-4CCF-AE4F-345DECF63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E588665-2C2E-4E6B-9809-AD601DE9B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F0D44C-0D7D-4BC6-8C00-97E874FAF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103C32-28E0-4C2B-8DBB-784F29B9C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B33197-AD44-43C0-9C2C-30783DE51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643329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445B3-147F-4277-A24C-435AA19B2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AB61D0C-CE94-4D3D-82BB-592C94E64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DD996E-9F42-400C-9E8B-DF614C675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8F584F-B127-433F-999C-79189AD2C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1A1625-1CFE-4240-A0DF-52312FAC2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90542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0E52B02-17BF-4B1C-858A-2B4BCEEC7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EA91C3D-4DAC-435B-B7CD-12FEE48DD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5D428C-C97F-476B-8EF9-0CEF82B61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794DAB-3A42-4817-9E69-335F50953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1F583E-223A-47FE-BE45-EA456794B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27257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A092C0-3AFA-4F36-9B95-892A726A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6BB12E-806C-43B8-98EB-B35F4E667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A987ED-E6CF-4A65-8481-0D2242C13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E4C99E-E658-461B-A722-6E109C670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B913DC-E02A-4F90-BE9B-1E24DB24F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9574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0676C1-F947-4FBC-B79B-06BB2C1C0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E97580-B70E-4309-9C05-23C2771A7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2C191B-B91D-4355-BFD4-5D13E9C0A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3D3780-F08B-452C-A925-2EF93336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D2C275-B026-4725-8E2B-CBB9250E1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43006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CC6ADB-C1EC-49DA-ABA0-8219E9653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AC072-54F1-46FE-9AA9-5ED1C58D4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79DF182-8CD7-400B-B0AC-91EEF930C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806CC2-F557-4D3D-9032-99B99448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075F79-90AB-4E66-8343-9E79F89FD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C2D5FE-1F2D-499B-BADE-5DB8FFCE3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320049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58B23F-7E00-40A3-AD49-0FF6EAD49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6E03C0-7E0B-4318-AF61-8DECEC410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F22066-D116-438D-A04E-B8DBBE1B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210FA4-686A-4B32-B912-A71CB27FB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C22BE99-C26F-400C-B38C-FB2B55AE1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0F94F30-5AC4-48AA-8563-9B23B6C8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526C4F6-8B21-46CF-B780-0A63CAB08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EAE9EDB-678D-490A-9D5C-DCF38A0F4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81076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C484D1-17FE-415E-8E4D-8F1884F43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A6A46F9-D7C7-41BF-9A93-7BDA8FB0E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8B280AD-CA7A-4E82-97C7-5F64E4E10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2C9AECC-C1BD-430A-BF98-109010394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205763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E608AE-786B-4CB4-9A0D-FFBDDB306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9B7E104-5B7F-4F71-A3F6-9F2F3B2AB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193669-D0C5-4AF8-BF23-EE379C16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884255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57B5A-BC67-4CFB-A2BE-95DB0BEC1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E81C02-A3A4-4627-87CC-F7099CC47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7C54D58-B60F-4BE3-B030-B107AC5A8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1968B4-4B58-43E4-9338-0A03A6179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F04510-ACDC-45B5-8679-B70754705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AFC50E-3170-4FBF-868D-C161599E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1915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F00EC-35E1-46EC-8678-2E985B0CC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0AD53B4-3192-4435-AB51-1264DE18B6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242C723-5805-4643-BDB9-A7B2C7337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9DCB55-A119-453A-94E5-FB4E9A1EC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C171B8-5A39-436C-B473-2F113E3E0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898034-D27B-4E24-ADA2-4626D1B6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81643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8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B6A399-2E39-4849-9CF9-C3A8D6716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0CAD03-E67D-4638-A617-15887CD65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DFFD4E-4869-4577-BD90-949D3D70EF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3E15E-565F-4CB0-91F7-6E4F71D95799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AC8EDA-70BF-4013-9405-528351B173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608EAF-0852-4AB2-8C82-1A4C1CFF5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F3CBC-0674-40A2-9AA9-AB25161FA2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5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media1.moyareklama.ru/i/p/770x576/201908/20190801111642_fb1b46def6bfb8782e4a9f72efbd6921.jpg">
            <a:extLst>
              <a:ext uri="{FF2B5EF4-FFF2-40B4-BE49-F238E27FC236}">
                <a16:creationId xmlns:a16="http://schemas.microsoft.com/office/drawing/2014/main" id="{739B7193-56EE-4972-B46D-8A8E281FD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1210" y="18501"/>
            <a:ext cx="4180556" cy="417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F31D56A-BF12-4074-8C7B-82BF7FD05CFD}"/>
              </a:ext>
            </a:extLst>
          </p:cNvPr>
          <p:cNvSpPr txBox="1"/>
          <p:nvPr/>
        </p:nvSpPr>
        <p:spPr>
          <a:xfrm>
            <a:off x="741281" y="3933599"/>
            <a:ext cx="6340414" cy="2727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ИСПОЛЬЗОВАНИЯ МЕДИАТИВНЫХ ПРОЦЕДУР В ПРОФЕССИОНАЛЬНОЙ ДЕЯТЕЛЬНОСТИ АДВОКАТА</a:t>
            </a:r>
            <a:endParaRPr lang="ru-RU" sz="32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9C3A5B6-E820-4348-A8CB-2A67ECF696D4}"/>
              </a:ext>
            </a:extLst>
          </p:cNvPr>
          <p:cNvSpPr/>
          <p:nvPr/>
        </p:nvSpPr>
        <p:spPr>
          <a:xfrm>
            <a:off x="7793068" y="-40142"/>
            <a:ext cx="4398932" cy="6898142"/>
          </a:xfrm>
          <a:prstGeom prst="rect">
            <a:avLst/>
          </a:prstGeom>
          <a:solidFill>
            <a:srgbClr val="09844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4">
            <a:extLst>
              <a:ext uri="{FF2B5EF4-FFF2-40B4-BE49-F238E27FC236}">
                <a16:creationId xmlns:a16="http://schemas.microsoft.com/office/drawing/2014/main" id="{C6B96424-46D3-44E7-AFFE-47C7E9323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93068" y="203673"/>
            <a:ext cx="4471833" cy="3905474"/>
          </a:xfrm>
        </p:spPr>
        <p:txBody>
          <a:bodyPr rtlCol="0"/>
          <a:lstStyle/>
          <a:p>
            <a:pPr algn="ctr"/>
            <a:r>
              <a:rPr lang="ru-RU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Тульский институт (филиал) ВГУЮ (РПА Минюста России)</a:t>
            </a:r>
            <a:endParaRPr lang="ru-RU" sz="4000" noProof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https://i.ya-webdesign.com/images/green-ribbon-vector-png-2.png">
            <a:extLst>
              <a:ext uri="{FF2B5EF4-FFF2-40B4-BE49-F238E27FC236}">
                <a16:creationId xmlns:a16="http://schemas.microsoft.com/office/drawing/2014/main" id="{58FAEB22-3228-4425-9B85-97CB16418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526727" y="2143637"/>
            <a:ext cx="7638326" cy="2570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i.ya-webdesign.com/images/green-ribbon-vector-png-2.png">
            <a:extLst>
              <a:ext uri="{FF2B5EF4-FFF2-40B4-BE49-F238E27FC236}">
                <a16:creationId xmlns:a16="http://schemas.microsoft.com/office/drawing/2014/main" id="{EBD919D6-9B74-449A-89BE-D05F57A14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3655482" y="2252367"/>
            <a:ext cx="7638324" cy="235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B9DFD16-0B29-44E6-A417-F92585F5A87C}"/>
              </a:ext>
            </a:extLst>
          </p:cNvPr>
          <p:cNvSpPr txBox="1"/>
          <p:nvPr/>
        </p:nvSpPr>
        <p:spPr>
          <a:xfrm>
            <a:off x="8031089" y="5287815"/>
            <a:ext cx="4160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Подготовил:</a:t>
            </a:r>
          </a:p>
          <a:p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Шалашов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Виктор Константинович</a:t>
            </a:r>
          </a:p>
          <a:p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04307" y="2393004"/>
            <a:ext cx="4487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721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5F4E70-86B4-4E85-A3E2-0409CDB9E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6016967" cy="79396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4208BD0-4523-4138-911F-F4AE264A670A}"/>
              </a:ext>
            </a:extLst>
          </p:cNvPr>
          <p:cNvSpPr/>
          <p:nvPr/>
        </p:nvSpPr>
        <p:spPr>
          <a:xfrm>
            <a:off x="0" y="671133"/>
            <a:ext cx="6770499" cy="39703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 увеличивает риски технократического отношения к человеку, его правам и свободам, достоинству и безопасности. Как пишет Г. Дж. Берман: «Сегодня люди воспринимают право преимущественно как массу законодательных, административных и судебных правил, процедур и технических приемов, действующих в данной стране».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28BF48F-3EA0-486A-BE89-362EB95B3E72}"/>
              </a:ext>
            </a:extLst>
          </p:cNvPr>
          <p:cNvSpPr/>
          <p:nvPr/>
        </p:nvSpPr>
        <p:spPr>
          <a:xfrm>
            <a:off x="0" y="4780741"/>
            <a:ext cx="6767718" cy="19364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Одним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 пока редко применяемых, но перспективных способов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защиты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законных прав и свобод граждан для адвокатуры выступает процесс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медиации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5167" y="0"/>
            <a:ext cx="53368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6259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199" y="104282"/>
            <a:ext cx="119149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общего количества оконченных гражданских дел в судах общей юрисдикции к  количеству заключенных медиативных соглашений, утвержденных судом в результате процедуры медиации: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52107"/>
              </p:ext>
            </p:extLst>
          </p:nvPr>
        </p:nvGraphicFramePr>
        <p:xfrm>
          <a:off x="2096653" y="1652538"/>
          <a:ext cx="8128000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5639692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939484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6332972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476874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Общее количество</a:t>
                      </a:r>
                      <a:r>
                        <a:rPr lang="ru-RU" baseline="0" dirty="0" smtClean="0"/>
                        <a:t> оконченных гражданских дел в РФ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Общее количество прекращенных гражданских дел (рассмотренных с вынесением судебного</a:t>
                      </a:r>
                      <a:r>
                        <a:rPr lang="ru-RU" baseline="0" dirty="0" smtClean="0"/>
                        <a:t> решения)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</a:t>
                      </a:r>
                      <a:r>
                        <a:rPr lang="ru-RU" baseline="0" dirty="0" smtClean="0"/>
                        <a:t> заключенных медиативных соглашений, утвержденных судом в результате процедуры медиации (п. 4 ст. 220 ГПК РФ)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323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19 586 161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378 501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969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21 545 254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281</a:t>
                      </a:r>
                      <a:r>
                        <a:rPr lang="ru-RU" baseline="0" dirty="0" smtClean="0"/>
                        <a:t> 124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772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15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23 476 133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320 072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724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309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530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3BB276A5-C430-C83B-8021-1D8C12BEB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0" y="454770"/>
            <a:ext cx="6709785" cy="626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Высокие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успеха медиации. Статистические данные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свидетельствуют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медиация по гражданским и коммерческим делам завершается успехом примерно в 70% случаев.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Рентабельность для юридической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Учитывая, что результативность и оперативность работы юриста могут вполне оправданно отразиться на его вознаграждении, вышеупомянутый уровень успеха также может стать экономическим бонусом.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33" r="16238"/>
          <a:stretch/>
        </p:blipFill>
        <p:spPr>
          <a:xfrm>
            <a:off x="6709785" y="552446"/>
            <a:ext cx="5482215" cy="534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224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2865"/>
            <a:ext cx="5500048" cy="55000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17911" y="330512"/>
            <a:ext cx="663281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Так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некоторые адвокаты не верят в эффективность процедуры медиации, полагая, что решить вопрос можно только в суде.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Некоторые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отмечают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заинтересованности в проведении процедуры медиации с точки зрения гонорарной политики: если сравнивать среднюю стоимость юридической помощи адвоката за ведение дела и стоимость процедуры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медиации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понятно, почему адвокат выбирает именно судебный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9306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F2AEAB-BEA1-4B5D-8C19-296556753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4923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6351FDC-1B8E-41E5-99EE-01EDBFAB53F3}"/>
              </a:ext>
            </a:extLst>
          </p:cNvPr>
          <p:cNvSpPr/>
          <p:nvPr/>
        </p:nvSpPr>
        <p:spPr>
          <a:xfrm>
            <a:off x="707405" y="1030010"/>
            <a:ext cx="10777183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решив ранее поставленные задачи, нам удалость найти некоторые особенности использования медиативных процедур в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адвоката.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BFAC0D0-07EA-4890-B89D-4F3671DF4991}"/>
              </a:ext>
            </a:extLst>
          </p:cNvPr>
          <p:cNvSpPr/>
          <p:nvPr/>
        </p:nvSpPr>
        <p:spPr>
          <a:xfrm>
            <a:off x="707404" y="3031981"/>
            <a:ext cx="10777183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Действительно, этот вопрос является актуальным.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8341119-348D-42F4-9D61-A6EBA853E640}"/>
              </a:ext>
            </a:extLst>
          </p:cNvPr>
          <p:cNvSpPr/>
          <p:nvPr/>
        </p:nvSpPr>
        <p:spPr>
          <a:xfrm>
            <a:off x="707404" y="4436371"/>
            <a:ext cx="10777183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Имеет смысл вести дальнейшие исследования в данном направлении.</a:t>
            </a: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0178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228587-59B9-47DD-85C2-87B5D11E0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64183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37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8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88" fill="hold">
                                          <p:stCondLst>
                                            <p:cond delay="18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88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88" fill="hold">
                                          <p:stCondLst>
                                            <p:cond delay="5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</TotalTime>
  <Words>349</Words>
  <Application>Microsoft Office PowerPoint</Application>
  <PresentationFormat>Широкоэкранный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Введение</vt:lpstr>
      <vt:lpstr>Презентация PowerPoint</vt:lpstr>
      <vt:lpstr>Презентация PowerPoint</vt:lpstr>
      <vt:lpstr>Презентация PowerPoint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Редько</dc:creator>
  <cp:lastModifiedBy>tla_student</cp:lastModifiedBy>
  <cp:revision>122</cp:revision>
  <cp:lastPrinted>2021-09-20T10:13:59Z</cp:lastPrinted>
  <dcterms:created xsi:type="dcterms:W3CDTF">2020-09-29T05:50:45Z</dcterms:created>
  <dcterms:modified xsi:type="dcterms:W3CDTF">2023-11-22T08:39:48Z</dcterms:modified>
</cp:coreProperties>
</file>