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68" r:id="rId4"/>
  </p:sldMasterIdLst>
  <p:notesMasterIdLst>
    <p:notesMasterId r:id="rId30"/>
  </p:notesMasterIdLst>
  <p:handoutMasterIdLst>
    <p:handoutMasterId r:id="rId31"/>
  </p:handoutMasterIdLst>
  <p:sldIdLst>
    <p:sldId id="256" r:id="rId5"/>
    <p:sldId id="258" r:id="rId6"/>
    <p:sldId id="259" r:id="rId7"/>
    <p:sldId id="260" r:id="rId8"/>
    <p:sldId id="261" r:id="rId9"/>
    <p:sldId id="263" r:id="rId10"/>
    <p:sldId id="264" r:id="rId11"/>
    <p:sldId id="265" r:id="rId12"/>
    <p:sldId id="266" r:id="rId13"/>
    <p:sldId id="267" r:id="rId14"/>
    <p:sldId id="270" r:id="rId15"/>
    <p:sldId id="269" r:id="rId16"/>
    <p:sldId id="271" r:id="rId17"/>
    <p:sldId id="272" r:id="rId18"/>
    <p:sldId id="273" r:id="rId19"/>
    <p:sldId id="275" r:id="rId20"/>
    <p:sldId id="276" r:id="rId21"/>
    <p:sldId id="277" r:id="rId22"/>
    <p:sldId id="278" r:id="rId23"/>
    <p:sldId id="279" r:id="rId24"/>
    <p:sldId id="281" r:id="rId25"/>
    <p:sldId id="282" r:id="rId26"/>
    <p:sldId id="284" r:id="rId27"/>
    <p:sldId id="285" r:id="rId28"/>
    <p:sldId id="286" r:id="rId29"/>
  </p:sldIdLst>
  <p:sldSz cx="12192000" cy="6858000"/>
  <p:notesSz cx="6858000" cy="9144000"/>
  <p:defaultTextStyle>
    <a:defPPr rtl="0">
      <a:defRPr lang="ru-RU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C33F905-8EAA-4A0C-85A1-582D5145CF1E}" v="1319" dt="2022-05-01T13:29:51.431"/>
    <p1510:client id="{9548E080-4F79-4066-978D-11A736B58788}" v="11" dt="2022-04-30T21:38:01.201"/>
    <p1510:client id="{ADB31512-99D6-449A-B590-3455B19981FD}" v="816" dt="2022-04-30T22:43:24.021"/>
    <p1510:client id="{D3BA9B64-1E70-4BC9-BCB3-C01446618909}" v="7" dt="2022-04-30T20:34:24.85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05" autoAdjust="0"/>
  </p:normalViewPr>
  <p:slideViewPr>
    <p:cSldViewPr snapToGrid="0">
      <p:cViewPr varScale="1">
        <p:scale>
          <a:sx n="116" d="100"/>
          <a:sy n="116" d="100"/>
        </p:scale>
        <p:origin x="396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77" d="100"/>
          <a:sy n="77" d="100"/>
        </p:scale>
        <p:origin x="4008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="" xmlns:a16="http://schemas.microsoft.com/office/drawing/2014/main" id="{C66C66A4-3E9A-4D48-AE19-59B11A0216A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="" xmlns:a16="http://schemas.microsoft.com/office/drawing/2014/main" id="{10055A39-7BD8-4CB2-9E4E-D5F38D84B29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511ECE-97D8-44F9-9C7A-DB1AC630DFAC}" type="datetime1">
              <a:rPr lang="ru-RU" smtClean="0"/>
              <a:pPr/>
              <a:t>20.05.2022</a:t>
            </a:fld>
            <a:endParaRPr lang="ru-RU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="" xmlns:a16="http://schemas.microsoft.com/office/drawing/2014/main" id="{8CAEB401-D353-45E5-8280-0606CCCBED2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D807E761-7F7A-4D2C-8944-3B49A5CD8DE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5F53B4-0D05-421F-85D3-F311BA4EBDD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685884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noProof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EEBA56-40D1-4E05-9DDD-CA1A1A679143}" type="datetime1">
              <a:rPr lang="ru-RU" smtClean="0"/>
              <a:pPr/>
              <a:t>20.05.2022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noProof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C41A3B-8407-4A4E-B5A6-988BD64132E7}" type="slidenum">
              <a:rPr lang="ru-RU" noProof="0" smtClean="0"/>
              <a:pPr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8898240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C41A3B-8407-4A4E-B5A6-988BD64132E7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11712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C41A3B-8407-4A4E-B5A6-988BD64132E7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54329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 15"/>
          <p:cNvSpPr/>
          <p:nvPr/>
        </p:nvSpPr>
        <p:spPr>
          <a:xfrm>
            <a:off x="1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31750" ty="-120650" sx="100000" sy="100000" flip="xy" algn="tl"/>
          </a:blipFill>
          <a:ln w="19050" cmpd="sng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Прямоугольник 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tx1"/>
          </a:solidFill>
          <a:ln w="6350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</a:ln>
          <a:effectLst>
            <a:outerShdw blurRad="63500" algn="ctr" rotWithShape="0">
              <a:prstClr val="black">
                <a:alpha val="40000"/>
              </a:prstClr>
            </a:outerShdw>
            <a:softEdge rad="0"/>
          </a:effectLst>
        </p:spPr>
      </p:sp>
      <p:sp>
        <p:nvSpPr>
          <p:cNvPr id="11" name="Прямоугольник 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solidFill>
            <a:schemeClr val="bg2"/>
          </a:solidFill>
          <a:ln w="9525" cap="sq" cmpd="sng" algn="ctr">
            <a:noFill/>
            <a:prstDash val="solid"/>
            <a:miter lim="800000"/>
          </a:ln>
          <a:effectLst/>
        </p:spPr>
      </p:sp>
      <p:sp>
        <p:nvSpPr>
          <p:cNvPr id="15" name="Прямоугольник 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127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" name="Группа 3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17" name="Прямая соединительная линия 16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Прямая соединительная линия 17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Прямая соединительная линия 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Заголовок 1"/>
          <p:cNvSpPr>
            <a:spLocks noGrp="1"/>
          </p:cNvSpPr>
          <p:nvPr>
            <p:ph type="ctrTitle"/>
          </p:nvPr>
        </p:nvSpPr>
        <p:spPr>
          <a:xfrm>
            <a:off x="1561708" y="2091263"/>
            <a:ext cx="9068586" cy="2590800"/>
          </a:xfrm>
        </p:spPr>
        <p:txBody>
          <a:bodyPr tIns="45720" bIns="45720" rtlCol="0"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tx1"/>
                </a:solidFill>
                <a:effectLst>
                  <a:outerShdw blurRad="38100" dist="127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n-ea"/>
                <a:cs typeface="+mn-cs"/>
              </a:defRPr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Подзаголовок 2"/>
          <p:cNvSpPr>
            <a:spLocks noGrp="1"/>
          </p:cNvSpPr>
          <p:nvPr>
            <p:ph type="subTitle" idx="1"/>
          </p:nvPr>
        </p:nvSpPr>
        <p:spPr>
          <a:xfrm>
            <a:off x="1562100" y="4682062"/>
            <a:ext cx="9070848" cy="457201"/>
          </a:xfrm>
        </p:spPr>
        <p:txBody>
          <a:bodyPr rtlCol="0">
            <a:normAutofit/>
          </a:bodyPr>
          <a:lstStyle>
            <a:lvl1pPr marL="0" indent="0" algn="ctr">
              <a:spcBef>
                <a:spcPts val="0"/>
              </a:spcBef>
              <a:buNone/>
              <a:defRPr sz="1600" spc="8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ru-RU" noProof="0"/>
              <a:t>Образец подзаголовка</a:t>
            </a:r>
          </a:p>
        </p:txBody>
      </p:sp>
      <p:sp>
        <p:nvSpPr>
          <p:cNvPr id="20" name="Дата 19"/>
          <p:cNvSpPr>
            <a:spLocks noGrp="1"/>
          </p:cNvSpPr>
          <p:nvPr>
            <p:ph type="dt" sz="half" idx="10"/>
          </p:nvPr>
        </p:nvSpPr>
        <p:spPr>
          <a:xfrm>
            <a:off x="5318760" y="1341255"/>
            <a:ext cx="1554480" cy="527213"/>
          </a:xfrm>
        </p:spPr>
        <p:txBody>
          <a:bodyPr rtlCol="0"/>
          <a:lstStyle>
            <a:lvl1pPr algn="ctr">
              <a:defRPr sz="1300" spc="0" baseline="0">
                <a:solidFill>
                  <a:srgbClr val="FFFFFF"/>
                </a:solidFill>
                <a:latin typeface="+mn-lt"/>
              </a:defRPr>
            </a:lvl1pPr>
          </a:lstStyle>
          <a:p>
            <a:pPr rtl="0"/>
            <a:fld id="{C25A7E61-1BBB-461A-A3DA-7941C5BB961C}" type="datetime1">
              <a:rPr lang="ru-RU" noProof="0" smtClean="0"/>
              <a:pPr rtl="0"/>
              <a:t>20.05.2022</a:t>
            </a:fld>
            <a:endParaRPr lang="ru-RU" noProof="0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>
          <a:xfrm>
            <a:off x="1453896" y="5212080"/>
            <a:ext cx="5905500" cy="228600"/>
          </a:xfrm>
        </p:spPr>
        <p:txBody>
          <a:bodyPr rtlCol="0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pPr rtl="0"/>
            <a:endParaRPr lang="ru-RU" noProof="0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12"/>
          </p:nvPr>
        </p:nvSpPr>
        <p:spPr>
          <a:xfrm>
            <a:off x="8606919" y="5212080"/>
            <a:ext cx="2111881" cy="228600"/>
          </a:xfrm>
        </p:spPr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4FAB73BC-B049-4115-A692-8D63A059BFB8}" type="slidenum">
              <a:rPr lang="ru-RU" noProof="0" smtClean="0"/>
              <a:pPr rtl="0"/>
              <a:t>‹#›</a:t>
            </a:fld>
            <a:endParaRPr lang="ru-RU" noProof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Вертикальный текст 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2AF586D1-CCD2-4008-B9DD-08178F9B3587}" type="datetime1">
              <a:rPr lang="ru-RU" noProof="0" smtClean="0"/>
              <a:pPr rtl="0"/>
              <a:t>20.05.2022</a:t>
            </a:fld>
            <a:endParaRPr lang="ru-RU" noProof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endParaRPr lang="ru-RU" noProof="0"/>
          </a:p>
        </p:txBody>
      </p:sp>
      <p:sp>
        <p:nvSpPr>
          <p:cNvPr id="6" name="Номер слайда 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4FAB73BC-B049-4115-A692-8D63A059BFB8}" type="slidenum">
              <a:rPr lang="ru-RU" noProof="0" smtClean="0"/>
              <a:pPr rtl="0"/>
              <a:t>‹#›</a:t>
            </a:fld>
            <a:endParaRPr lang="ru-RU" noProof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 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 rtlCol="0"/>
          <a:lstStyle/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Вертикальный текст 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 rtlCol="0"/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147CB108-4600-494C-A02C-F32CCD9AC1AE}" type="datetime1">
              <a:rPr lang="ru-RU" noProof="0" smtClean="0"/>
              <a:pPr rtl="0"/>
              <a:t>20.05.2022</a:t>
            </a:fld>
            <a:endParaRPr lang="ru-RU" noProof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endParaRPr lang="ru-RU" noProof="0"/>
          </a:p>
        </p:txBody>
      </p:sp>
      <p:sp>
        <p:nvSpPr>
          <p:cNvPr id="6" name="Номер слайда 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4FAB73BC-B049-4115-A692-8D63A059BFB8}" type="slidenum">
              <a:rPr lang="ru-RU" noProof="0" smtClean="0"/>
              <a:pPr rtl="0"/>
              <a:t>‹#›</a:t>
            </a:fld>
            <a:endParaRPr lang="ru-RU" noProof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Объект 2"/>
          <p:cNvSpPr>
            <a:spLocks noGrp="1"/>
          </p:cNvSpPr>
          <p:nvPr>
            <p:ph idx="1"/>
          </p:nvPr>
        </p:nvSpPr>
        <p:spPr/>
        <p:txBody>
          <a:bodyPr rtlCol="0"/>
          <a:lstStyle>
            <a:lvl1pPr>
              <a:defRPr sz="1800"/>
            </a:lvl1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AF4C9AFD-A4DD-4E73-ADEE-77437DA12583}" type="datetime1">
              <a:rPr lang="ru-RU" noProof="0" smtClean="0"/>
              <a:pPr rtl="0"/>
              <a:t>20.05.2022</a:t>
            </a:fld>
            <a:endParaRPr lang="ru-RU" noProof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endParaRPr lang="ru-RU" noProof="0"/>
          </a:p>
        </p:txBody>
      </p:sp>
      <p:sp>
        <p:nvSpPr>
          <p:cNvPr id="6" name="Номер слайда 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4FAB73BC-B049-4115-A692-8D63A059BFB8}" type="slidenum">
              <a:rPr lang="ru-RU" noProof="0" smtClean="0"/>
              <a:pPr rtl="0"/>
              <a:t>‹#›</a:t>
            </a:fld>
            <a:endParaRPr lang="ru-RU" noProof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 1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0000"/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rcRect/>
            <a:tile tx="-31750" ty="-120650" sx="100000" sy="100000" flip="xy" algn="tl"/>
          </a:blipFill>
          <a:ln w="19050" cmpd="sng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Прямоугольник 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tx1"/>
          </a:solidFill>
          <a:ln w="6350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</a:ln>
          <a:effectLst>
            <a:outerShdw blurRad="63500" algn="ctr" rotWithShape="0">
              <a:prstClr val="black">
                <a:alpha val="40000"/>
              </a:prstClr>
            </a:outerShdw>
            <a:softEdge rad="0"/>
          </a:effectLst>
        </p:spPr>
      </p:sp>
      <p:sp>
        <p:nvSpPr>
          <p:cNvPr id="24" name="Прямоугольник 23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solidFill>
            <a:schemeClr val="bg2"/>
          </a:solidFill>
          <a:ln w="9525" cap="sq" cmpd="sng" algn="ctr">
            <a:noFill/>
            <a:prstDash val="solid"/>
            <a:miter lim="800000"/>
          </a:ln>
          <a:effectLst/>
        </p:spPr>
      </p:sp>
      <p:sp>
        <p:nvSpPr>
          <p:cNvPr id="30" name="Прямоугольник 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127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" name="Группа 30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32" name="Прямая соединительная линия 31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Прямая соединительная линия 32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Прямая соединительная линия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63623" y="2094309"/>
            <a:ext cx="9070848" cy="2587752"/>
          </a:xfrm>
        </p:spPr>
        <p:txBody>
          <a:bodyPr rtlCol="0"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tx1"/>
                </a:solidFill>
                <a:effectLst>
                  <a:outerShdw blurRad="38100" dist="127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n-ea"/>
                <a:cs typeface="+mn-cs"/>
              </a:defRPr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Текст 2"/>
          <p:cNvSpPr>
            <a:spLocks noGrp="1"/>
          </p:cNvSpPr>
          <p:nvPr>
            <p:ph type="body" idx="1"/>
          </p:nvPr>
        </p:nvSpPr>
        <p:spPr>
          <a:xfrm>
            <a:off x="1563624" y="4682062"/>
            <a:ext cx="9070848" cy="457200"/>
          </a:xfrm>
        </p:spPr>
        <p:txBody>
          <a:bodyPr rtlCol="0" anchor="t">
            <a:normAutofit/>
          </a:bodyPr>
          <a:lstStyle>
            <a:lvl1pPr marL="0" indent="0" algn="ctr">
              <a:buNone/>
              <a:tabLst>
                <a:tab pos="2633663" algn="l"/>
              </a:tabLst>
              <a:defRPr sz="1600">
                <a:solidFill>
                  <a:schemeClr val="tx2"/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5321808" y="1344502"/>
            <a:ext cx="1554480" cy="530352"/>
          </a:xfrm>
        </p:spPr>
        <p:txBody>
          <a:bodyPr rtlCol="0"/>
          <a:lstStyle>
            <a:lvl1pPr algn="ctr">
              <a:defRPr lang="en-US" sz="1300" kern="1200" spc="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rtl="0"/>
            <a:fld id="{583C615E-E95A-475E-BF17-8B9F578A04B6}" type="datetime1">
              <a:rPr lang="ru-RU" noProof="0" smtClean="0"/>
              <a:pPr rtl="0"/>
              <a:t>20.05.2022</a:t>
            </a:fld>
            <a:endParaRPr lang="ru-RU" noProof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1453896" y="5212080"/>
            <a:ext cx="5907024" cy="228600"/>
          </a:xfrm>
        </p:spPr>
        <p:txBody>
          <a:bodyPr rtlCol="0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pPr rtl="0"/>
            <a:endParaRPr lang="ru-RU" noProof="0"/>
          </a:p>
        </p:txBody>
      </p:sp>
      <p:sp>
        <p:nvSpPr>
          <p:cNvPr id="6" name="Номер слайда 5"/>
          <p:cNvSpPr>
            <a:spLocks noGrp="1"/>
          </p:cNvSpPr>
          <p:nvPr>
            <p:ph type="sldNum" sz="quarter" idx="12"/>
          </p:nvPr>
        </p:nvSpPr>
        <p:spPr>
          <a:xfrm>
            <a:off x="8604504" y="5212080"/>
            <a:ext cx="2112264" cy="228600"/>
          </a:xfrm>
        </p:spPr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4FAB73BC-B049-4115-A692-8D63A059BFB8}" type="slidenum">
              <a:rPr lang="ru-RU" noProof="0" smtClean="0"/>
              <a:pPr rtl="0"/>
              <a:t>‹#›</a:t>
            </a:fld>
            <a:endParaRPr lang="ru-RU" noProof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 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 7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Объект 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754880" cy="3749040"/>
          </a:xfrm>
        </p:spPr>
        <p:txBody>
          <a:bodyPr rtlCol="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4" name="Объект 3"/>
          <p:cNvSpPr>
            <a:spLocks noGrp="1"/>
          </p:cNvSpPr>
          <p:nvPr>
            <p:ph sz="half" idx="2"/>
          </p:nvPr>
        </p:nvSpPr>
        <p:spPr>
          <a:xfrm>
            <a:off x="6370320" y="2103120"/>
            <a:ext cx="4754880" cy="3749040"/>
          </a:xfrm>
        </p:spPr>
        <p:txBody>
          <a:bodyPr rtlCol="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A6B86C46-81F7-4E08-B84F-71E86E76A374}" type="datetime1">
              <a:rPr lang="ru-RU" noProof="0" smtClean="0"/>
              <a:pPr rtl="0"/>
              <a:t>20.05.2022</a:t>
            </a:fld>
            <a:endParaRPr lang="ru-RU" noProof="0"/>
          </a:p>
        </p:txBody>
      </p:sp>
      <p:sp>
        <p:nvSpPr>
          <p:cNvPr id="6" name="Нижний колонтитул 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endParaRPr lang="ru-RU" noProof="0"/>
          </a:p>
        </p:txBody>
      </p:sp>
      <p:sp>
        <p:nvSpPr>
          <p:cNvPr id="7" name="Номер слайда 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4FAB73BC-B049-4115-A692-8D63A059BFB8}" type="slidenum">
              <a:rPr lang="ru-RU" noProof="0" smtClean="0"/>
              <a:pPr rtl="0"/>
              <a:t>‹#›</a:t>
            </a:fld>
            <a:endParaRPr lang="ru-RU" noProof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Текст 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754880" cy="640080"/>
          </a:xfrm>
        </p:spPr>
        <p:txBody>
          <a:bodyPr rtlCol="0"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8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4" name="Объект 3"/>
          <p:cNvSpPr>
            <a:spLocks noGrp="1"/>
          </p:cNvSpPr>
          <p:nvPr>
            <p:ph sz="half" idx="2"/>
          </p:nvPr>
        </p:nvSpPr>
        <p:spPr>
          <a:xfrm>
            <a:off x="1069848" y="2755898"/>
            <a:ext cx="4754880" cy="3200400"/>
          </a:xfrm>
        </p:spPr>
        <p:txBody>
          <a:bodyPr rtlCol="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5" name="Текст 4"/>
          <p:cNvSpPr>
            <a:spLocks noGrp="1"/>
          </p:cNvSpPr>
          <p:nvPr>
            <p:ph type="body" sz="quarter" idx="3"/>
          </p:nvPr>
        </p:nvSpPr>
        <p:spPr>
          <a:xfrm>
            <a:off x="6373368" y="2074334"/>
            <a:ext cx="4754880" cy="640080"/>
          </a:xfrm>
        </p:spPr>
        <p:txBody>
          <a:bodyPr rtlCol="0"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6" name="Объект 5"/>
          <p:cNvSpPr>
            <a:spLocks noGrp="1"/>
          </p:cNvSpPr>
          <p:nvPr>
            <p:ph sz="quarter" idx="4"/>
          </p:nvPr>
        </p:nvSpPr>
        <p:spPr>
          <a:xfrm>
            <a:off x="6373368" y="2756581"/>
            <a:ext cx="4754880" cy="3200400"/>
          </a:xfrm>
        </p:spPr>
        <p:txBody>
          <a:bodyPr rtlCol="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7" name="Дата 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6AE373B3-AD72-488C-8D65-CC2A0D855714}" type="datetime1">
              <a:rPr lang="ru-RU" noProof="0" smtClean="0"/>
              <a:pPr rtl="0"/>
              <a:t>20.05.2022</a:t>
            </a:fld>
            <a:endParaRPr lang="ru-RU" noProof="0"/>
          </a:p>
        </p:txBody>
      </p:sp>
      <p:sp>
        <p:nvSpPr>
          <p:cNvPr id="8" name="Нижний колонтитул 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endParaRPr lang="ru-RU" noProof="0"/>
          </a:p>
        </p:txBody>
      </p:sp>
      <p:sp>
        <p:nvSpPr>
          <p:cNvPr id="9" name="Номер слайда 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4FAB73BC-B049-4115-A692-8D63A059BFB8}" type="slidenum">
              <a:rPr lang="ru-RU" noProof="0" smtClean="0"/>
              <a:pPr rtl="0"/>
              <a:t>‹#›</a:t>
            </a:fld>
            <a:endParaRPr lang="ru-RU" noProof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0D816314-F397-49E9-A8ED-29B429DE8B7F}" type="datetime1">
              <a:rPr lang="ru-RU" noProof="0" smtClean="0"/>
              <a:pPr rtl="0"/>
              <a:t>20.05.2022</a:t>
            </a:fld>
            <a:endParaRPr lang="ru-RU" noProof="0"/>
          </a:p>
        </p:txBody>
      </p:sp>
      <p:sp>
        <p:nvSpPr>
          <p:cNvPr id="4" name="Нижний колонтитул 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endParaRPr lang="ru-RU" noProof="0"/>
          </a:p>
        </p:txBody>
      </p:sp>
      <p:sp>
        <p:nvSpPr>
          <p:cNvPr id="5" name="Номер слайда 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4FAB73BC-B049-4115-A692-8D63A059BFB8}" type="slidenum">
              <a:rPr lang="ru-RU" noProof="0" smtClean="0"/>
              <a:pPr rtl="0"/>
              <a:t>‹#›</a:t>
            </a:fld>
            <a:endParaRPr lang="ru-RU" noProof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BAA3BCF6-1B5D-48B1-BC5F-09A4104978DD}" type="datetime1">
              <a:rPr lang="ru-RU" noProof="0" smtClean="0"/>
              <a:pPr rtl="0"/>
              <a:t>20.05.2022</a:t>
            </a:fld>
            <a:endParaRPr lang="ru-RU" noProof="0"/>
          </a:p>
        </p:txBody>
      </p:sp>
      <p:sp>
        <p:nvSpPr>
          <p:cNvPr id="3" name="Нижний колонтитул 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endParaRPr lang="ru-RU" noProof="0"/>
          </a:p>
        </p:txBody>
      </p:sp>
      <p:sp>
        <p:nvSpPr>
          <p:cNvPr id="4" name="Номер слайда 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4FAB73BC-B049-4115-A692-8D63A059BFB8}" type="slidenum">
              <a:rPr lang="ru-RU" noProof="0" smtClean="0"/>
              <a:pPr rtl="0"/>
              <a:t>‹#›</a:t>
            </a:fld>
            <a:endParaRPr lang="ru-RU" noProof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 13"/>
          <p:cNvSpPr/>
          <p:nvPr/>
        </p:nvSpPr>
        <p:spPr>
          <a:xfrm>
            <a:off x="234693" y="237744"/>
            <a:ext cx="8633081" cy="6382512"/>
          </a:xfrm>
          <a:prstGeom prst="rect">
            <a:avLst/>
          </a:prstGeom>
          <a:solidFill>
            <a:schemeClr val="tx1"/>
          </a:solidFill>
          <a:ln w="6350" cap="flat" cmpd="sng" algn="ctr">
            <a:solidFill>
              <a:schemeClr val="tx1">
                <a:lumMod val="75000"/>
              </a:schemeClr>
            </a:solidFill>
            <a:prstDash val="solid"/>
          </a:ln>
          <a:effectLst>
            <a:softEdge rad="0"/>
          </a:effectLst>
        </p:spPr>
      </p:sp>
      <p:sp>
        <p:nvSpPr>
          <p:cNvPr id="16" name="Прямоугольник 15"/>
          <p:cNvSpPr/>
          <p:nvPr/>
        </p:nvSpPr>
        <p:spPr>
          <a:xfrm>
            <a:off x="371856" y="374904"/>
            <a:ext cx="8353044" cy="6108192"/>
          </a:xfrm>
          <a:prstGeom prst="rect">
            <a:avLst/>
          </a:prstGeom>
          <a:solidFill>
            <a:schemeClr val="bg2"/>
          </a:solidFill>
          <a:ln w="6350" cap="sq" cmpd="sng" algn="ctr">
            <a:noFill/>
            <a:prstDash val="solid"/>
            <a:miter lim="800000"/>
          </a:ln>
          <a:effectLst/>
        </p:spPr>
      </p:sp>
      <p:sp>
        <p:nvSpPr>
          <p:cNvPr id="15" name="Прямоугольник 14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9296400" y="607392"/>
            <a:ext cx="2430780" cy="1645920"/>
          </a:xfrm>
        </p:spPr>
        <p:txBody>
          <a:bodyPr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cap="none" spc="0" baseline="0" dirty="0">
                <a:solidFill>
                  <a:schemeClr val="bg1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Объект 2"/>
          <p:cNvSpPr>
            <a:spLocks noGrp="1"/>
          </p:cNvSpPr>
          <p:nvPr>
            <p:ph idx="1"/>
          </p:nvPr>
        </p:nvSpPr>
        <p:spPr>
          <a:xfrm>
            <a:off x="790575" y="704850"/>
            <a:ext cx="7562850" cy="5143500"/>
          </a:xfrm>
        </p:spPr>
        <p:txBody>
          <a:bodyPr rtlCol="0"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4" name="Текст 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0780" cy="3505200"/>
          </a:xfrm>
        </p:spPr>
        <p:txBody>
          <a:bodyPr rtlCol="0"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49E48EAD-D381-4DD0-8557-975059B0D05D}" type="datetime1">
              <a:rPr lang="ru-RU" noProof="0" smtClean="0"/>
              <a:pPr rtl="0"/>
              <a:t>20.05.2022</a:t>
            </a:fld>
            <a:endParaRPr lang="ru-RU" noProof="0"/>
          </a:p>
        </p:txBody>
      </p:sp>
      <p:sp>
        <p:nvSpPr>
          <p:cNvPr id="6" name="Нижний колонтитул 5"/>
          <p:cNvSpPr>
            <a:spLocks noGrp="1"/>
          </p:cNvSpPr>
          <p:nvPr>
            <p:ph type="ftr" sz="quarter" idx="11"/>
          </p:nvPr>
        </p:nvSpPr>
        <p:spPr>
          <a:xfrm>
            <a:off x="3439158" y="6214535"/>
            <a:ext cx="5184648" cy="256032"/>
          </a:xfrm>
        </p:spPr>
        <p:txBody>
          <a:bodyPr rtlCol="0"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pPr rtl="0"/>
            <a:endParaRPr lang="ru-RU" noProof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 rtl="0"/>
            <a:fld id="{4FAB73BC-B049-4115-A692-8D63A059BFB8}" type="slidenum">
              <a:rPr lang="ru-RU" noProof="0" smtClean="0"/>
              <a:pPr rtl="0"/>
              <a:t>‹#›</a:t>
            </a:fld>
            <a:endParaRPr lang="ru-RU" noProof="0"/>
          </a:p>
        </p:txBody>
      </p:sp>
      <p:sp>
        <p:nvSpPr>
          <p:cNvPr id="11" name="Прямоугольник 10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chemeClr val="tx1">
                <a:lumMod val="65000"/>
                <a:lumOff val="3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 13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tx1"/>
          </a:solidFill>
          <a:ln w="6350" cap="sq">
            <a:solidFill>
              <a:schemeClr val="tx1">
                <a:lumMod val="7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Прямоугольник 8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solidFill>
            <a:schemeClr val="bg2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9296400" y="603504"/>
            <a:ext cx="2432304" cy="1645920"/>
          </a:xfrm>
        </p:spPr>
        <p:txBody>
          <a:bodyPr rtlCol="0" anchor="b">
            <a:noAutofit/>
          </a:bodyPr>
          <a:lstStyle>
            <a:lvl1pPr algn="l">
              <a:defRPr sz="2800" b="0">
                <a:solidFill>
                  <a:schemeClr val="tx1"/>
                </a:solidFill>
                <a:latin typeface="+mj-lt"/>
              </a:defRPr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Рисунок 2"/>
          <p:cNvSpPr>
            <a:spLocks noGrp="1" noChangeAspect="1"/>
          </p:cNvSpPr>
          <p:nvPr>
            <p:ph type="pic" idx="1" hasCustomPrompt="1"/>
          </p:nvPr>
        </p:nvSpPr>
        <p:spPr>
          <a:xfrm>
            <a:off x="228599" y="237744"/>
            <a:ext cx="8601076" cy="6382512"/>
          </a:xfrm>
          <a:solidFill>
            <a:srgbClr val="808080"/>
          </a:solidFill>
          <a:ln>
            <a:noFill/>
          </a:ln>
        </p:spPr>
        <p:txBody>
          <a:bodyPr rtlCol="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ru-RU" noProof="0"/>
              <a:t>Щелкните значок, чтобы добавить изображение</a:t>
            </a:r>
          </a:p>
        </p:txBody>
      </p:sp>
      <p:sp>
        <p:nvSpPr>
          <p:cNvPr id="4" name="Текст 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2304" cy="3502152"/>
          </a:xfrm>
        </p:spPr>
        <p:txBody>
          <a:bodyPr rtlCol="0"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 rtl="0"/>
            <a:fld id="{16365492-6A5A-4444-B9B9-CCA334E4126D}" type="datetime1">
              <a:rPr lang="ru-RU" noProof="0" smtClean="0"/>
              <a:pPr rtl="0"/>
              <a:t>20.05.2022</a:t>
            </a:fld>
            <a:endParaRPr lang="ru-RU" noProof="0"/>
          </a:p>
        </p:txBody>
      </p:sp>
      <p:sp>
        <p:nvSpPr>
          <p:cNvPr id="6" name="Нижний колонтитул 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marL="0" algn="r" defTabSz="914400" rtl="0" eaLnBrk="1" latinLnBrk="0" hangingPunct="1">
              <a:defRPr lang="en-US" sz="1000" kern="1200" dirty="0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pPr rtl="0"/>
            <a:endParaRPr lang="ru-RU" noProof="0"/>
          </a:p>
        </p:txBody>
      </p:sp>
      <p:sp>
        <p:nvSpPr>
          <p:cNvPr id="7" name="Номер слайда 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4FAB73BC-B049-4115-A692-8D63A059BFB8}" type="slidenum">
              <a:rPr lang="ru-RU" noProof="0" smtClean="0"/>
              <a:pPr rtl="0"/>
              <a:t>‹#›</a:t>
            </a:fld>
            <a:endParaRPr lang="ru-RU" noProof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tx1"/>
          </a:solidFill>
          <a:ln w="6350" cap="flat" cmpd="sng" algn="ctr">
            <a:solidFill>
              <a:schemeClr val="tx1">
                <a:lumMod val="75000"/>
              </a:schemeClr>
            </a:solidFill>
            <a:prstDash val="solid"/>
          </a:ln>
          <a:effectLst>
            <a:softEdge rad="0"/>
          </a:effectLst>
        </p:spPr>
      </p:sp>
      <p:sp>
        <p:nvSpPr>
          <p:cNvPr id="8" name="Прямоугольник 7"/>
          <p:cNvSpPr/>
          <p:nvPr/>
        </p:nvSpPr>
        <p:spPr>
          <a:xfrm>
            <a:off x="371856" y="374904"/>
            <a:ext cx="11448288" cy="6108192"/>
          </a:xfrm>
          <a:prstGeom prst="rect">
            <a:avLst/>
          </a:prstGeom>
          <a:solidFill>
            <a:schemeClr val="bg2"/>
          </a:solidFill>
          <a:ln w="6350" cap="sq" cmpd="sng" algn="ctr">
            <a:noFill/>
            <a:prstDash val="solid"/>
            <a:miter lim="800000"/>
          </a:ln>
          <a:effectLst/>
        </p:spPr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Текст 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389464" y="6214535"/>
            <a:ext cx="2743200" cy="2560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bg2"/>
                </a:solidFill>
              </a:defRPr>
            </a:lvl1pPr>
          </a:lstStyle>
          <a:p>
            <a:pPr rtl="0"/>
            <a:fld id="{E93472D9-7988-48D2-AF06-25BECD8DE9FF}" type="datetime1">
              <a:rPr lang="ru-RU" noProof="0" smtClean="0"/>
              <a:pPr rtl="0"/>
              <a:t>20.05.2022</a:t>
            </a:fld>
            <a:endParaRPr lang="ru-RU" noProof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489960" y="6214535"/>
            <a:ext cx="5212080" cy="2560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000">
                <a:solidFill>
                  <a:schemeClr val="bg2"/>
                </a:solidFill>
              </a:defRPr>
            </a:lvl1pPr>
          </a:lstStyle>
          <a:p>
            <a:pPr rtl="0"/>
            <a:endParaRPr lang="ru-RU" noProof="0"/>
          </a:p>
        </p:txBody>
      </p:sp>
      <p:sp>
        <p:nvSpPr>
          <p:cNvPr id="6" name="Номер слайда 5"/>
          <p:cNvSpPr>
            <a:spLocks noGrp="1"/>
          </p:cNvSpPr>
          <p:nvPr>
            <p:ph type="sldNum" sz="quarter" idx="4"/>
          </p:nvPr>
        </p:nvSpPr>
        <p:spPr>
          <a:xfrm>
            <a:off x="10348535" y="6214535"/>
            <a:ext cx="1463040" cy="2560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bg2"/>
                </a:solidFill>
              </a:defRPr>
            </a:lvl1pPr>
          </a:lstStyle>
          <a:p>
            <a:pPr rtl="0"/>
            <a:fld id="{4FAB73BC-B049-4115-A692-8D63A059BFB8}" type="slidenum">
              <a:rPr lang="ru-RU" noProof="0" smtClean="0"/>
              <a:pPr rtl="0"/>
              <a:t>‹#›</a:t>
            </a:fld>
            <a:endParaRPr lang="ru-RU" noProof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800" kern="1200" cap="none" spc="0" baseline="0" dirty="0">
          <a:solidFill>
            <a:schemeClr val="tx1"/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bg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bg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bg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bg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svg"/><Relationship Id="rId3" Type="http://schemas.openxmlformats.org/officeDocument/2006/relationships/image" Target="../media/image45.png"/><Relationship Id="rId7" Type="http://schemas.openxmlformats.org/officeDocument/2006/relationships/image" Target="../media/image48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8.svg"/><Relationship Id="rId5" Type="http://schemas.openxmlformats.org/officeDocument/2006/relationships/image" Target="../media/image47.png"/><Relationship Id="rId10" Type="http://schemas.openxmlformats.org/officeDocument/2006/relationships/image" Target="../media/image52.svg"/><Relationship Id="rId4" Type="http://schemas.openxmlformats.org/officeDocument/2006/relationships/image" Target="../media/image46.png"/><Relationship Id="rId9" Type="http://schemas.openxmlformats.org/officeDocument/2006/relationships/image" Target="../media/image4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svg"/><Relationship Id="rId3" Type="http://schemas.openxmlformats.org/officeDocument/2006/relationships/slide" Target="slide13.xml"/><Relationship Id="rId7" Type="http://schemas.openxmlformats.org/officeDocument/2006/relationships/image" Target="../media/image53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2.png"/><Relationship Id="rId5" Type="http://schemas.openxmlformats.org/officeDocument/2006/relationships/slide" Target="slide23.xml"/><Relationship Id="rId10" Type="http://schemas.openxmlformats.org/officeDocument/2006/relationships/image" Target="../media/image55.png"/><Relationship Id="rId4" Type="http://schemas.openxmlformats.org/officeDocument/2006/relationships/image" Target="../media/image51.png"/><Relationship Id="rId9" Type="http://schemas.openxmlformats.org/officeDocument/2006/relationships/image" Target="../media/image5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" Target="slide22.xml"/><Relationship Id="rId3" Type="http://schemas.openxmlformats.org/officeDocument/2006/relationships/image" Target="../media/image57.png"/><Relationship Id="rId7" Type="http://schemas.openxmlformats.org/officeDocument/2006/relationships/slide" Target="slide19.xml"/><Relationship Id="rId12" Type="http://schemas.openxmlformats.org/officeDocument/2006/relationships/image" Target="../media/image64.sv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6.xml"/><Relationship Id="rId6" Type="http://schemas.openxmlformats.org/officeDocument/2006/relationships/slide" Target="slide17.xml"/><Relationship Id="rId11" Type="http://schemas.openxmlformats.org/officeDocument/2006/relationships/image" Target="../media/image59.png"/><Relationship Id="rId5" Type="http://schemas.openxmlformats.org/officeDocument/2006/relationships/slide" Target="slide16.xml"/><Relationship Id="rId10" Type="http://schemas.openxmlformats.org/officeDocument/2006/relationships/slide" Target="slide12.xml"/><Relationship Id="rId4" Type="http://schemas.openxmlformats.org/officeDocument/2006/relationships/slide" Target="slide14.xml"/><Relationship Id="rId9" Type="http://schemas.openxmlformats.org/officeDocument/2006/relationships/image" Target="../media/image5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61.png"/><Relationship Id="rId7" Type="http://schemas.openxmlformats.org/officeDocument/2006/relationships/slide" Target="slide12.xml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8.svg"/><Relationship Id="rId5" Type="http://schemas.openxmlformats.org/officeDocument/2006/relationships/image" Target="../media/image62.png"/><Relationship Id="rId4" Type="http://schemas.openxmlformats.org/officeDocument/2006/relationships/slide" Target="slide13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" Target="slide13.xml"/><Relationship Id="rId13" Type="http://schemas.openxmlformats.org/officeDocument/2006/relationships/image" Target="../media/image72.png"/><Relationship Id="rId3" Type="http://schemas.openxmlformats.org/officeDocument/2006/relationships/image" Target="../media/image65.png"/><Relationship Id="rId7" Type="http://schemas.openxmlformats.org/officeDocument/2006/relationships/image" Target="../media/image69.png"/><Relationship Id="rId12" Type="http://schemas.openxmlformats.org/officeDocument/2006/relationships/image" Target="../media/image71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8.png"/><Relationship Id="rId11" Type="http://schemas.openxmlformats.org/officeDocument/2006/relationships/image" Target="../media/image63.png"/><Relationship Id="rId5" Type="http://schemas.openxmlformats.org/officeDocument/2006/relationships/image" Target="../media/image67.png"/><Relationship Id="rId10" Type="http://schemas.openxmlformats.org/officeDocument/2006/relationships/slide" Target="slide12.xml"/><Relationship Id="rId4" Type="http://schemas.openxmlformats.org/officeDocument/2006/relationships/image" Target="../media/image66.png"/><Relationship Id="rId9" Type="http://schemas.openxmlformats.org/officeDocument/2006/relationships/image" Target="../media/image7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" Target="slide13.xml"/><Relationship Id="rId3" Type="http://schemas.openxmlformats.org/officeDocument/2006/relationships/image" Target="../media/image74.png"/><Relationship Id="rId7" Type="http://schemas.openxmlformats.org/officeDocument/2006/relationships/image" Target="../media/image78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Relationship Id="rId9" Type="http://schemas.openxmlformats.org/officeDocument/2006/relationships/image" Target="../media/image7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image" Target="../media/image80.png"/><Relationship Id="rId7" Type="http://schemas.openxmlformats.org/officeDocument/2006/relationships/image" Target="../media/image63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6.xml"/><Relationship Id="rId6" Type="http://schemas.openxmlformats.org/officeDocument/2006/relationships/slide" Target="slide12.xml"/><Relationship Id="rId5" Type="http://schemas.openxmlformats.org/officeDocument/2006/relationships/image" Target="../media/image70.png"/><Relationship Id="rId4" Type="http://schemas.openxmlformats.org/officeDocument/2006/relationships/slide" Target="slide13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92.png"/><Relationship Id="rId18" Type="http://schemas.openxmlformats.org/officeDocument/2006/relationships/image" Target="../media/image63.png"/><Relationship Id="rId3" Type="http://schemas.openxmlformats.org/officeDocument/2006/relationships/image" Target="../media/image83.png"/><Relationship Id="rId7" Type="http://schemas.openxmlformats.org/officeDocument/2006/relationships/image" Target="../media/image87.png"/><Relationship Id="rId12" Type="http://schemas.openxmlformats.org/officeDocument/2006/relationships/image" Target="../media/image91.png"/><Relationship Id="rId17" Type="http://schemas.openxmlformats.org/officeDocument/2006/relationships/slide" Target="slide12.xml"/><Relationship Id="rId2" Type="http://schemas.openxmlformats.org/officeDocument/2006/relationships/image" Target="../media/image82.png"/><Relationship Id="rId16" Type="http://schemas.openxmlformats.org/officeDocument/2006/relationships/image" Target="../media/image7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6.png"/><Relationship Id="rId11" Type="http://schemas.openxmlformats.org/officeDocument/2006/relationships/image" Target="../media/image90.png"/><Relationship Id="rId5" Type="http://schemas.openxmlformats.org/officeDocument/2006/relationships/image" Target="../media/image85.png"/><Relationship Id="rId15" Type="http://schemas.openxmlformats.org/officeDocument/2006/relationships/slide" Target="slide13.xml"/><Relationship Id="rId10" Type="http://schemas.openxmlformats.org/officeDocument/2006/relationships/image" Target="../media/image89.png"/><Relationship Id="rId4" Type="http://schemas.openxmlformats.org/officeDocument/2006/relationships/image" Target="../media/image84.png"/><Relationship Id="rId9" Type="http://schemas.openxmlformats.org/officeDocument/2006/relationships/image" Target="../media/image88.png"/><Relationship Id="rId14" Type="http://schemas.openxmlformats.org/officeDocument/2006/relationships/image" Target="../media/image5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7" Type="http://schemas.openxmlformats.org/officeDocument/2006/relationships/image" Target="../media/image63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6.xml"/><Relationship Id="rId6" Type="http://schemas.openxmlformats.org/officeDocument/2006/relationships/slide" Target="slide12.xml"/><Relationship Id="rId5" Type="http://schemas.openxmlformats.org/officeDocument/2006/relationships/image" Target="../media/image70.png"/><Relationship Id="rId4" Type="http://schemas.openxmlformats.org/officeDocument/2006/relationships/slide" Target="slide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13" Type="http://schemas.openxmlformats.org/officeDocument/2006/relationships/image" Target="../media/image106.png"/><Relationship Id="rId3" Type="http://schemas.openxmlformats.org/officeDocument/2006/relationships/image" Target="../media/image96.png"/><Relationship Id="rId7" Type="http://schemas.openxmlformats.org/officeDocument/2006/relationships/image" Target="../media/image100.png"/><Relationship Id="rId12" Type="http://schemas.openxmlformats.org/officeDocument/2006/relationships/image" Target="../media/image105.png"/><Relationship Id="rId17" Type="http://schemas.openxmlformats.org/officeDocument/2006/relationships/image" Target="../media/image63.png"/><Relationship Id="rId2" Type="http://schemas.openxmlformats.org/officeDocument/2006/relationships/image" Target="../media/image95.png"/><Relationship Id="rId16" Type="http://schemas.openxmlformats.org/officeDocument/2006/relationships/slide" Target="slide1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9.png"/><Relationship Id="rId11" Type="http://schemas.openxmlformats.org/officeDocument/2006/relationships/image" Target="../media/image104.png"/><Relationship Id="rId5" Type="http://schemas.openxmlformats.org/officeDocument/2006/relationships/image" Target="../media/image98.png"/><Relationship Id="rId15" Type="http://schemas.openxmlformats.org/officeDocument/2006/relationships/image" Target="../media/image70.png"/><Relationship Id="rId10" Type="http://schemas.openxmlformats.org/officeDocument/2006/relationships/image" Target="../media/image103.png"/><Relationship Id="rId4" Type="http://schemas.openxmlformats.org/officeDocument/2006/relationships/image" Target="../media/image97.png"/><Relationship Id="rId9" Type="http://schemas.openxmlformats.org/officeDocument/2006/relationships/image" Target="../media/image102.png"/><Relationship Id="rId14" Type="http://schemas.openxmlformats.org/officeDocument/2006/relationships/slide" Target="slide13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png"/><Relationship Id="rId3" Type="http://schemas.openxmlformats.org/officeDocument/2006/relationships/image" Target="../media/image108.png"/><Relationship Id="rId7" Type="http://schemas.openxmlformats.org/officeDocument/2006/relationships/image" Target="../media/image112.png"/><Relationship Id="rId12" Type="http://schemas.openxmlformats.org/officeDocument/2006/relationships/image" Target="../media/image63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1.png"/><Relationship Id="rId11" Type="http://schemas.openxmlformats.org/officeDocument/2006/relationships/slide" Target="slide12.xml"/><Relationship Id="rId5" Type="http://schemas.openxmlformats.org/officeDocument/2006/relationships/image" Target="../media/image110.png"/><Relationship Id="rId10" Type="http://schemas.openxmlformats.org/officeDocument/2006/relationships/image" Target="../media/image70.png"/><Relationship Id="rId4" Type="http://schemas.openxmlformats.org/officeDocument/2006/relationships/image" Target="../media/image109.png"/><Relationship Id="rId9" Type="http://schemas.openxmlformats.org/officeDocument/2006/relationships/slide" Target="slide13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png"/><Relationship Id="rId13" Type="http://schemas.openxmlformats.org/officeDocument/2006/relationships/image" Target="../media/image120.png"/><Relationship Id="rId3" Type="http://schemas.openxmlformats.org/officeDocument/2006/relationships/slide" Target="slide13.xml"/><Relationship Id="rId7" Type="http://schemas.openxmlformats.org/officeDocument/2006/relationships/image" Target="../media/image114.png"/><Relationship Id="rId12" Type="http://schemas.openxmlformats.org/officeDocument/2006/relationships/image" Target="../media/image119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3.png"/><Relationship Id="rId11" Type="http://schemas.openxmlformats.org/officeDocument/2006/relationships/image" Target="../media/image118.png"/><Relationship Id="rId5" Type="http://schemas.openxmlformats.org/officeDocument/2006/relationships/slide" Target="slide12.xml"/><Relationship Id="rId10" Type="http://schemas.openxmlformats.org/officeDocument/2006/relationships/image" Target="../media/image117.png"/><Relationship Id="rId4" Type="http://schemas.openxmlformats.org/officeDocument/2006/relationships/image" Target="../media/image70.png"/><Relationship Id="rId9" Type="http://schemas.openxmlformats.org/officeDocument/2006/relationships/image" Target="../media/image11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7" Type="http://schemas.openxmlformats.org/officeDocument/2006/relationships/image" Target="../media/image70.pn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6.xml"/><Relationship Id="rId6" Type="http://schemas.openxmlformats.org/officeDocument/2006/relationships/slide" Target="slide13.xml"/><Relationship Id="rId5" Type="http://schemas.openxmlformats.org/officeDocument/2006/relationships/image" Target="../media/image63.png"/><Relationship Id="rId4" Type="http://schemas.openxmlformats.org/officeDocument/2006/relationships/slide" Target="slide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tula.rpa-mu.ru/o-filiale/kafedr/sippd" TargetMode="External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Прямоугольник 23">
            <a:extLst>
              <a:ext uri="{FF2B5EF4-FFF2-40B4-BE49-F238E27FC236}">
                <a16:creationId xmlns="" xmlns:a16="http://schemas.microsoft.com/office/drawing/2014/main" id="{93BFCDB3-13C4-4D69-848D-3F1F4D6B8F4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/>
          </a:p>
        </p:txBody>
      </p:sp>
      <p:sp>
        <p:nvSpPr>
          <p:cNvPr id="26" name="Прямоугольник 25">
            <a:extLst>
              <a:ext uri="{FF2B5EF4-FFF2-40B4-BE49-F238E27FC236}">
                <a16:creationId xmlns="" xmlns:a16="http://schemas.microsoft.com/office/drawing/2014/main" id="{CC2B9599-6E7A-4DD2-B13A-B4F68A1351A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-1867" y="0"/>
            <a:ext cx="8168743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/>
          </a:p>
        </p:txBody>
      </p:sp>
      <p:sp>
        <p:nvSpPr>
          <p:cNvPr id="28" name="Прямоугольник 27">
            <a:extLst>
              <a:ext uri="{FF2B5EF4-FFF2-40B4-BE49-F238E27FC236}">
                <a16:creationId xmlns="" xmlns:a16="http://schemas.microsoft.com/office/drawing/2014/main" id="{3E377648-1ED1-4112-805B-16C14CE995F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43337" y="643464"/>
            <a:ext cx="6909241" cy="5571072"/>
          </a:xfrm>
          <a:prstGeom prst="rect">
            <a:avLst/>
          </a:prstGeom>
          <a:solidFill>
            <a:schemeClr val="tx1"/>
          </a:solidFill>
          <a:ln w="6350" cap="flat" cmpd="sng" algn="ctr">
            <a:solidFill>
              <a:schemeClr val="tx1"/>
            </a:solidFill>
            <a:prstDash val="solid"/>
          </a:ln>
          <a:effectLst>
            <a:outerShdw blurRad="63500" algn="ctr" rotWithShape="0">
              <a:prstClr val="black">
                <a:alpha val="40000"/>
              </a:prstClr>
            </a:outerShdw>
            <a:softEdge rad="0"/>
          </a:effectLst>
        </p:spPr>
      </p:sp>
      <p:sp>
        <p:nvSpPr>
          <p:cNvPr id="30" name="Прямоугольник 29">
            <a:extLst>
              <a:ext uri="{FF2B5EF4-FFF2-40B4-BE49-F238E27FC236}">
                <a16:creationId xmlns="" xmlns:a16="http://schemas.microsoft.com/office/drawing/2014/main" id="{D63B59CB-289C-4850-A932-358B9E412BA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812877" y="806752"/>
            <a:ext cx="6570161" cy="5244497"/>
          </a:xfrm>
          <a:prstGeom prst="rect">
            <a:avLst/>
          </a:prstGeom>
          <a:solidFill>
            <a:schemeClr val="tx1"/>
          </a:solidFill>
          <a:ln w="6350" cap="sq" cmpd="sng" algn="ctr">
            <a:solidFill>
              <a:schemeClr val="bg2"/>
            </a:solidFill>
            <a:prstDash val="solid"/>
            <a:miter lim="800000"/>
          </a:ln>
          <a:effectLst/>
        </p:spPr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0FF38365-FE88-4634-9D9E-7CFE132B44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5407" y="1131903"/>
            <a:ext cx="4594194" cy="4594194"/>
          </a:xfrm>
          <a:prstGeom prst="rect">
            <a:avLst/>
          </a:prstGeom>
        </p:spPr>
      </p:pic>
      <p:sp>
        <p:nvSpPr>
          <p:cNvPr id="32" name="Прямоугольник 31">
            <a:extLst>
              <a:ext uri="{FF2B5EF4-FFF2-40B4-BE49-F238E27FC236}">
                <a16:creationId xmlns="" xmlns:a16="http://schemas.microsoft.com/office/drawing/2014/main" id="{98867647-07B7-4265-832F-DE0E80979AC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3137837" y="640856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127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34" name="Прямая соединительная линия 33">
            <a:extLst>
              <a:ext uri="{FF2B5EF4-FFF2-40B4-BE49-F238E27FC236}">
                <a16:creationId xmlns="" xmlns:a16="http://schemas.microsoft.com/office/drawing/2014/main" id="{516AC468-2C3D-4337-A9A2-81175F6D54B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3252137" y="640855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единительная линия 35">
            <a:extLst>
              <a:ext uri="{FF2B5EF4-FFF2-40B4-BE49-F238E27FC236}">
                <a16:creationId xmlns="" xmlns:a16="http://schemas.microsoft.com/office/drawing/2014/main" id="{2A873262-74DB-4FD1-9625-E4616CF011D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4943777" y="640855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Прямая соединительная линия 37">
            <a:extLst>
              <a:ext uri="{FF2B5EF4-FFF2-40B4-BE49-F238E27FC236}">
                <a16:creationId xmlns="" xmlns:a16="http://schemas.microsoft.com/office/drawing/2014/main" id="{09F3D15D-CB95-47AD-87F5-9CFF84F6159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3252137" y="1286150"/>
            <a:ext cx="1691640" cy="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ED90EC3D-482A-4E73-B198-E8341A0D09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66876" y="1131903"/>
            <a:ext cx="4025124" cy="3688671"/>
          </a:xfrm>
        </p:spPr>
        <p:txBody>
          <a:bodyPr rtlCol="0">
            <a:normAutofit/>
          </a:bodyPr>
          <a:lstStyle/>
          <a:p>
            <a:pPr rtl="0"/>
            <a:r>
              <a:rPr lang="ru-RU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ИСТОРИЯ ТУЛЬСКОГО ИНСТИТУТА (ФИЛИАЛА) ВГУЮ (РПА Минюста </a:t>
            </a:r>
            <a:r>
              <a:rPr lang="ru-RU" sz="32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россии</a:t>
            </a:r>
            <a:r>
              <a:rPr lang="ru-RU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7" name="Подзаголовок 6">
            <a:extLst>
              <a:ext uri="{FF2B5EF4-FFF2-40B4-BE49-F238E27FC236}">
                <a16:creationId xmlns="" xmlns:a16="http://schemas.microsoft.com/office/drawing/2014/main" id="{2048EE7C-B77F-4E59-88A7-DD66337BB6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33786" y="5184559"/>
            <a:ext cx="3812755" cy="1898478"/>
          </a:xfrm>
        </p:spPr>
        <p:txBody>
          <a:bodyPr rtlCol="0">
            <a:normAutofit fontScale="92500" lnSpcReduction="10000"/>
          </a:bodyPr>
          <a:lstStyle/>
          <a:p>
            <a:pPr algn="r" rtl="0"/>
            <a:r>
              <a:rPr lang="ru-RU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ПРЕЗЕНТАЦИЮ ПОДГОТОВИЛА: </a:t>
            </a:r>
          </a:p>
          <a:p>
            <a:pPr algn="r" rtl="0"/>
            <a:r>
              <a:rPr lang="ru-RU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СТУДЕНТКА 1-ОГО КУРСА</a:t>
            </a:r>
          </a:p>
          <a:p>
            <a:pPr algn="r" rtl="0"/>
            <a:r>
              <a:rPr lang="ru-RU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ГРУППЫ: 15-сНБо21-1</a:t>
            </a:r>
          </a:p>
          <a:p>
            <a:pPr algn="r" rtl="0"/>
            <a:r>
              <a:rPr lang="ru-RU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ЧИЧВА Б. А. </a:t>
            </a:r>
          </a:p>
          <a:p>
            <a:pPr algn="r" rtl="0"/>
            <a:r>
              <a:rPr lang="ru-RU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РУКОВОДИТЕЛЬ: </a:t>
            </a:r>
          </a:p>
          <a:p>
            <a:pPr algn="r" rtl="0"/>
            <a:r>
              <a:rPr lang="ru-RU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к.ю.н</a:t>
            </a:r>
            <a:r>
              <a:rPr lang="ru-RU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., доцент, зав. кафедрой государственно-правовых дисциплин МЕЛЬНИКОВА С. Л.</a:t>
            </a:r>
          </a:p>
        </p:txBody>
      </p:sp>
    </p:spTree>
    <p:extLst>
      <p:ext uri="{BB962C8B-B14F-4D97-AF65-F5344CB8AC3E}">
        <p14:creationId xmlns:p14="http://schemas.microsoft.com/office/powerpoint/2010/main" val="7557697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2CE68281-4A42-4244-8F7F-35C0466C2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510362"/>
            <a:ext cx="10058400" cy="1253109"/>
          </a:xfrm>
        </p:spPr>
        <p:txBody>
          <a:bodyPr/>
          <a:lstStyle/>
          <a:p>
            <a:pPr algn="ctr"/>
            <a:r>
              <a:rPr kumimoji="0" lang="ru-RU" sz="4000" b="0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НАЗАД В ПРОШЛОЕ</a:t>
            </a:r>
            <a:endParaRPr lang="ru-RU" dirty="0"/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1A367EBE-36AC-492B-81F5-BD5A0D66D7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0711" y="531982"/>
            <a:ext cx="707197" cy="75597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6BF27A37-4B0C-4936-8522-BF4760E0AE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74094" y="531982"/>
            <a:ext cx="707197" cy="75597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AE8B5C69-7719-4F1A-B024-693F0C217C5F}"/>
              </a:ext>
            </a:extLst>
          </p:cNvPr>
          <p:cNvSpPr txBox="1"/>
          <p:nvPr/>
        </p:nvSpPr>
        <p:spPr>
          <a:xfrm>
            <a:off x="434985" y="1763472"/>
            <a:ext cx="6468649" cy="378565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just"/>
            <a:r>
              <a:rPr lang="ru-RU" sz="2000" dirty="0">
                <a:latin typeface="Times New Roman"/>
                <a:cs typeface="Times New Roman"/>
              </a:rPr>
              <a:t>	</a:t>
            </a:r>
            <a:r>
              <a:rPr lang="ru-RU" sz="2000" b="1" i="1" u="sng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Помимо учебной деятельности активно «бурлило» творческое направление Института</a:t>
            </a:r>
            <a:r>
              <a:rPr lang="ru-RU" sz="2000" dirty="0">
                <a:latin typeface="Times New Roman"/>
                <a:cs typeface="Times New Roman"/>
              </a:rPr>
              <a:t>. Так, в вузе действовал клуб творческой молодежи «Диалог», в котором работали различные кружки и секции: хор, вокально-инструментальная группа, кружок вокала, студия эстрадного танца «Ровесник», команда КВН «Баламуты». В филиале проводились: Посвящение в первокурсники, фестиваль студенческого творчества «Первый снег», конкурсы «Мисс Весна», «Мистер РПА», праздничные концерты. Благодаря этому каждый студент мог попробовать себя в организационной и творческой деятельности.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0D61A94B-7F20-4CFA-91EC-BABCB7E4BF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37090" y="2688761"/>
            <a:ext cx="2507588" cy="250758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E09DB392-8C77-457E-86B2-5A8CF4605C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99876" y="1493505"/>
            <a:ext cx="1935143" cy="1935143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2F54409C-1976-4BEB-9A8E-64B95C8BDD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92316" y="4420548"/>
            <a:ext cx="1935142" cy="1935142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="" xmlns:a16="http://schemas.microsoft.com/office/drawing/2014/main" id="{AD8779CD-2808-404E-ACFD-F2745B3E06A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02823" y="4420548"/>
            <a:ext cx="1935142" cy="1935142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="" xmlns:a16="http://schemas.microsoft.com/office/drawing/2014/main" id="{AEEC7D4C-DA53-4E3F-8429-9D95DC8547B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43803" y="1550655"/>
            <a:ext cx="1935142" cy="1935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67483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0AA76464-9C51-4962-AB7F-68ADD4911D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367386"/>
            <a:ext cx="10058400" cy="1371600"/>
          </a:xfrm>
        </p:spPr>
        <p:txBody>
          <a:bodyPr/>
          <a:lstStyle/>
          <a:p>
            <a:pPr algn="ctr"/>
            <a:r>
              <a:rPr kumimoji="0" lang="ru-RU" sz="4000" b="0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ЗДЕСЬ И СЕЙЧАС</a:t>
            </a:r>
            <a:endParaRPr lang="ru-RU" dirty="0"/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8856290F-243B-4F28-BE7B-005604B392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4409" y="512002"/>
            <a:ext cx="707197" cy="75597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BD41B948-00E0-46EA-91AE-1A575BFF5D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10396" y="512002"/>
            <a:ext cx="707197" cy="75597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A2D27DAE-20DA-4E89-96FB-E2CBEAE0D8B2}"/>
              </a:ext>
            </a:extLst>
          </p:cNvPr>
          <p:cNvSpPr txBox="1"/>
          <p:nvPr/>
        </p:nvSpPr>
        <p:spPr>
          <a:xfrm>
            <a:off x="350274" y="1267972"/>
            <a:ext cx="11463184" cy="341632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just"/>
            <a:r>
              <a:rPr lang="ru-RU" dirty="0">
                <a:latin typeface="Times New Roman"/>
                <a:cs typeface="Times New Roman"/>
              </a:rPr>
              <a:t>	</a:t>
            </a:r>
            <a:r>
              <a:rPr lang="ru-RU" b="1" i="1" u="sng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Сегодня Тульский институт (филиал) ВГУЮ  - один из центров юридического образования и науки Тульской области.</a:t>
            </a:r>
            <a:r>
              <a:rPr lang="ru-RU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lang="ru-RU" dirty="0">
                <a:latin typeface="Times New Roman"/>
                <a:cs typeface="Times New Roman"/>
              </a:rPr>
              <a:t>За последние годы он приобрёл значительный опыт внедрения инновационных технологий в организацию учебного процесса, сумел обогатить содержание обучения с учётом современных требований и мировой практики.</a:t>
            </a:r>
          </a:p>
          <a:p>
            <a:pPr algn="just"/>
            <a:r>
              <a:rPr lang="ru-RU" dirty="0">
                <a:latin typeface="Times New Roman"/>
                <a:cs typeface="Times New Roman"/>
              </a:rPr>
              <a:t>	Университет осуществляет подготовку специалистов по специальностям </a:t>
            </a:r>
            <a:r>
              <a:rPr lang="ru-RU" dirty="0">
                <a:latin typeface="Times New Roman"/>
                <a:ea typeface="+mn-lt"/>
                <a:cs typeface="+mn-lt"/>
              </a:rPr>
              <a:t>«</a:t>
            </a:r>
            <a:r>
              <a:rPr lang="ru-RU" dirty="0">
                <a:latin typeface="Times New Roman"/>
                <a:cs typeface="Times New Roman"/>
              </a:rPr>
              <a:t>Правовое обеспечение национальной безопасности</a:t>
            </a:r>
            <a:r>
              <a:rPr lang="ru-RU" dirty="0">
                <a:latin typeface="Times New Roman"/>
                <a:ea typeface="+mn-lt"/>
                <a:cs typeface="+mn-lt"/>
              </a:rPr>
              <a:t>»</a:t>
            </a:r>
            <a:r>
              <a:rPr lang="ru-RU" dirty="0">
                <a:latin typeface="Times New Roman"/>
                <a:cs typeface="Times New Roman"/>
              </a:rPr>
              <a:t>, </a:t>
            </a:r>
            <a:r>
              <a:rPr lang="ru-RU" dirty="0">
                <a:latin typeface="Times New Roman"/>
                <a:ea typeface="+mn-lt"/>
                <a:cs typeface="+mn-lt"/>
              </a:rPr>
              <a:t>«</a:t>
            </a:r>
            <a:r>
              <a:rPr lang="ru-RU" dirty="0">
                <a:latin typeface="Times New Roman"/>
                <a:cs typeface="Times New Roman"/>
              </a:rPr>
              <a:t>Правоохранительная деятельность</a:t>
            </a:r>
            <a:r>
              <a:rPr lang="ru-RU" dirty="0">
                <a:latin typeface="Times New Roman"/>
                <a:ea typeface="+mn-lt"/>
                <a:cs typeface="+mn-lt"/>
              </a:rPr>
              <a:t>»</a:t>
            </a:r>
            <a:r>
              <a:rPr lang="ru-RU" dirty="0">
                <a:latin typeface="Times New Roman"/>
                <a:cs typeface="Times New Roman"/>
              </a:rPr>
              <a:t> по очной и заочной формам обучения; бакалавров по направлению подготовки «Юриспруденция» по очной, очно-заочной и заочной формам обучения; магистров по направлению подготовки «Юриспруденция» по заочной форме обучения; специалистов по образовательной программе среднего профессионального образования </a:t>
            </a:r>
            <a:r>
              <a:rPr lang="ru-RU" dirty="0">
                <a:latin typeface="Times New Roman"/>
                <a:ea typeface="+mn-lt"/>
                <a:cs typeface="+mn-lt"/>
              </a:rPr>
              <a:t>«</a:t>
            </a:r>
            <a:r>
              <a:rPr lang="ru-RU" dirty="0">
                <a:latin typeface="Times New Roman"/>
                <a:cs typeface="Times New Roman"/>
              </a:rPr>
              <a:t>Право и судебное администрирование</a:t>
            </a:r>
            <a:r>
              <a:rPr lang="ru-RU" dirty="0">
                <a:latin typeface="Times New Roman"/>
                <a:ea typeface="+mn-lt"/>
                <a:cs typeface="+mn-lt"/>
              </a:rPr>
              <a:t>»</a:t>
            </a:r>
            <a:r>
              <a:rPr lang="ru-RU" dirty="0">
                <a:latin typeface="Times New Roman"/>
                <a:cs typeface="Times New Roman"/>
              </a:rPr>
              <a:t>, </a:t>
            </a:r>
            <a:r>
              <a:rPr lang="ru-RU" dirty="0">
                <a:latin typeface="Times New Roman"/>
                <a:ea typeface="+mn-lt"/>
                <a:cs typeface="+mn-lt"/>
              </a:rPr>
              <a:t>«</a:t>
            </a:r>
            <a:r>
              <a:rPr lang="ru-RU" dirty="0">
                <a:latin typeface="Times New Roman"/>
                <a:cs typeface="Times New Roman"/>
              </a:rPr>
              <a:t>Право и организация социального обеспечения</a:t>
            </a:r>
            <a:r>
              <a:rPr lang="ru-RU" dirty="0">
                <a:latin typeface="Times New Roman"/>
                <a:ea typeface="+mn-lt"/>
                <a:cs typeface="+mn-lt"/>
              </a:rPr>
              <a:t>»</a:t>
            </a:r>
            <a:r>
              <a:rPr lang="ru-RU" dirty="0">
                <a:latin typeface="Times New Roman"/>
                <a:cs typeface="Times New Roman"/>
              </a:rPr>
              <a:t>, </a:t>
            </a:r>
            <a:r>
              <a:rPr lang="ru-RU" dirty="0">
                <a:latin typeface="Times New Roman"/>
                <a:ea typeface="+mn-lt"/>
                <a:cs typeface="+mn-lt"/>
              </a:rPr>
              <a:t>«</a:t>
            </a:r>
            <a:r>
              <a:rPr lang="ru-RU" dirty="0">
                <a:latin typeface="Times New Roman"/>
                <a:cs typeface="Times New Roman"/>
              </a:rPr>
              <a:t>Правоохранительная деятельность</a:t>
            </a:r>
            <a:r>
              <a:rPr lang="ru-RU" dirty="0">
                <a:latin typeface="Times New Roman"/>
                <a:ea typeface="+mn-lt"/>
                <a:cs typeface="+mn-lt"/>
              </a:rPr>
              <a:t>»</a:t>
            </a:r>
            <a:r>
              <a:rPr lang="ru-RU" dirty="0">
                <a:latin typeface="Times New Roman"/>
                <a:cs typeface="Times New Roman"/>
              </a:rPr>
              <a:t>. Осуществляется отбор в военный учебный центр Университета.</a:t>
            </a:r>
          </a:p>
          <a:p>
            <a:pPr algn="ctr"/>
            <a:r>
              <a:rPr lang="ru-RU" b="1" u="sng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Почему следует учиться в Тульском институте (филиале) ВГУЮ?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7B149E8E-9841-41E8-9323-94266E02B6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9969" y="4621443"/>
            <a:ext cx="2356992" cy="1308658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F1CEE45A-51F9-4974-8917-A9BB04FAC4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16322" y="4604179"/>
            <a:ext cx="2359356" cy="1304657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="" xmlns:a16="http://schemas.microsoft.com/office/drawing/2014/main" id="{A8C83358-144E-4BA0-805D-B927955615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53773" y="4600178"/>
            <a:ext cx="2359356" cy="1304657"/>
          </a:xfrm>
          <a:prstGeom prst="rect">
            <a:avLst/>
          </a:prstGeom>
        </p:spPr>
      </p:pic>
      <p:pic>
        <p:nvPicPr>
          <p:cNvPr id="15" name="Рисунок 14" descr="Инструменты">
            <a:extLst>
              <a:ext uri="{FF2B5EF4-FFF2-40B4-BE49-F238E27FC236}">
                <a16:creationId xmlns="" xmlns:a16="http://schemas.microsoft.com/office/drawing/2014/main" id="{BA699364-9020-49D9-A2E4-AD5F8F4B402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599902" y="4892677"/>
            <a:ext cx="719657" cy="719657"/>
          </a:xfrm>
          <a:prstGeom prst="rect">
            <a:avLst/>
          </a:prstGeom>
        </p:spPr>
      </p:pic>
      <p:pic>
        <p:nvPicPr>
          <p:cNvPr id="17" name="Рисунок 16" descr="Wi-Fi">
            <a:extLst>
              <a:ext uri="{FF2B5EF4-FFF2-40B4-BE49-F238E27FC236}">
                <a16:creationId xmlns="" xmlns:a16="http://schemas.microsoft.com/office/drawing/2014/main" id="{846E68AD-30CF-4742-A696-2710E25647D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776251" y="4804012"/>
            <a:ext cx="914400" cy="914400"/>
          </a:xfrm>
          <a:prstGeom prst="rect">
            <a:avLst/>
          </a:prstGeom>
        </p:spPr>
      </p:pic>
      <p:pic>
        <p:nvPicPr>
          <p:cNvPr id="19" name="Рисунок 18" descr="Академическая шапочка">
            <a:extLst>
              <a:ext uri="{FF2B5EF4-FFF2-40B4-BE49-F238E27FC236}">
                <a16:creationId xmlns="" xmlns:a16="http://schemas.microsoft.com/office/drawing/2014/main" id="{64C73FD6-8E4B-490B-A084-C2C4987363B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641453" y="4795305"/>
            <a:ext cx="880826" cy="880826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302AB839-12F8-4143-9AB9-3CEE88186DF4}"/>
              </a:ext>
            </a:extLst>
          </p:cNvPr>
          <p:cNvSpPr txBox="1"/>
          <p:nvPr/>
        </p:nvSpPr>
        <p:spPr>
          <a:xfrm>
            <a:off x="1140040" y="5904835"/>
            <a:ext cx="16393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1" u="sng" dirty="0">
                <a:solidFill>
                  <a:srgbClr val="00B0F0"/>
                </a:solidFill>
                <a:latin typeface="Arial Black" panose="020B0A04020102020204" pitchFamily="34" charset="0"/>
              </a:rPr>
              <a:t>КАЧЕСТВО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CDCFC618-333C-4BA0-AA4A-A824204CF892}"/>
              </a:ext>
            </a:extLst>
          </p:cNvPr>
          <p:cNvSpPr txBox="1"/>
          <p:nvPr/>
        </p:nvSpPr>
        <p:spPr>
          <a:xfrm>
            <a:off x="9019367" y="5904835"/>
            <a:ext cx="242816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1" u="sng" dirty="0">
                <a:solidFill>
                  <a:srgbClr val="00B0F0"/>
                </a:solidFill>
                <a:latin typeface="Arial Black" panose="020B0A04020102020204" pitchFamily="34" charset="0"/>
              </a:rPr>
              <a:t>ДОСТУПНОСТЬ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1BDD9664-3D10-4969-A2F9-936840F426E6}"/>
              </a:ext>
            </a:extLst>
          </p:cNvPr>
          <p:cNvSpPr txBox="1"/>
          <p:nvPr/>
        </p:nvSpPr>
        <p:spPr>
          <a:xfrm>
            <a:off x="3048740" y="5844283"/>
            <a:ext cx="60945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1" u="sng" dirty="0">
                <a:solidFill>
                  <a:srgbClr val="00B0F0"/>
                </a:solidFill>
                <a:latin typeface="Arial Black" panose="020B0A04020102020204" pitchFamily="34" charset="0"/>
              </a:rPr>
              <a:t>ШИРОКИЙ ПЕРЕЧЕНЬ </a:t>
            </a:r>
          </a:p>
          <a:p>
            <a:pPr algn="ctr"/>
            <a:r>
              <a:rPr lang="ru-RU" b="1" u="sng" dirty="0">
                <a:solidFill>
                  <a:srgbClr val="00B0F0"/>
                </a:solidFill>
                <a:latin typeface="Arial Black" panose="020B0A04020102020204" pitchFamily="34" charset="0"/>
              </a:rPr>
              <a:t>ДОПОЛНИТЕЛЬНЫХ ПРОГРАММ </a:t>
            </a:r>
          </a:p>
        </p:txBody>
      </p:sp>
    </p:spTree>
    <p:extLst>
      <p:ext uri="{BB962C8B-B14F-4D97-AF65-F5344CB8AC3E}">
        <p14:creationId xmlns:p14="http://schemas.microsoft.com/office/powerpoint/2010/main" val="32358539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35283937-6205-44D8-BE4C-54C8351971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376264"/>
            <a:ext cx="10058400" cy="1371600"/>
          </a:xfrm>
        </p:spPr>
        <p:txBody>
          <a:bodyPr/>
          <a:lstStyle/>
          <a:p>
            <a:pPr algn="ctr"/>
            <a:r>
              <a:rPr lang="ru-RU" sz="4000" u="sng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ЗДЕСЬ И СЕЙЧАС</a:t>
            </a:r>
            <a:endParaRPr lang="ru-RU" dirty="0"/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8F48552C-F466-463F-A8E8-FA2B57C797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9227" y="503124"/>
            <a:ext cx="707197" cy="75597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899D3F90-FE2F-4258-8ED0-C11DCF75CD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35578" y="503124"/>
            <a:ext cx="707197" cy="755970"/>
          </a:xfrm>
          <a:prstGeom prst="rect">
            <a:avLst/>
          </a:prstGeom>
        </p:spPr>
      </p:pic>
      <p:pic>
        <p:nvPicPr>
          <p:cNvPr id="7" name="Рисунок 6">
            <a:hlinkClick r:id="rId3" action="ppaction://hlinksldjump"/>
            <a:extLst>
              <a:ext uri="{FF2B5EF4-FFF2-40B4-BE49-F238E27FC236}">
                <a16:creationId xmlns="" xmlns:a16="http://schemas.microsoft.com/office/drawing/2014/main" id="{BDE0F5BD-8F56-4F49-88AD-4966A552B9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5549" y="1076674"/>
            <a:ext cx="3450012" cy="3450012"/>
          </a:xfrm>
          <a:prstGeom prst="rect">
            <a:avLst/>
          </a:prstGeom>
        </p:spPr>
      </p:pic>
      <p:pic>
        <p:nvPicPr>
          <p:cNvPr id="11" name="Рисунок 10">
            <a:hlinkClick r:id="rId5" action="ppaction://hlinksldjump"/>
            <a:extLst>
              <a:ext uri="{FF2B5EF4-FFF2-40B4-BE49-F238E27FC236}">
                <a16:creationId xmlns="" xmlns:a16="http://schemas.microsoft.com/office/drawing/2014/main" id="{FF05FCC0-4575-4051-B750-2E0374988D7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10747" y="1075334"/>
            <a:ext cx="3450013" cy="345001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E062D242-B98D-4F43-A08B-1BAA30AD4B70}"/>
              </a:ext>
            </a:extLst>
          </p:cNvPr>
          <p:cNvSpPr txBox="1"/>
          <p:nvPr/>
        </p:nvSpPr>
        <p:spPr>
          <a:xfrm>
            <a:off x="726933" y="5336374"/>
            <a:ext cx="335211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hlinkClick r:id="rId3" action="ppaction://hlinksldjump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ЮРИДИЧЕСКИЙ ФАКУЛЬТЕТ</a:t>
            </a:r>
            <a:endParaRPr lang="ru-RU" b="1" i="1" u="sng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80B3D359-12DA-4D20-BC80-30328E94729A}"/>
              </a:ext>
            </a:extLst>
          </p:cNvPr>
          <p:cNvSpPr txBox="1"/>
          <p:nvPr/>
        </p:nvSpPr>
        <p:spPr>
          <a:xfrm>
            <a:off x="6692800" y="5197875"/>
            <a:ext cx="60945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hlinkClick r:id="rId5" action="ppaction://hlinksldjump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ФАКУЛЬТЕТ </a:t>
            </a:r>
          </a:p>
          <a:p>
            <a:pPr algn="ctr"/>
            <a:r>
              <a:rPr lang="ru-RU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hlinkClick r:id="rId5" action="ppaction://hlinksldjump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ДОПОЛНИТЕЛЬНОГО </a:t>
            </a:r>
          </a:p>
          <a:p>
            <a:pPr algn="ctr"/>
            <a:r>
              <a:rPr lang="ru-RU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hlinkClick r:id="rId5" action="ppaction://hlinksldjump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ОБРАЗОВАНИЯ</a:t>
            </a:r>
            <a:endParaRPr lang="ru-RU" b="1" i="1" u="sng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21" name="Рисунок 20" descr="Разряд молнии">
            <a:extLst>
              <a:ext uri="{FF2B5EF4-FFF2-40B4-BE49-F238E27FC236}">
                <a16:creationId xmlns="" xmlns:a16="http://schemas.microsoft.com/office/drawing/2014/main" id="{DABCE70E-4E16-44CE-9C85-5011B948FD1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707908" y="1469994"/>
            <a:ext cx="4776186" cy="4776186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90D6D129-1809-4B01-AA0F-B64B7F9857B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352373" y="2934857"/>
            <a:ext cx="2267344" cy="2267344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="" xmlns:a16="http://schemas.microsoft.com/office/drawing/2014/main" id="{351AAE78-4F0D-45F5-B9FE-DC4F3CC326A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66729" y="2976078"/>
            <a:ext cx="2263932" cy="2254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49067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9" descr="Изображение выглядит как текст, закрыть&#10;&#10;Автоматически созданное описание">
            <a:extLst>
              <a:ext uri="{FF2B5EF4-FFF2-40B4-BE49-F238E27FC236}">
                <a16:creationId xmlns="" xmlns:a16="http://schemas.microsoft.com/office/drawing/2014/main" id="{3B8BDC3D-14B0-C3CF-BF2B-3CD24663F9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67800" y="1619250"/>
            <a:ext cx="2733675" cy="272415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26B1E17B-73AD-4BA6-A4F5-7AEF4AE7FB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367386"/>
            <a:ext cx="10058400" cy="1371600"/>
          </a:xfrm>
        </p:spPr>
        <p:txBody>
          <a:bodyPr/>
          <a:lstStyle/>
          <a:p>
            <a:pPr algn="ctr"/>
            <a:r>
              <a:rPr kumimoji="0" lang="ru-RU" sz="4000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ЗДЕСЬ И СЕЙЧАС</a:t>
            </a:r>
            <a:endParaRPr lang="ru-RU" dirty="0"/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5A47E0B1-E484-4F42-A11C-989404A0E3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4409" y="520879"/>
            <a:ext cx="707197" cy="75597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59190870-2B71-461E-BB19-396B54B05D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25192" y="520879"/>
            <a:ext cx="707197" cy="75597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846AE120-61D5-4D04-B012-D539CE2DAF59}"/>
              </a:ext>
            </a:extLst>
          </p:cNvPr>
          <p:cNvSpPr txBox="1"/>
          <p:nvPr/>
        </p:nvSpPr>
        <p:spPr>
          <a:xfrm>
            <a:off x="333068" y="1276849"/>
            <a:ext cx="11465642" cy="230832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just"/>
            <a:r>
              <a:rPr lang="ru-RU" dirty="0"/>
              <a:t>	</a:t>
            </a:r>
            <a:r>
              <a:rPr lang="ru-RU" b="1" i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 сегодняшний день в состав юридического факультета входят шесть кафедр (то есть с момента учреждения университета добавилась еще одна кафедра), три из них </a:t>
            </a:r>
            <a:r>
              <a:rPr lang="ru-RU" b="1" i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выпускающие:</a:t>
            </a:r>
          </a:p>
          <a:p>
            <a:pPr marL="742950" lvl="1" indent="-285750" algn="just">
              <a:buFont typeface="Wingdings" panose="05000000000000000000" pitchFamily="2" charset="2"/>
              <a:buChar char="Ø"/>
            </a:pPr>
            <a:r>
              <a:rPr lang="ru-RU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  <a:hlinkClick r:id="rId4" action="ppaction://hlinksldjump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Кафедра государственно-правовых дисциплин (выпускающая);</a:t>
            </a:r>
            <a:endParaRPr lang="ru-RU" b="1" u="sng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/>
              <a:cs typeface="Times New Roman"/>
            </a:endParaRPr>
          </a:p>
          <a:p>
            <a:pPr marL="742950" lvl="1" indent="-285750" algn="just">
              <a:buFont typeface="Wingdings" panose="05000000000000000000" pitchFamily="2" charset="2"/>
              <a:buChar char="Ø"/>
            </a:pPr>
            <a:r>
              <a:rPr lang="ru-RU" b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  <a:hlinkClick r:id="rId5" action="ppaction://hlinksldjump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Кафедра </a:t>
            </a:r>
            <a:r>
              <a:rPr lang="ru-RU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  <a:hlinkClick r:id="rId5" action="ppaction://hlinksldjump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гражданско-правовых дисциплин (выпускающая);</a:t>
            </a:r>
            <a:endParaRPr lang="ru-RU" b="1" u="sng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/>
              <a:cs typeface="Times New Roman"/>
            </a:endParaRPr>
          </a:p>
          <a:p>
            <a:pPr marL="742950" lvl="1" indent="-285750" algn="just">
              <a:buFont typeface="Wingdings" panose="05000000000000000000" pitchFamily="2" charset="2"/>
              <a:buChar char="Ø"/>
            </a:pPr>
            <a:r>
              <a:rPr lang="ru-RU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  <a:hlinkClick r:id="rId6" action="ppaction://hlinksldjump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Кафедра уголовно-правовых дисциплин (выпускающая);</a:t>
            </a:r>
            <a:endParaRPr lang="ru-RU" b="1" u="sng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/>
              <a:cs typeface="Times New Roman"/>
            </a:endParaRPr>
          </a:p>
          <a:p>
            <a:pPr marL="742950" lvl="1" indent="-285750" algn="just">
              <a:buFont typeface="Wingdings" panose="05000000000000000000" pitchFamily="2" charset="2"/>
              <a:buChar char="Ø"/>
            </a:pPr>
            <a:r>
              <a:rPr lang="ru-RU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  <a:hlinkClick r:id="rId7" action="ppaction://hlinksldjump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Кафедра организации правоохранительной и правозащитной деятельности</a:t>
            </a:r>
            <a:r>
              <a:rPr lang="ru-RU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;</a:t>
            </a:r>
          </a:p>
          <a:p>
            <a:pPr marL="742950" lvl="1" indent="-285750" algn="just">
              <a:buFont typeface="Wingdings" panose="05000000000000000000" pitchFamily="2" charset="2"/>
              <a:buChar char="Ø"/>
            </a:pPr>
            <a:r>
              <a:rPr lang="ru-RU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  <a:hlinkClick r:id="rId8" action="ppaction://hlinksldjump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Кафедра специальных и правовых дисциплин</a:t>
            </a:r>
            <a:r>
              <a:rPr lang="ru-RU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; </a:t>
            </a:r>
            <a:endParaRPr lang="ru-RU" b="1" u="sng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 algn="just">
              <a:buFont typeface="Wingdings" panose="05000000000000000000" pitchFamily="2" charset="2"/>
              <a:buChar char="Ø"/>
            </a:pPr>
            <a:r>
              <a:rPr lang="ru-RU" b="1" u="sng" dirty="0">
                <a:solidFill>
                  <a:srgbClr val="FFFF00"/>
                </a:solidFill>
                <a:latin typeface="Times New Roman"/>
                <a:cs typeface="Times New Roman"/>
              </a:rPr>
              <a:t>Кафедра социальных и политико-правовых </a:t>
            </a:r>
            <a:r>
              <a:rPr lang="ru-RU" b="1" u="sng" dirty="0" smtClean="0">
                <a:solidFill>
                  <a:srgbClr val="FFFF00"/>
                </a:solidFill>
                <a:latin typeface="Times New Roman"/>
                <a:cs typeface="Times New Roman"/>
              </a:rPr>
              <a:t>дисциплин.</a:t>
            </a:r>
            <a:endParaRPr lang="ru-RU" b="1" u="sng" dirty="0">
              <a:solidFill>
                <a:srgbClr val="8AB8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98D66F59-609D-438F-B7B4-DD40DB5B9679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11047" b="16356"/>
          <a:stretch/>
        </p:blipFill>
        <p:spPr>
          <a:xfrm>
            <a:off x="7370265" y="3428778"/>
            <a:ext cx="4427336" cy="3056297"/>
          </a:xfrm>
          <a:prstGeom prst="rect">
            <a:avLst/>
          </a:prstGeom>
        </p:spPr>
      </p:pic>
      <p:pic>
        <p:nvPicPr>
          <p:cNvPr id="8" name="Рисунок 7" descr="Высокое напряжение">
            <a:hlinkClick r:id="rId10" action="ppaction://hlinksldjump"/>
            <a:extLst>
              <a:ext uri="{FF2B5EF4-FFF2-40B4-BE49-F238E27FC236}">
                <a16:creationId xmlns="" xmlns:a16="http://schemas.microsoft.com/office/drawing/2014/main" id="{4ACAAF74-42F1-453B-AC6F-6F47D02EDA9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=""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393290" y="5581151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29447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4BF080CD-807E-40E6-974B-A8846D70DD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367386"/>
            <a:ext cx="10058400" cy="1371600"/>
          </a:xfrm>
        </p:spPr>
        <p:txBody>
          <a:bodyPr/>
          <a:lstStyle/>
          <a:p>
            <a:pPr algn="ctr"/>
            <a:r>
              <a:rPr kumimoji="0" lang="ru-RU" sz="4000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ЗДЕСЬ И СЕЙЧАС</a:t>
            </a:r>
            <a:endParaRPr lang="ru-RU" dirty="0"/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E93D44FE-7125-4DDB-8326-6B44981FC9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5531" y="529757"/>
            <a:ext cx="707197" cy="75597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A3B7800A-F335-477C-A363-7DFAB159B1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98559" y="529757"/>
            <a:ext cx="707197" cy="75597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A8B5593B-316A-4551-908B-B4B2195A82C0}"/>
              </a:ext>
            </a:extLst>
          </p:cNvPr>
          <p:cNvSpPr txBox="1"/>
          <p:nvPr/>
        </p:nvSpPr>
        <p:spPr>
          <a:xfrm>
            <a:off x="341539" y="1285727"/>
            <a:ext cx="11474639" cy="369331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just"/>
            <a:r>
              <a:rPr lang="ru-RU" dirty="0">
                <a:latin typeface="Times New Roman"/>
                <a:cs typeface="Times New Roman"/>
              </a:rPr>
              <a:t>	</a:t>
            </a:r>
            <a:r>
              <a:rPr lang="ru-RU" b="1" i="1" u="sng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Кафедра государственно-правовых </a:t>
            </a:r>
            <a:r>
              <a:rPr lang="ru-RU" dirty="0">
                <a:latin typeface="Times New Roman"/>
                <a:cs typeface="Times New Roman"/>
              </a:rPr>
              <a:t>дисциплин создана в декабре 2001 года под названием «Кафедра теории права и государственного строительства», с января 2005 года получила название «Кафедра теории и истории государства и права», с января 2007 года – «Кафедра государственно-правовых дисциплин».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	Первым заведующим кафедрой был доктор исторических наук Валерий Иванович Скрябин. После Скрябина Валерия Ивановича длительное время кафедрой руководил кандидат исторических наук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Охендушко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Сергей Станиславович. С 2014 года по декабрь 2019 года кафедрой руководил кандидат юридических наук, доцент Макаров Дмитрий Викторович.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b="1" i="1" u="sng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настоящее время кафедру возглавляет кандидат юридических наук, доцент Мельникова Светлана Леонидовна.  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b="1" i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Кафедра государственно-правовых дисциплин является выпускающей кафедрой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(государственно-правовая специализация и государственно-правовой профиль). В настоящее время на кафедре работают 2 доктора наук, 6 кандидатов наук.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5B7D519C-5716-45A8-B85C-560D9640C2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3870" y="4429014"/>
            <a:ext cx="3204260" cy="1944551"/>
          </a:xfrm>
          <a:prstGeom prst="rect">
            <a:avLst/>
          </a:prstGeom>
        </p:spPr>
      </p:pic>
      <p:pic>
        <p:nvPicPr>
          <p:cNvPr id="8" name="Рисунок 7" descr="Отправить">
            <a:hlinkClick r:id="rId4" action="ppaction://hlinksldjump"/>
            <a:extLst>
              <a:ext uri="{FF2B5EF4-FFF2-40B4-BE49-F238E27FC236}">
                <a16:creationId xmlns="" xmlns:a16="http://schemas.microsoft.com/office/drawing/2014/main" id="{666B8773-C496-4388-A1F2-D9D3DCD108C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40266" y="450542"/>
            <a:ext cx="914400" cy="914400"/>
          </a:xfrm>
          <a:prstGeom prst="rect">
            <a:avLst/>
          </a:prstGeom>
        </p:spPr>
      </p:pic>
      <p:pic>
        <p:nvPicPr>
          <p:cNvPr id="9" name="Рисунок 8">
            <a:hlinkClick r:id="rId7" action="ppaction://hlinksldjump"/>
            <a:extLst>
              <a:ext uri="{FF2B5EF4-FFF2-40B4-BE49-F238E27FC236}">
                <a16:creationId xmlns="" xmlns:a16="http://schemas.microsoft.com/office/drawing/2014/main" id="{7BDA594E-F45B-4086-B6D7-F4E7E8A6B23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863203" y="450503"/>
            <a:ext cx="914479" cy="914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77532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55423F9D-438D-4A55-A64A-B4CA6DD87C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358509"/>
            <a:ext cx="10058400" cy="1371600"/>
          </a:xfrm>
        </p:spPr>
        <p:txBody>
          <a:bodyPr/>
          <a:lstStyle/>
          <a:p>
            <a:pPr algn="ctr"/>
            <a:r>
              <a:rPr kumimoji="0" lang="ru-RU" sz="4000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ЗДЕСЬ И СЕЙЧАС</a:t>
            </a:r>
            <a:endParaRPr lang="ru-RU" dirty="0"/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42EF5224-1129-4875-81DC-79090D5D12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5531" y="520879"/>
            <a:ext cx="707197" cy="75597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39E8E9C9-0947-4A86-A4D0-A38CA36BF3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19274" y="520879"/>
            <a:ext cx="707197" cy="75597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8555BB3A-5EAE-4599-A94B-5261965CDCE8}"/>
              </a:ext>
            </a:extLst>
          </p:cNvPr>
          <p:cNvSpPr txBox="1"/>
          <p:nvPr/>
        </p:nvSpPr>
        <p:spPr>
          <a:xfrm>
            <a:off x="350274" y="1318813"/>
            <a:ext cx="11474782" cy="40011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ru-RU" sz="2000" b="1" u="sng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Состав кафедры</a:t>
            </a:r>
          </a:p>
        </p:txBody>
      </p:sp>
      <p:pic>
        <p:nvPicPr>
          <p:cNvPr id="21" name="Рисунок 20">
            <a:extLst>
              <a:ext uri="{FF2B5EF4-FFF2-40B4-BE49-F238E27FC236}">
                <a16:creationId xmlns="" xmlns:a16="http://schemas.microsoft.com/office/drawing/2014/main" id="{59D26899-FF56-464E-A51F-DA76C9799A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88724" y="2898016"/>
            <a:ext cx="1991437" cy="1991437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="" xmlns:a16="http://schemas.microsoft.com/office/drawing/2014/main" id="{9A26DBFC-50C6-43C6-BB94-C63101E74F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5073" y="1403874"/>
            <a:ext cx="1991438" cy="199143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AE652F6F-6BB0-4EB9-B98D-BDCB5D3B50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3424" y="2417156"/>
            <a:ext cx="1991437" cy="1991437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="" xmlns:a16="http://schemas.microsoft.com/office/drawing/2014/main" id="{377944BE-1367-457D-8CD8-66038CBE5DD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83081" y="1229908"/>
            <a:ext cx="1991437" cy="1991437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="" xmlns:a16="http://schemas.microsoft.com/office/drawing/2014/main" id="{83D61433-15BF-4DDC-B615-EC3CFC07046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83436" y="3256979"/>
            <a:ext cx="2271951" cy="2271951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="" xmlns:a16="http://schemas.microsoft.com/office/drawing/2014/main" id="{E602F29A-26D5-472B-B8C8-BE04FFA3422B}"/>
              </a:ext>
            </a:extLst>
          </p:cNvPr>
          <p:cNvSpPr txBox="1"/>
          <p:nvPr/>
        </p:nvSpPr>
        <p:spPr>
          <a:xfrm>
            <a:off x="2881423" y="4972188"/>
            <a:ext cx="225410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Казанина</a:t>
            </a:r>
            <a:r>
              <a:rPr lang="ru-RU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ru-RU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Лариса Юрьевна</a:t>
            </a:r>
          </a:p>
          <a:p>
            <a:pPr algn="ctr"/>
            <a:r>
              <a:rPr lang="ru-RU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Директор института, </a:t>
            </a:r>
          </a:p>
          <a:p>
            <a:pPr algn="ctr"/>
            <a:r>
              <a:rPr lang="ru-RU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д.и.н., доцент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="" xmlns:a16="http://schemas.microsoft.com/office/drawing/2014/main" id="{43BDF1DB-639E-4962-9B3F-41E136B11DC8}"/>
              </a:ext>
            </a:extLst>
          </p:cNvPr>
          <p:cNvSpPr txBox="1"/>
          <p:nvPr/>
        </p:nvSpPr>
        <p:spPr>
          <a:xfrm>
            <a:off x="4495430" y="5450848"/>
            <a:ext cx="304874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Мельникова </a:t>
            </a:r>
          </a:p>
          <a:p>
            <a:pPr algn="ctr"/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Светлана Леонидовна</a:t>
            </a:r>
          </a:p>
          <a:p>
            <a:pPr algn="ctr"/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Зав. кафедрой,</a:t>
            </a:r>
          </a:p>
          <a:p>
            <a:pPr algn="ctr"/>
            <a:r>
              <a:rPr lang="ru-RU" sz="1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к.ю.н</a:t>
            </a:r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., доцент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="" xmlns:a16="http://schemas.microsoft.com/office/drawing/2014/main" id="{1BE1294F-B770-49EF-8BA4-FC14240BDA70}"/>
              </a:ext>
            </a:extLst>
          </p:cNvPr>
          <p:cNvSpPr txBox="1"/>
          <p:nvPr/>
        </p:nvSpPr>
        <p:spPr>
          <a:xfrm>
            <a:off x="9915745" y="3224225"/>
            <a:ext cx="2020188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Фомин </a:t>
            </a:r>
          </a:p>
          <a:p>
            <a:pPr algn="ctr"/>
            <a:r>
              <a:rPr lang="ru-RU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Олег Евгеньевич </a:t>
            </a:r>
          </a:p>
          <a:p>
            <a:pPr algn="ctr"/>
            <a:r>
              <a:rPr lang="ru-RU" sz="1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к.ю.н</a:t>
            </a:r>
            <a:r>
              <a:rPr lang="ru-RU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., доцент кафедры</a:t>
            </a:r>
            <a:endParaRPr lang="ru-RU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="" xmlns:a16="http://schemas.microsoft.com/office/drawing/2014/main" id="{FE47180C-7CE1-48AC-8D0F-CA526C3B1C3D}"/>
              </a:ext>
            </a:extLst>
          </p:cNvPr>
          <p:cNvSpPr txBox="1"/>
          <p:nvPr/>
        </p:nvSpPr>
        <p:spPr>
          <a:xfrm>
            <a:off x="120350" y="3305586"/>
            <a:ext cx="1797941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Савенко </a:t>
            </a:r>
          </a:p>
          <a:p>
            <a:pPr algn="ctr"/>
            <a:r>
              <a:rPr lang="ru-RU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Сергей Владиславович</a:t>
            </a:r>
          </a:p>
          <a:p>
            <a:pPr algn="ctr"/>
            <a:r>
              <a:rPr lang="ru-RU" sz="1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к.и.н</a:t>
            </a:r>
            <a:r>
              <a:rPr lang="ru-RU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., доцент кафедры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="" xmlns:a16="http://schemas.microsoft.com/office/drawing/2014/main" id="{9EC7850A-C060-4329-8EDF-4521111274DB}"/>
              </a:ext>
            </a:extLst>
          </p:cNvPr>
          <p:cNvSpPr txBox="1"/>
          <p:nvPr/>
        </p:nvSpPr>
        <p:spPr>
          <a:xfrm>
            <a:off x="1183086" y="4384790"/>
            <a:ext cx="2326987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Макаров </a:t>
            </a:r>
          </a:p>
          <a:p>
            <a:pPr algn="ctr"/>
            <a:r>
              <a:rPr lang="ru-RU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Дмитрий Викторович</a:t>
            </a:r>
          </a:p>
          <a:p>
            <a:pPr algn="ctr"/>
            <a:r>
              <a:rPr lang="ru-RU" sz="1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к.ю.н</a:t>
            </a:r>
            <a:r>
              <a:rPr lang="ru-RU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., доцент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="" xmlns:a16="http://schemas.microsoft.com/office/drawing/2014/main" id="{14E90B0D-BCD9-47EB-A497-B8D0030F6D63}"/>
              </a:ext>
            </a:extLst>
          </p:cNvPr>
          <p:cNvSpPr txBox="1"/>
          <p:nvPr/>
        </p:nvSpPr>
        <p:spPr>
          <a:xfrm>
            <a:off x="6739118" y="4854787"/>
            <a:ext cx="2361332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Скрябин </a:t>
            </a:r>
          </a:p>
          <a:p>
            <a:pPr algn="ctr"/>
            <a:r>
              <a:rPr lang="ru-RU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Валерий Иванович</a:t>
            </a:r>
          </a:p>
          <a:p>
            <a:pPr algn="ctr"/>
            <a:r>
              <a:rPr lang="ru-RU" sz="1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д.и.н</a:t>
            </a:r>
            <a:r>
              <a:rPr lang="ru-RU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профессор кафедры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="" xmlns:a16="http://schemas.microsoft.com/office/drawing/2014/main" id="{DDD20CD4-D97C-490C-9AFC-D2511C41E61C}"/>
              </a:ext>
            </a:extLst>
          </p:cNvPr>
          <p:cNvSpPr txBox="1"/>
          <p:nvPr/>
        </p:nvSpPr>
        <p:spPr>
          <a:xfrm>
            <a:off x="8339230" y="4277217"/>
            <a:ext cx="2172135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Бушуев </a:t>
            </a:r>
          </a:p>
          <a:p>
            <a:pPr algn="ctr"/>
            <a:r>
              <a:rPr lang="ru-RU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Игорь Иванович</a:t>
            </a:r>
          </a:p>
          <a:p>
            <a:pPr algn="ctr"/>
            <a:r>
              <a:rPr lang="ru-RU" sz="1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к.ю.н</a:t>
            </a:r>
            <a:r>
              <a:rPr lang="ru-RU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., доцент</a:t>
            </a:r>
          </a:p>
        </p:txBody>
      </p:sp>
      <p:pic>
        <p:nvPicPr>
          <p:cNvPr id="5" name="Рисунок 4">
            <a:hlinkClick r:id="rId8" action="ppaction://hlinksldjump"/>
            <a:extLst>
              <a:ext uri="{FF2B5EF4-FFF2-40B4-BE49-F238E27FC236}">
                <a16:creationId xmlns="" xmlns:a16="http://schemas.microsoft.com/office/drawing/2014/main" id="{1D40C92E-8177-43C0-8E7A-1CC001B2493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24637" y="404334"/>
            <a:ext cx="914479" cy="914479"/>
          </a:xfrm>
          <a:prstGeom prst="rect">
            <a:avLst/>
          </a:prstGeom>
        </p:spPr>
      </p:pic>
      <p:pic>
        <p:nvPicPr>
          <p:cNvPr id="7" name="Рисунок 6">
            <a:hlinkClick r:id="rId10" action="ppaction://hlinksldjump"/>
            <a:extLst>
              <a:ext uri="{FF2B5EF4-FFF2-40B4-BE49-F238E27FC236}">
                <a16:creationId xmlns="" xmlns:a16="http://schemas.microsoft.com/office/drawing/2014/main" id="{17BF856F-47F5-45C5-9A9C-2A4326A2C91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852846" y="346656"/>
            <a:ext cx="914479" cy="914479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="" xmlns:a16="http://schemas.microsoft.com/office/drawing/2014/main" id="{CF900325-60D0-4FB0-8FB0-5F25EF8A9F3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171755" y="3025606"/>
            <a:ext cx="1991438" cy="1991438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="" xmlns:a16="http://schemas.microsoft.com/office/drawing/2014/main" id="{4584089C-71AE-4F57-A9C1-7F37D4B0210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193354" y="2258128"/>
            <a:ext cx="1991437" cy="1991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96147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5CDC90A3-13DB-4F35-8101-1CD2F18153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96585" y="545771"/>
            <a:ext cx="7719238" cy="915541"/>
          </a:xfrm>
        </p:spPr>
        <p:txBody>
          <a:bodyPr/>
          <a:lstStyle/>
          <a:p>
            <a:pPr algn="ctr"/>
            <a:r>
              <a:rPr kumimoji="0" lang="ru-RU" sz="4000" b="0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ЗДЕСЬ И СЕЙЧАС</a:t>
            </a:r>
            <a:endParaRPr lang="ru-RU" dirty="0"/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1BCBE8DC-7892-44CA-8380-CD00FC3D0B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66714" y="439227"/>
            <a:ext cx="707197" cy="75597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08DFCC8F-58C6-4D7D-986D-56191D9A84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62199" y="435432"/>
            <a:ext cx="707197" cy="75597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184C2201-CF9F-4469-B9BD-7D15E278CC47}"/>
              </a:ext>
            </a:extLst>
          </p:cNvPr>
          <p:cNvSpPr txBox="1"/>
          <p:nvPr/>
        </p:nvSpPr>
        <p:spPr>
          <a:xfrm>
            <a:off x="363723" y="1460869"/>
            <a:ext cx="11431993" cy="2585323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just"/>
            <a:r>
              <a:rPr lang="ru-RU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        </a:t>
            </a:r>
            <a:r>
              <a:rPr lang="ru-RU" b="1" i="1" u="sng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Процесс становления и развития кафедры гражданско-правовых дисциплин ведет свой отсчет с  января 1999 года</a:t>
            </a:r>
            <a:r>
              <a:rPr lang="ru-RU" b="1" i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.</a:t>
            </a:r>
            <a:r>
              <a:rPr lang="ru-RU" dirty="0">
                <a:solidFill>
                  <a:schemeClr val="accent2"/>
                </a:solidFill>
                <a:latin typeface="Times New Roman"/>
                <a:cs typeface="Times New Roman"/>
              </a:rPr>
              <a:t> </a:t>
            </a:r>
            <a:r>
              <a:rPr lang="ru-RU" dirty="0">
                <a:latin typeface="Times New Roman"/>
                <a:cs typeface="Times New Roman"/>
              </a:rPr>
              <a:t>С сентября 2006 года  заведующей кафедры по настоящее время является кандидат педагогических наук, доцент - </a:t>
            </a:r>
            <a:r>
              <a:rPr lang="ru-RU" dirty="0" err="1">
                <a:latin typeface="Times New Roman"/>
                <a:cs typeface="Times New Roman"/>
              </a:rPr>
              <a:t>Мотехина</a:t>
            </a:r>
            <a:r>
              <a:rPr lang="ru-RU" dirty="0">
                <a:latin typeface="Times New Roman"/>
                <a:cs typeface="Times New Roman"/>
              </a:rPr>
              <a:t> Марина Викторовна. Огромную помощь коллективу в работе оказывает специалист по учебно-методической работе кафедры Шашкова Елена Сергеевна. Профессорско-преподавательский состав кафедры ежегодно готовит к публикации монографии, научные статьи, в том числе журналах, рекомендованных ВАК  при Министерстве науки и высшего образования РФ  для публикаций  основных результатов диссертаций на соискание ученой  степени кандидата и доктора наук. С сентября 2020 года на кафедре под руководством </a:t>
            </a:r>
            <a:r>
              <a:rPr lang="ru-RU" dirty="0" err="1">
                <a:latin typeface="Times New Roman"/>
                <a:cs typeface="Times New Roman"/>
              </a:rPr>
              <a:t>Мотехина</a:t>
            </a:r>
            <a:r>
              <a:rPr lang="ru-RU" dirty="0">
                <a:latin typeface="Times New Roman"/>
                <a:cs typeface="Times New Roman"/>
              </a:rPr>
              <a:t> Марина Викторовна к.п.н., доцента  кафедры работает студенческий научный кружок «Актуальные проблемы обязательственного и договорного права».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39A5E046-6322-4F5F-856F-721994F5E4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1871" y="4017475"/>
            <a:ext cx="1451347" cy="1460872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CF2209E8-7DCC-4C12-A326-C90E22F49F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76541" y="4142268"/>
            <a:ext cx="1549127" cy="1549695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="" xmlns:a16="http://schemas.microsoft.com/office/drawing/2014/main" id="{93A74771-EE3C-4338-95CA-64EBA58589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12141" y="4050249"/>
            <a:ext cx="1422740" cy="1422740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="" xmlns:a16="http://schemas.microsoft.com/office/drawing/2014/main" id="{EB2C2313-1F8A-4008-AD00-B704F76E7E3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7191" y="4196095"/>
            <a:ext cx="1546565" cy="1556090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="" xmlns:a16="http://schemas.microsoft.com/office/drawing/2014/main" id="{8E0DEE44-B996-41BB-AD95-8C32518A987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45218" y="3875749"/>
            <a:ext cx="1761722" cy="1761722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F377EDCE-1200-433E-83B2-E3E45A994EA0}"/>
              </a:ext>
            </a:extLst>
          </p:cNvPr>
          <p:cNvSpPr txBox="1"/>
          <p:nvPr/>
        </p:nvSpPr>
        <p:spPr>
          <a:xfrm>
            <a:off x="4328337" y="5584531"/>
            <a:ext cx="3189767" cy="95410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ru-RU" sz="1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Мотехина</a:t>
            </a:r>
            <a:r>
              <a:rPr lang="ru-RU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 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Марина Викторовна</a:t>
            </a:r>
          </a:p>
          <a:p>
            <a:pPr algn="ctr"/>
            <a:r>
              <a:rPr lang="ru-RU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Зав. кафедрой, </a:t>
            </a:r>
            <a:r>
              <a:rPr lang="ru-RU" sz="1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к.п.н</a:t>
            </a:r>
            <a:r>
              <a:rPr lang="ru-RU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.,</a:t>
            </a:r>
          </a:p>
          <a:p>
            <a:pPr algn="ctr"/>
            <a:r>
              <a:rPr lang="ru-RU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доцент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E9EE8487-B7E2-46DE-AF1A-112A477079C6}"/>
              </a:ext>
            </a:extLst>
          </p:cNvPr>
          <p:cNvSpPr txBox="1"/>
          <p:nvPr/>
        </p:nvSpPr>
        <p:spPr>
          <a:xfrm>
            <a:off x="229706" y="5690631"/>
            <a:ext cx="2594345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Кирилин </a:t>
            </a:r>
          </a:p>
          <a:p>
            <a:pPr algn="ctr"/>
            <a:r>
              <a:rPr lang="ru-RU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Андрей Васильевич </a:t>
            </a:r>
          </a:p>
          <a:p>
            <a:pPr algn="ctr"/>
            <a:r>
              <a:rPr lang="ru-RU" sz="1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к.ю.н</a:t>
            </a:r>
            <a:r>
              <a:rPr lang="ru-RU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., доцент кафедры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8E03D459-F530-4CB5-A404-794D4227F692}"/>
              </a:ext>
            </a:extLst>
          </p:cNvPr>
          <p:cNvSpPr txBox="1"/>
          <p:nvPr/>
        </p:nvSpPr>
        <p:spPr>
          <a:xfrm>
            <a:off x="2579945" y="5475987"/>
            <a:ext cx="2083982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Калинина</a:t>
            </a:r>
          </a:p>
          <a:p>
            <a:pPr algn="ctr"/>
            <a:r>
              <a:rPr lang="ru-RU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Ольга Евгеньевна</a:t>
            </a:r>
          </a:p>
          <a:p>
            <a:pPr algn="ctr"/>
            <a:r>
              <a:rPr lang="ru-RU" sz="1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к.п.н</a:t>
            </a:r>
            <a:r>
              <a:rPr lang="ru-RU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., доцент кафедры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E1BF18EF-6EC3-44AB-B04B-A9CC3F729328}"/>
              </a:ext>
            </a:extLst>
          </p:cNvPr>
          <p:cNvSpPr txBox="1"/>
          <p:nvPr/>
        </p:nvSpPr>
        <p:spPr>
          <a:xfrm>
            <a:off x="6953693" y="5473376"/>
            <a:ext cx="2583712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Титова </a:t>
            </a:r>
          </a:p>
          <a:p>
            <a:pPr algn="ctr"/>
            <a:r>
              <a:rPr lang="ru-RU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Наталия Владимировна</a:t>
            </a:r>
          </a:p>
          <a:p>
            <a:pPr algn="ctr"/>
            <a:r>
              <a:rPr lang="ru-RU" sz="1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к.ю.н</a:t>
            </a:r>
            <a:r>
              <a:rPr lang="ru-RU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., доцент кафедры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E86BF268-7ADC-4A03-8882-50DB61AE5E61}"/>
              </a:ext>
            </a:extLst>
          </p:cNvPr>
          <p:cNvSpPr txBox="1"/>
          <p:nvPr/>
        </p:nvSpPr>
        <p:spPr>
          <a:xfrm>
            <a:off x="9547151" y="5692136"/>
            <a:ext cx="2009554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Маркс </a:t>
            </a:r>
          </a:p>
          <a:p>
            <a:pPr algn="ctr"/>
            <a:r>
              <a:rPr lang="ru-RU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Юлия </a:t>
            </a:r>
            <a:r>
              <a:rPr lang="ru-RU" sz="1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Алильевна</a:t>
            </a:r>
            <a:endParaRPr lang="ru-RU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к.п.н</a:t>
            </a:r>
            <a:r>
              <a:rPr lang="ru-RU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., доцент</a:t>
            </a:r>
          </a:p>
        </p:txBody>
      </p:sp>
      <p:pic>
        <p:nvPicPr>
          <p:cNvPr id="5" name="Рисунок 4">
            <a:hlinkClick r:id="rId8" action="ppaction://hlinksldjump"/>
            <a:extLst>
              <a:ext uri="{FF2B5EF4-FFF2-40B4-BE49-F238E27FC236}">
                <a16:creationId xmlns="" xmlns:a16="http://schemas.microsoft.com/office/drawing/2014/main" id="{0AFEBF58-391D-438C-B70E-04FC08AEBE2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5009" y="416690"/>
            <a:ext cx="914479" cy="914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0686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05D99530-60BA-4A8F-9A8B-89EBFFE3D4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2125" y="376911"/>
            <a:ext cx="10058400" cy="1371600"/>
          </a:xfrm>
        </p:spPr>
        <p:txBody>
          <a:bodyPr/>
          <a:lstStyle/>
          <a:p>
            <a:pPr algn="ctr"/>
            <a:r>
              <a:rPr kumimoji="0" lang="ru-RU" sz="4000" b="0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ЗДЕСЬ И СЕЙЧАС</a:t>
            </a:r>
            <a:endParaRPr lang="ru-RU" dirty="0"/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2C4DF06E-AC24-486D-AAB7-64B1BDFDB5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8006" y="538635"/>
            <a:ext cx="707197" cy="75597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2BB857F3-E372-4A34-8790-C600F32C03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92590" y="538635"/>
            <a:ext cx="707197" cy="75597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883781D0-9F1B-4374-B94B-0169A243B6A4}"/>
              </a:ext>
            </a:extLst>
          </p:cNvPr>
          <p:cNvSpPr txBox="1"/>
          <p:nvPr/>
        </p:nvSpPr>
        <p:spPr>
          <a:xfrm>
            <a:off x="409268" y="1294605"/>
            <a:ext cx="11418938" cy="286232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just"/>
            <a:r>
              <a:rPr lang="ru-RU" dirty="0"/>
              <a:t>	</a:t>
            </a:r>
            <a:r>
              <a:rPr lang="ru-RU" b="1" i="1" u="sng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Кафедра уголовно-правовых дисциплин </a:t>
            </a:r>
            <a:r>
              <a:rPr lang="ru-RU" dirty="0">
                <a:latin typeface="Times New Roman"/>
                <a:cs typeface="Times New Roman"/>
              </a:rPr>
              <a:t>была создана одновременно с началом деятельности Тульского регионального филиала Российской правовой академии.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	С февраля 2012 года по ноябрь 2017 года руководила кафедрой Ирина Александровна Кузнецова – кандидат юридических наук, доцент. В настоящее время кафедру уголовно-правовых дисциплин возглавляет Константин Олегович Стороженко – кандидат юридических наук, доцент. Кафедрой уголовно-правовых дисциплин ежегодно проводится межвузовская научно-практическая конференция «Актуальные проблемы борьбы с преступностью», в которой принимает участие профессорско-преподавательский состав и практические работники. На кафедре действует научный студенческий кружок «Актуальные проблемы уголовного права». Кафедра неоднократно была победителем Олимпиад по уголовному праву среди студентов ВГУЮ (РПА Минюста России) и филиалов Университета.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49857423-6C9A-4F54-AFCD-EFFB1DF559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6790180" y="3959940"/>
            <a:ext cx="3793353" cy="2528902"/>
          </a:xfrm>
          <a:prstGeom prst="rect">
            <a:avLst/>
          </a:prstGeom>
        </p:spPr>
      </p:pic>
      <p:pic>
        <p:nvPicPr>
          <p:cNvPr id="5" name="Рисунок 4">
            <a:hlinkClick r:id="rId4" action="ppaction://hlinksldjump"/>
            <a:extLst>
              <a:ext uri="{FF2B5EF4-FFF2-40B4-BE49-F238E27FC236}">
                <a16:creationId xmlns="" xmlns:a16="http://schemas.microsoft.com/office/drawing/2014/main" id="{CAD3021E-F72D-4000-9C42-30EA5268AA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9268" y="380126"/>
            <a:ext cx="914479" cy="914479"/>
          </a:xfrm>
          <a:prstGeom prst="rect">
            <a:avLst/>
          </a:prstGeom>
        </p:spPr>
      </p:pic>
      <p:pic>
        <p:nvPicPr>
          <p:cNvPr id="8" name="Рисунок 7">
            <a:hlinkClick r:id="rId6" action="ppaction://hlinksldjump"/>
            <a:extLst>
              <a:ext uri="{FF2B5EF4-FFF2-40B4-BE49-F238E27FC236}">
                <a16:creationId xmlns="" xmlns:a16="http://schemas.microsoft.com/office/drawing/2014/main" id="{733B28BE-3C52-47CA-8502-898C5791013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854325" y="380126"/>
            <a:ext cx="914479" cy="914479"/>
          </a:xfrm>
          <a:prstGeom prst="rect">
            <a:avLst/>
          </a:prstGeom>
        </p:spPr>
      </p:pic>
      <p:pic>
        <p:nvPicPr>
          <p:cNvPr id="9" name="Рисунок 9" descr="Изображение выглядит как текст, закрыть&#10;&#10;Автоматически созданное описание">
            <a:extLst>
              <a:ext uri="{FF2B5EF4-FFF2-40B4-BE49-F238E27FC236}">
                <a16:creationId xmlns="" xmlns:a16="http://schemas.microsoft.com/office/drawing/2014/main" id="{45300A70-0C6C-800D-DA4F-4768573714AC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20951" b="20083"/>
          <a:stretch/>
        </p:blipFill>
        <p:spPr>
          <a:xfrm>
            <a:off x="9525000" y="4152900"/>
            <a:ext cx="2303996" cy="2336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59558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4B477F86-A948-4E04-B3C0-40AA28DEAB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367386"/>
            <a:ext cx="10058400" cy="1371600"/>
          </a:xfrm>
        </p:spPr>
        <p:txBody>
          <a:bodyPr/>
          <a:lstStyle/>
          <a:p>
            <a:pPr algn="ctr"/>
            <a:r>
              <a:rPr kumimoji="0" lang="ru-RU" sz="4000" b="0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ЗДЕСЬ И СЕЙЧАС</a:t>
            </a:r>
            <a:endParaRPr lang="ru-RU" dirty="0"/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4671EC31-5CCE-4C25-B588-77D487E1B7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6653" y="547512"/>
            <a:ext cx="707197" cy="75597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2A940947-BE56-4525-8513-AC28A2F32A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28152" y="547512"/>
            <a:ext cx="707197" cy="75597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1254E56D-66DB-44D6-81E5-81BD4E56CC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86714" y="1765801"/>
            <a:ext cx="1559883" cy="1559883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DF10E950-EEB7-403D-A217-C410A40E9E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83908" y="4002689"/>
            <a:ext cx="1559883" cy="1559883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7BCB4251-B358-4644-AA84-F533CFC264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04624" y="1398572"/>
            <a:ext cx="1559883" cy="1559883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8B0A565C-106B-4BA2-8455-0F52DE18627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65317" y="3971379"/>
            <a:ext cx="1559883" cy="1559883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="" xmlns:a16="http://schemas.microsoft.com/office/drawing/2014/main" id="{43E18DC0-294C-453C-ABB2-101232ECD04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53911" y="1465719"/>
            <a:ext cx="1559882" cy="1559882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="" xmlns:a16="http://schemas.microsoft.com/office/drawing/2014/main" id="{351AAE78-4F0D-45F5-B9FE-DC4F3CC326A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51711" y="1305880"/>
            <a:ext cx="2115823" cy="2115823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="" xmlns:a16="http://schemas.microsoft.com/office/drawing/2014/main" id="{58A7984A-90AD-4532-BE2A-AC3427246B0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287281" y="4349193"/>
            <a:ext cx="1559882" cy="1559882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="" xmlns:a16="http://schemas.microsoft.com/office/drawing/2014/main" id="{ABF8A642-C549-4F24-92F1-FE0E5243F82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541278" y="1411222"/>
            <a:ext cx="1559882" cy="1559882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="" xmlns:a16="http://schemas.microsoft.com/office/drawing/2014/main" id="{83607353-8642-4E15-8A14-4678F1B4FAF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032978" y="1752576"/>
            <a:ext cx="1559882" cy="1559882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="" xmlns:a16="http://schemas.microsoft.com/office/drawing/2014/main" id="{E7B38B7C-35CD-4A25-BFCD-6C838750388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265269" y="3971381"/>
            <a:ext cx="1559881" cy="1559881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="" xmlns:a16="http://schemas.microsoft.com/office/drawing/2014/main" id="{167FEDA4-F2F5-4A98-9871-47A1A6D02FA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193894" y="4002689"/>
            <a:ext cx="1559882" cy="1559882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="" xmlns:a16="http://schemas.microsoft.com/office/drawing/2014/main" id="{90D6D129-1809-4B01-AA0F-B64B7F9857B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91005" y="1405097"/>
            <a:ext cx="1559881" cy="1559881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="" xmlns:a16="http://schemas.microsoft.com/office/drawing/2014/main" id="{A55D4A5B-DA9F-4A71-ACE0-E16D7DB40BCF}"/>
              </a:ext>
            </a:extLst>
          </p:cNvPr>
          <p:cNvSpPr txBox="1"/>
          <p:nvPr/>
        </p:nvSpPr>
        <p:spPr>
          <a:xfrm>
            <a:off x="-1776315" y="2964978"/>
            <a:ext cx="6094520" cy="73866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ru-RU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Стороженко</a:t>
            </a:r>
          </a:p>
          <a:p>
            <a:pPr algn="ctr"/>
            <a:r>
              <a:rPr lang="ru-RU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Константин Олегович</a:t>
            </a:r>
          </a:p>
          <a:p>
            <a:pPr algn="ctr"/>
            <a:r>
              <a:rPr lang="ru-RU" sz="1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к.ю.н</a:t>
            </a:r>
            <a:r>
              <a:rPr lang="ru-RU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., доцент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="" xmlns:a16="http://schemas.microsoft.com/office/drawing/2014/main" id="{8A80F307-9181-4A79-AD2A-042E7F52FAF8}"/>
              </a:ext>
            </a:extLst>
          </p:cNvPr>
          <p:cNvSpPr txBox="1"/>
          <p:nvPr/>
        </p:nvSpPr>
        <p:spPr>
          <a:xfrm>
            <a:off x="2580597" y="3299079"/>
            <a:ext cx="698228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Кабакова </a:t>
            </a:r>
          </a:p>
          <a:p>
            <a:pPr algn="ctr"/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Наталья Владимировна</a:t>
            </a:r>
          </a:p>
          <a:p>
            <a:pPr algn="ctr"/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Декан, </a:t>
            </a:r>
            <a:r>
              <a:rPr lang="ru-RU" sz="1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и.о</a:t>
            </a:r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зав. кафедрой,</a:t>
            </a:r>
          </a:p>
          <a:p>
            <a:pPr algn="ctr"/>
            <a:r>
              <a:rPr lang="ru-RU" sz="1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к.ю.н</a:t>
            </a:r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., доцент кафедры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="" xmlns:a16="http://schemas.microsoft.com/office/drawing/2014/main" id="{95E2BDA4-3FB2-4145-A5B5-CF03B4E60FBE}"/>
              </a:ext>
            </a:extLst>
          </p:cNvPr>
          <p:cNvSpPr txBox="1"/>
          <p:nvPr/>
        </p:nvSpPr>
        <p:spPr>
          <a:xfrm>
            <a:off x="494120" y="5554937"/>
            <a:ext cx="6982286" cy="73866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ru-RU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Бойко </a:t>
            </a:r>
            <a:endParaRPr lang="ru-RU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Татьяна Константиновна</a:t>
            </a:r>
          </a:p>
          <a:p>
            <a:pPr algn="ctr"/>
            <a:r>
              <a:rPr lang="ru-RU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старший преподаватель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="" xmlns:a16="http://schemas.microsoft.com/office/drawing/2014/main" id="{ED2809C8-15F8-45D8-85E3-0862C24B01DA}"/>
              </a:ext>
            </a:extLst>
          </p:cNvPr>
          <p:cNvSpPr txBox="1"/>
          <p:nvPr/>
        </p:nvSpPr>
        <p:spPr>
          <a:xfrm>
            <a:off x="4554066" y="5499541"/>
            <a:ext cx="6982286" cy="73866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ru-RU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Гавриков </a:t>
            </a:r>
            <a:endParaRPr lang="ru-RU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Владимир Алексеевич</a:t>
            </a:r>
          </a:p>
          <a:p>
            <a:pPr algn="ctr"/>
            <a:r>
              <a:rPr lang="ru-RU" sz="1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к.ю.н</a:t>
            </a:r>
            <a:r>
              <a:rPr lang="ru-RU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., доцент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="" xmlns:a16="http://schemas.microsoft.com/office/drawing/2014/main" id="{639CEA3F-51EC-4F1F-98ED-67D934037B3B}"/>
              </a:ext>
            </a:extLst>
          </p:cNvPr>
          <p:cNvSpPr txBox="1"/>
          <p:nvPr/>
        </p:nvSpPr>
        <p:spPr>
          <a:xfrm>
            <a:off x="5975512" y="3275130"/>
            <a:ext cx="6982286" cy="73866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ru-RU" sz="1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Скорилкин</a:t>
            </a:r>
            <a:endParaRPr lang="ru-RU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/>
              <a:cs typeface="Times New Roman"/>
            </a:endParaRPr>
          </a:p>
          <a:p>
            <a:pPr algn="ctr"/>
            <a:r>
              <a:rPr lang="ru-RU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Николай Михайлович</a:t>
            </a:r>
          </a:p>
          <a:p>
            <a:pPr algn="ctr"/>
            <a:r>
              <a:rPr lang="ru-RU" sz="1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к.ю.н</a:t>
            </a:r>
            <a:r>
              <a:rPr lang="ru-RU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., доцент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="" xmlns:a16="http://schemas.microsoft.com/office/drawing/2014/main" id="{367191F7-F13D-40B5-AC5D-2CE35B5C9A1C}"/>
              </a:ext>
            </a:extLst>
          </p:cNvPr>
          <p:cNvSpPr txBox="1"/>
          <p:nvPr/>
        </p:nvSpPr>
        <p:spPr>
          <a:xfrm>
            <a:off x="631623" y="2897120"/>
            <a:ext cx="7415784" cy="73866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ru-RU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Сапожников </a:t>
            </a:r>
            <a:endParaRPr lang="ru-RU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Владимир Григорьевич</a:t>
            </a:r>
          </a:p>
          <a:p>
            <a:pPr algn="ctr"/>
            <a:r>
              <a:rPr lang="ru-RU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д.м.н., профессор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="" xmlns:a16="http://schemas.microsoft.com/office/drawing/2014/main" id="{B75B0E08-1A99-49BA-B169-A76CD94E87DD}"/>
              </a:ext>
            </a:extLst>
          </p:cNvPr>
          <p:cNvSpPr txBox="1"/>
          <p:nvPr/>
        </p:nvSpPr>
        <p:spPr>
          <a:xfrm>
            <a:off x="-893541" y="3270937"/>
            <a:ext cx="7415784" cy="73866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ru-RU" sz="1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Шурухнов</a:t>
            </a:r>
            <a:r>
              <a:rPr lang="ru-RU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 </a:t>
            </a:r>
            <a:endParaRPr lang="ru-RU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Николай Григорьевич</a:t>
            </a:r>
          </a:p>
          <a:p>
            <a:pPr algn="ctr"/>
            <a:r>
              <a:rPr lang="ru-RU" sz="1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д.ю.н</a:t>
            </a:r>
            <a:r>
              <a:rPr lang="ru-RU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., профессор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="" xmlns:a16="http://schemas.microsoft.com/office/drawing/2014/main" id="{BB3C17E3-0538-4EF3-A83E-F0AC8BF71439}"/>
              </a:ext>
            </a:extLst>
          </p:cNvPr>
          <p:cNvSpPr txBox="1"/>
          <p:nvPr/>
        </p:nvSpPr>
        <p:spPr>
          <a:xfrm>
            <a:off x="7352873" y="2899778"/>
            <a:ext cx="7415784" cy="73866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ru-RU" sz="1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Макасеева</a:t>
            </a:r>
            <a:r>
              <a:rPr lang="ru-RU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 </a:t>
            </a:r>
            <a:endParaRPr lang="ru-RU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Ася Александровна</a:t>
            </a:r>
          </a:p>
          <a:p>
            <a:pPr algn="ctr"/>
            <a:r>
              <a:rPr lang="ru-RU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доцент кафедры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="" xmlns:a16="http://schemas.microsoft.com/office/drawing/2014/main" id="{621C3550-07C1-4F8F-A35F-3D308AC70D86}"/>
              </a:ext>
            </a:extLst>
          </p:cNvPr>
          <p:cNvSpPr txBox="1"/>
          <p:nvPr/>
        </p:nvSpPr>
        <p:spPr>
          <a:xfrm>
            <a:off x="-2149085" y="5569157"/>
            <a:ext cx="8234172" cy="73866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ru-RU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Бурцев </a:t>
            </a:r>
            <a:endParaRPr lang="ru-RU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Станислав Николаевич</a:t>
            </a:r>
          </a:p>
          <a:p>
            <a:pPr algn="ctr"/>
            <a:r>
              <a:rPr lang="ru-RU" sz="1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к.ю.н</a:t>
            </a:r>
            <a:r>
              <a:rPr lang="ru-RU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., доцент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="" xmlns:a16="http://schemas.microsoft.com/office/drawing/2014/main" id="{ED85C3D3-97DD-4421-99F0-E29534687CF5}"/>
              </a:ext>
            </a:extLst>
          </p:cNvPr>
          <p:cNvSpPr txBox="1"/>
          <p:nvPr/>
        </p:nvSpPr>
        <p:spPr>
          <a:xfrm>
            <a:off x="6134446" y="5497528"/>
            <a:ext cx="8421624" cy="73866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ru-RU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Григорьев </a:t>
            </a:r>
            <a:endParaRPr lang="ru-RU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Виктор Николаевич </a:t>
            </a:r>
            <a:endParaRPr lang="ru-RU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д.ю.н</a:t>
            </a:r>
            <a:r>
              <a:rPr lang="ru-RU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., профессор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="" xmlns:a16="http://schemas.microsoft.com/office/drawing/2014/main" id="{3817B777-31AD-4EE3-8662-50EF99937C99}"/>
              </a:ext>
            </a:extLst>
          </p:cNvPr>
          <p:cNvSpPr txBox="1"/>
          <p:nvPr/>
        </p:nvSpPr>
        <p:spPr>
          <a:xfrm>
            <a:off x="1921900" y="5834780"/>
            <a:ext cx="8421624" cy="73866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ru-RU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Яшин </a:t>
            </a:r>
            <a:endParaRPr lang="ru-RU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Василий Николаевич </a:t>
            </a:r>
            <a:endParaRPr lang="ru-RU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к.ю.н</a:t>
            </a:r>
            <a:r>
              <a:rPr lang="ru-RU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., доцент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="" xmlns:a16="http://schemas.microsoft.com/office/drawing/2014/main" id="{FB3CAC39-567F-4496-8408-4D2CF6A2F831}"/>
              </a:ext>
            </a:extLst>
          </p:cNvPr>
          <p:cNvSpPr txBox="1"/>
          <p:nvPr/>
        </p:nvSpPr>
        <p:spPr>
          <a:xfrm>
            <a:off x="3773765" y="2970281"/>
            <a:ext cx="8421624" cy="1231106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ru-RU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Моторина </a:t>
            </a:r>
            <a:endParaRPr lang="ru-RU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Ирина Ивановна </a:t>
            </a:r>
            <a:endParaRPr lang="ru-RU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специалист </a:t>
            </a:r>
            <a:endParaRPr lang="ru-RU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по уч.-метод. работе</a:t>
            </a:r>
          </a:p>
          <a:p>
            <a:endParaRPr lang="ru-RU" dirty="0"/>
          </a:p>
        </p:txBody>
      </p:sp>
      <p:pic>
        <p:nvPicPr>
          <p:cNvPr id="5" name="Рисунок 4">
            <a:hlinkClick r:id="rId15" action="ppaction://hlinksldjump"/>
            <a:extLst>
              <a:ext uri="{FF2B5EF4-FFF2-40B4-BE49-F238E27FC236}">
                <a16:creationId xmlns="" xmlns:a16="http://schemas.microsoft.com/office/drawing/2014/main" id="{51D15E2C-9B27-4FDB-9C16-951DFA695EBF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15942" y="448873"/>
            <a:ext cx="914479" cy="914479"/>
          </a:xfrm>
          <a:prstGeom prst="rect">
            <a:avLst/>
          </a:prstGeom>
        </p:spPr>
      </p:pic>
      <p:pic>
        <p:nvPicPr>
          <p:cNvPr id="7" name="Рисунок 6">
            <a:hlinkClick r:id="rId17" action="ppaction://hlinksldjump"/>
            <a:extLst>
              <a:ext uri="{FF2B5EF4-FFF2-40B4-BE49-F238E27FC236}">
                <a16:creationId xmlns="" xmlns:a16="http://schemas.microsoft.com/office/drawing/2014/main" id="{B0928555-B7A4-478E-8450-B14EF820479B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0848407" y="394966"/>
            <a:ext cx="914479" cy="914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73491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0053CF98-EBB5-485C-A77C-7FA1425832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394019"/>
            <a:ext cx="10058400" cy="1371600"/>
          </a:xfrm>
        </p:spPr>
        <p:txBody>
          <a:bodyPr/>
          <a:lstStyle/>
          <a:p>
            <a:pPr algn="ctr"/>
            <a:r>
              <a:rPr kumimoji="0" lang="ru-RU" sz="4000" b="0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ЗДЕСЬ И СЕЙЧАС</a:t>
            </a:r>
            <a:endParaRPr lang="ru-RU" dirty="0"/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4C85DF08-3521-4A5F-9A3C-61EFF4E0C1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4408" y="565267"/>
            <a:ext cx="707197" cy="75597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279427CE-E637-4FED-A298-701259B899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10397" y="565267"/>
            <a:ext cx="707197" cy="75597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1879129B-C138-460B-8ED3-A7C336079C9C}"/>
              </a:ext>
            </a:extLst>
          </p:cNvPr>
          <p:cNvSpPr txBox="1"/>
          <p:nvPr/>
        </p:nvSpPr>
        <p:spPr>
          <a:xfrm>
            <a:off x="499730" y="1321237"/>
            <a:ext cx="11111024" cy="369331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just"/>
            <a:r>
              <a:rPr lang="en-US" dirty="0">
                <a:latin typeface="Times New Roman"/>
                <a:cs typeface="Times New Roman"/>
              </a:rPr>
              <a:t>	</a:t>
            </a:r>
            <a:r>
              <a:rPr lang="ru-RU" b="1" i="1" u="sng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Кафедра</a:t>
            </a:r>
            <a:r>
              <a:rPr lang="ru-RU" dirty="0">
                <a:solidFill>
                  <a:schemeClr val="accent2"/>
                </a:solidFill>
                <a:latin typeface="Times New Roman"/>
                <a:cs typeface="Times New Roman"/>
              </a:rPr>
              <a:t> </a:t>
            </a:r>
            <a:r>
              <a:rPr lang="ru-RU" b="1" i="1" u="sng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«Организация правоохранительной и правозащитной деятельности» 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о</a:t>
            </a:r>
            <a:r>
              <a:rPr lang="ru-RU" dirty="0">
                <a:latin typeface="Times New Roman"/>
                <a:cs typeface="Times New Roman"/>
              </a:rPr>
              <a:t>бразована в 1998 году как кафедра «Экономики и права», которая в дальнейшем неоднократно переименовывалась («Финансово-экономических дисциплин», «Исполнительного производства и финансовых дисциплин»). В настоящее время кафедра приобрела статус выпускающей по специальности 40.04.01 «Юриспруденция» (квалификация (степень) – магистр). </a:t>
            </a:r>
            <a:r>
              <a:rPr lang="ru-RU" b="1" i="1" u="sng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С апреля 2017 года кафедру возглавил кандидат юридических наук, доцент Василий Николаевич Яшин</a:t>
            </a:r>
            <a:r>
              <a:rPr lang="ru-RU" dirty="0">
                <a:latin typeface="Times New Roman"/>
                <a:cs typeface="Times New Roman"/>
              </a:rPr>
              <a:t>.</a:t>
            </a:r>
          </a:p>
          <a:p>
            <a:pPr algn="just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Профессорско-преподавательским составом кафедры активно разрабатывается кафедральная тема научного исследования «Проблема организации правоохранительной и правозащитной деятельности». При кафедре действует научный студенческий кружок. В работе кружка принимают участие как старшекурсники, так и обучающиеся первого курса. Заседания научного кружка проводятся ежемесячно в форме «круглого стола». Всемерно поощряется стремление обучающихся к творческому научному исследованию. Научные работы, подготовленные обучающимися под руководством преподавателей кафедры, публикуются в сборниках филиала и кафедры.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8F221C1E-9A20-47D0-AAE2-6E2F95FFE0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87882" y="4573961"/>
            <a:ext cx="1890019" cy="1890019"/>
          </a:xfrm>
          <a:prstGeom prst="rect">
            <a:avLst/>
          </a:prstGeom>
        </p:spPr>
      </p:pic>
      <p:pic>
        <p:nvPicPr>
          <p:cNvPr id="8" name="Рисунок 7">
            <a:hlinkClick r:id="rId4" action="ppaction://hlinksldjump"/>
            <a:extLst>
              <a:ext uri="{FF2B5EF4-FFF2-40B4-BE49-F238E27FC236}">
                <a16:creationId xmlns="" xmlns:a16="http://schemas.microsoft.com/office/drawing/2014/main" id="{1962CCE4-2BA2-4CED-982C-A71C3A45A0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4699" y="394019"/>
            <a:ext cx="914479" cy="914479"/>
          </a:xfrm>
          <a:prstGeom prst="rect">
            <a:avLst/>
          </a:prstGeom>
        </p:spPr>
      </p:pic>
      <p:pic>
        <p:nvPicPr>
          <p:cNvPr id="9" name="Рисунок 8">
            <a:hlinkClick r:id="rId6" action="ppaction://hlinksldjump"/>
            <a:extLst>
              <a:ext uri="{FF2B5EF4-FFF2-40B4-BE49-F238E27FC236}">
                <a16:creationId xmlns="" xmlns:a16="http://schemas.microsoft.com/office/drawing/2014/main" id="{D5EF0C99-934D-4E46-9157-4E7E19808D7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857284" y="394019"/>
            <a:ext cx="914479" cy="914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82269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Прямоугольник 13">
            <a:extLst>
              <a:ext uri="{FF2B5EF4-FFF2-40B4-BE49-F238E27FC236}">
                <a16:creationId xmlns="" xmlns:a16="http://schemas.microsoft.com/office/drawing/2014/main" id="{E192707B-B929-41A7-9B41-E959A1C689E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/>
          </a:p>
        </p:txBody>
      </p:sp>
      <p:pic>
        <p:nvPicPr>
          <p:cNvPr id="15" name="Объект 14">
            <a:extLst>
              <a:ext uri="{FF2B5EF4-FFF2-40B4-BE49-F238E27FC236}">
                <a16:creationId xmlns="" xmlns:a16="http://schemas.microsoft.com/office/drawing/2014/main" id="{77B1A9DF-0C1E-4269-9313-BC9D4B967B0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 rot="5400000">
            <a:off x="2667000" y="-2667001"/>
            <a:ext cx="6857998" cy="12191999"/>
          </a:xfrm>
        </p:spPr>
      </p:pic>
      <p:sp>
        <p:nvSpPr>
          <p:cNvPr id="16" name="Прямоугольник 15">
            <a:extLst>
              <a:ext uri="{FF2B5EF4-FFF2-40B4-BE49-F238E27FC236}">
                <a16:creationId xmlns="" xmlns:a16="http://schemas.microsoft.com/office/drawing/2014/main" id="{8FB4235C-4505-46C7-AD8F-8769A1972FC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noFill/>
          <a:ln w="6350" cap="sq" cmpd="sng" algn="ctr">
            <a:solidFill>
              <a:schemeClr val="tx1"/>
            </a:solidFill>
            <a:prstDash val="solid"/>
            <a:miter lim="800000"/>
          </a:ln>
          <a:effectLst>
            <a:softEdge rad="0"/>
          </a:effectLst>
        </p:spPr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A850B972-0B7A-40CD-9E79-07E8A87AB0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799" y="117535"/>
            <a:ext cx="10058400" cy="1371600"/>
          </a:xfrm>
        </p:spPr>
        <p:txBody>
          <a:bodyPr rtlCol="0">
            <a:normAutofit/>
          </a:bodyPr>
          <a:lstStyle/>
          <a:p>
            <a:pPr algn="ctr" rtl="0">
              <a:tabLst>
                <a:tab pos="4119563" algn="l"/>
              </a:tabLst>
            </a:pPr>
            <a:r>
              <a:rPr lang="ru-RU" sz="60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ПЛАН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07E3E932-2E92-409A-A169-1BE6C944B7EB}"/>
              </a:ext>
            </a:extLst>
          </p:cNvPr>
          <p:cNvSpPr txBox="1"/>
          <p:nvPr/>
        </p:nvSpPr>
        <p:spPr>
          <a:xfrm>
            <a:off x="234695" y="1368926"/>
            <a:ext cx="11722608" cy="32316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ru-RU" sz="2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НАЗАД В ПРОШЛОЕ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(ИСТОРИЯ ТУЛЬСКОГО ИНСТИТУТА (ФИЛИАЛА) ВГУЮ (РПА МИНЮСТА РОССИИ);</a:t>
            </a: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ru-RU" sz="2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ЗДЕСЬ И СЕЙЧАС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(УНИВЕРСИТЕТ СЕГОДНЯ):</a:t>
            </a:r>
          </a:p>
          <a:p>
            <a:pPr marL="742950" lvl="1" indent="-285750" algn="just">
              <a:buFont typeface="Wingdings" panose="05000000000000000000" pitchFamily="2" charset="2"/>
              <a:buChar char="q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ФАКУЛЬТЕТ ДОПОЛНИТЕЛЬНОГО ОБРАЗОВАНИЯ;</a:t>
            </a:r>
          </a:p>
          <a:p>
            <a:pPr marL="742950" lvl="1" indent="-285750" algn="just">
              <a:buFont typeface="Wingdings" panose="05000000000000000000" pitchFamily="2" charset="2"/>
              <a:buChar char="q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ЮРИДИЧЕСКИЙ ФАКУЛЬТЕТ;</a:t>
            </a: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ru-RU" sz="2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ЗАКЛЮЧЕНИЕ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ru-RU" sz="2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БИБЛИОГРАФИЧЕСКИЙ СПИСОК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ru-RU" dirty="0"/>
          </a:p>
          <a:p>
            <a:pPr marL="285750" indent="-285750">
              <a:buFont typeface="Wingdings" panose="05000000000000000000" pitchFamily="2" charset="2"/>
              <a:buChar char="q"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767954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D6EDBE1B-F50D-44E7-8AB2-89DAD4780F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358509"/>
            <a:ext cx="10058400" cy="1371600"/>
          </a:xfrm>
        </p:spPr>
        <p:txBody>
          <a:bodyPr/>
          <a:lstStyle/>
          <a:p>
            <a:pPr algn="ctr"/>
            <a:r>
              <a:rPr kumimoji="0" lang="ru-RU" sz="4000" b="0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ЗДЕСЬ И СЕЙЧАС</a:t>
            </a:r>
            <a:endParaRPr lang="ru-RU" dirty="0"/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DD2FB11F-FAC9-4082-A51C-10879B679A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5531" y="520879"/>
            <a:ext cx="707197" cy="75597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C960587B-47A9-4E2D-B0C8-7B18301D27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19274" y="520879"/>
            <a:ext cx="707197" cy="75597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3E63B09A-87F8-4393-9ADB-084B0CB1C30C}"/>
              </a:ext>
            </a:extLst>
          </p:cNvPr>
          <p:cNvSpPr txBox="1"/>
          <p:nvPr/>
        </p:nvSpPr>
        <p:spPr>
          <a:xfrm>
            <a:off x="3048740" y="1276849"/>
            <a:ext cx="6094520" cy="40011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ru-RU" sz="2000" b="1" u="sng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Состав кафедры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85DEFCF2-0505-44CA-8F22-120AB3DC6A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76232" y="1380858"/>
            <a:ext cx="1651791" cy="1651791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14545220-D53C-4225-92A3-0798C123C1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20344" y="4142350"/>
            <a:ext cx="1651792" cy="1651792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="" xmlns:a16="http://schemas.microsoft.com/office/drawing/2014/main" id="{B65771DD-152E-42DE-A447-C66CD65808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94842" y="2123243"/>
            <a:ext cx="1651791" cy="1651791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="" xmlns:a16="http://schemas.microsoft.com/office/drawing/2014/main" id="{70ADC9F9-9855-4140-B711-7DEE4D3C7FD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62461" y="4143623"/>
            <a:ext cx="1651791" cy="1651791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="" xmlns:a16="http://schemas.microsoft.com/office/drawing/2014/main" id="{73B0F642-E800-4D08-AF13-2C6E6CC9D1A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9567" y="1476904"/>
            <a:ext cx="1651791" cy="1651791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="" xmlns:a16="http://schemas.microsoft.com/office/drawing/2014/main" id="{B8F5B5B7-0F8A-44D2-9DBB-F6C8043A258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7022" y="4106193"/>
            <a:ext cx="1651792" cy="1651792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="" xmlns:a16="http://schemas.microsoft.com/office/drawing/2014/main" id="{87A3816B-BF99-4301-9F5C-7AD068D972D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74234" y="2122965"/>
            <a:ext cx="1651791" cy="1651791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="" xmlns:a16="http://schemas.microsoft.com/office/drawing/2014/main" id="{22EA2115-C2FE-4DF0-B50A-64D405535B0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536316" y="1439219"/>
            <a:ext cx="1651790" cy="1651790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="" xmlns:a16="http://schemas.microsoft.com/office/drawing/2014/main" id="{D3170927-6D46-4EA1-8E24-2077D7985CF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972469" y="4044295"/>
            <a:ext cx="1651791" cy="1651791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="" xmlns:a16="http://schemas.microsoft.com/office/drawing/2014/main" id="{EEF099E9-319D-4CC6-A9B1-1B5B1BDFF6D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971829" y="1420317"/>
            <a:ext cx="1651791" cy="1651791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="" xmlns:a16="http://schemas.microsoft.com/office/drawing/2014/main" id="{30BEBC56-103A-4696-9995-677EA569D7F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083568" y="1644164"/>
            <a:ext cx="2008569" cy="2008569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="" xmlns:a16="http://schemas.microsoft.com/office/drawing/2014/main" id="{DE5B036A-F177-4D11-A3A7-D7C7DF1C5EB2}"/>
              </a:ext>
            </a:extLst>
          </p:cNvPr>
          <p:cNvSpPr txBox="1"/>
          <p:nvPr/>
        </p:nvSpPr>
        <p:spPr>
          <a:xfrm>
            <a:off x="3013174" y="3604736"/>
            <a:ext cx="6094520" cy="1077218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Яшин </a:t>
            </a:r>
            <a:endParaRPr lang="ru-RU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Василий Николаевич </a:t>
            </a:r>
            <a:endParaRPr lang="ru-RU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зав. Кафедрой, </a:t>
            </a:r>
            <a:endParaRPr lang="ru-RU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к.ю.н</a:t>
            </a:r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., доцент </a:t>
            </a:r>
            <a:endParaRPr lang="ru-RU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="" xmlns:a16="http://schemas.microsoft.com/office/drawing/2014/main" id="{76F0CE9E-992E-4D36-B414-BDC2EE909071}"/>
              </a:ext>
            </a:extLst>
          </p:cNvPr>
          <p:cNvSpPr txBox="1"/>
          <p:nvPr/>
        </p:nvSpPr>
        <p:spPr>
          <a:xfrm>
            <a:off x="5521698" y="3736861"/>
            <a:ext cx="7415784" cy="73866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ru-RU" sz="1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Шурухнов</a:t>
            </a:r>
            <a:r>
              <a:rPr lang="ru-RU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 </a:t>
            </a:r>
            <a:endParaRPr lang="ru-RU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Николай Григорьевич</a:t>
            </a:r>
          </a:p>
          <a:p>
            <a:pPr algn="ctr"/>
            <a:r>
              <a:rPr lang="ru-RU" sz="140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д.ю.н</a:t>
            </a:r>
            <a:r>
              <a:rPr lang="ru-RU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., профессор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="" xmlns:a16="http://schemas.microsoft.com/office/drawing/2014/main" id="{F82702A6-11B5-4910-B7F9-A433B28A0449}"/>
              </a:ext>
            </a:extLst>
          </p:cNvPr>
          <p:cNvSpPr txBox="1"/>
          <p:nvPr/>
        </p:nvSpPr>
        <p:spPr>
          <a:xfrm>
            <a:off x="7568946" y="5653698"/>
            <a:ext cx="6485138" cy="73866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ru-RU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Дубоносов</a:t>
            </a:r>
          </a:p>
          <a:p>
            <a:pPr algn="ctr"/>
            <a:r>
              <a:rPr lang="ru-RU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Евгений Серафимович</a:t>
            </a:r>
          </a:p>
          <a:p>
            <a:pPr algn="ctr"/>
            <a:r>
              <a:rPr lang="ru-RU" sz="1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д.ю.н</a:t>
            </a:r>
            <a:r>
              <a:rPr lang="ru-RU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., профессор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="" xmlns:a16="http://schemas.microsoft.com/office/drawing/2014/main" id="{A1828CE9-2D94-4880-8706-96432EF16450}"/>
              </a:ext>
            </a:extLst>
          </p:cNvPr>
          <p:cNvSpPr txBox="1"/>
          <p:nvPr/>
        </p:nvSpPr>
        <p:spPr>
          <a:xfrm>
            <a:off x="4121552" y="3004426"/>
            <a:ext cx="7026674" cy="73866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ru-RU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Шумилин</a:t>
            </a:r>
          </a:p>
          <a:p>
            <a:pPr algn="ctr"/>
            <a:r>
              <a:rPr lang="ru-RU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Алексей Анатольевич </a:t>
            </a:r>
            <a:endParaRPr lang="ru-RU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к.ю.н</a:t>
            </a:r>
            <a:r>
              <a:rPr lang="ru-RU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., доцент кафедры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="" xmlns:a16="http://schemas.microsoft.com/office/drawing/2014/main" id="{B631DADF-2FF0-4E8E-B316-37514850EA47}"/>
              </a:ext>
            </a:extLst>
          </p:cNvPr>
          <p:cNvSpPr txBox="1"/>
          <p:nvPr/>
        </p:nvSpPr>
        <p:spPr>
          <a:xfrm>
            <a:off x="-613208" y="3702766"/>
            <a:ext cx="7026674" cy="73866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ru-RU" sz="1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Сидорцов</a:t>
            </a:r>
            <a:r>
              <a:rPr lang="ru-RU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 </a:t>
            </a:r>
            <a:endParaRPr lang="ru-RU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Роман Валерьевич</a:t>
            </a:r>
          </a:p>
          <a:p>
            <a:pPr algn="ctr"/>
            <a:r>
              <a:rPr lang="ru-RU" sz="1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к.ю.н</a:t>
            </a:r>
            <a:r>
              <a:rPr lang="ru-RU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., доцент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="" xmlns:a16="http://schemas.microsoft.com/office/drawing/2014/main" id="{659801D9-873C-4AAE-8EC5-6BDB8AECA551}"/>
              </a:ext>
            </a:extLst>
          </p:cNvPr>
          <p:cNvSpPr txBox="1"/>
          <p:nvPr/>
        </p:nvSpPr>
        <p:spPr>
          <a:xfrm>
            <a:off x="-2194366" y="5696086"/>
            <a:ext cx="7333488" cy="73866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ru-RU" sz="1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Вепренцева</a:t>
            </a:r>
            <a:r>
              <a:rPr lang="ru-RU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 </a:t>
            </a:r>
            <a:endParaRPr lang="ru-RU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Татьяна Алексеевна</a:t>
            </a:r>
          </a:p>
          <a:p>
            <a:pPr algn="ctr"/>
            <a:r>
              <a:rPr lang="ru-RU" sz="1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к.и.н</a:t>
            </a:r>
            <a:r>
              <a:rPr lang="ru-RU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., доцент кафедры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="" xmlns:a16="http://schemas.microsoft.com/office/drawing/2014/main" id="{E0BC623B-2931-4409-BEF9-1D323411239B}"/>
              </a:ext>
            </a:extLst>
          </p:cNvPr>
          <p:cNvSpPr txBox="1"/>
          <p:nvPr/>
        </p:nvSpPr>
        <p:spPr>
          <a:xfrm>
            <a:off x="6787267" y="3030857"/>
            <a:ext cx="8124444" cy="73866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ru-RU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Зенкин </a:t>
            </a:r>
            <a:endParaRPr lang="ru-RU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Артур Николаевич </a:t>
            </a:r>
            <a:endParaRPr lang="ru-RU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к.ю.н</a:t>
            </a:r>
            <a:r>
              <a:rPr lang="ru-RU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., доцент кафедры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="" xmlns:a16="http://schemas.microsoft.com/office/drawing/2014/main" id="{D6A910BE-3D20-4D97-895C-5642DD8E9BFA}"/>
              </a:ext>
            </a:extLst>
          </p:cNvPr>
          <p:cNvSpPr txBox="1"/>
          <p:nvPr/>
        </p:nvSpPr>
        <p:spPr>
          <a:xfrm>
            <a:off x="-2863356" y="3117907"/>
            <a:ext cx="8517636" cy="73866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ru-RU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Соцков </a:t>
            </a:r>
            <a:endParaRPr lang="ru-RU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Евгений Алексеевич </a:t>
            </a:r>
            <a:endParaRPr lang="ru-RU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к.т.н., доцент кафедры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="" xmlns:a16="http://schemas.microsoft.com/office/drawing/2014/main" id="{255E2C83-4101-4094-B009-F1E73BD129E8}"/>
              </a:ext>
            </a:extLst>
          </p:cNvPr>
          <p:cNvSpPr txBox="1"/>
          <p:nvPr/>
        </p:nvSpPr>
        <p:spPr>
          <a:xfrm>
            <a:off x="74700" y="3057849"/>
            <a:ext cx="8851392" cy="73866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ru-RU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Феофилов </a:t>
            </a:r>
            <a:endParaRPr lang="ru-RU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Сергей Владимирович </a:t>
            </a:r>
            <a:endParaRPr lang="ru-RU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д.т.н., доцент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="" xmlns:a16="http://schemas.microsoft.com/office/drawing/2014/main" id="{786E1CD6-CA36-493A-B0C3-37C5393A9C64}"/>
              </a:ext>
            </a:extLst>
          </p:cNvPr>
          <p:cNvSpPr txBox="1"/>
          <p:nvPr/>
        </p:nvSpPr>
        <p:spPr>
          <a:xfrm>
            <a:off x="3209193" y="5762395"/>
            <a:ext cx="8851392" cy="73866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ru-RU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Лыткин </a:t>
            </a:r>
            <a:endParaRPr lang="ru-RU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Николай Николаевич </a:t>
            </a:r>
            <a:endParaRPr lang="ru-RU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к.ю.н</a:t>
            </a:r>
            <a:r>
              <a:rPr lang="ru-RU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., доцент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="" xmlns:a16="http://schemas.microsoft.com/office/drawing/2014/main" id="{963EE6BC-47F7-4D0A-9757-021DD4F67863}"/>
              </a:ext>
            </a:extLst>
          </p:cNvPr>
          <p:cNvSpPr txBox="1"/>
          <p:nvPr/>
        </p:nvSpPr>
        <p:spPr>
          <a:xfrm>
            <a:off x="-82535" y="5767510"/>
            <a:ext cx="8851392" cy="73866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ru-RU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Разумов </a:t>
            </a:r>
            <a:endParaRPr lang="ru-RU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Сергей Сергеевич </a:t>
            </a:r>
            <a:endParaRPr lang="ru-RU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старший преподаватель</a:t>
            </a:r>
          </a:p>
        </p:txBody>
      </p:sp>
      <p:pic>
        <p:nvPicPr>
          <p:cNvPr id="56" name="Рисунок 55">
            <a:hlinkClick r:id="rId14" action="ppaction://hlinksldjump"/>
            <a:extLst>
              <a:ext uri="{FF2B5EF4-FFF2-40B4-BE49-F238E27FC236}">
                <a16:creationId xmlns="" xmlns:a16="http://schemas.microsoft.com/office/drawing/2014/main" id="{3B00F17E-6A2A-4829-A727-0704658B3B2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92771" y="440015"/>
            <a:ext cx="914479" cy="914479"/>
          </a:xfrm>
          <a:prstGeom prst="rect">
            <a:avLst/>
          </a:prstGeom>
        </p:spPr>
      </p:pic>
      <p:pic>
        <p:nvPicPr>
          <p:cNvPr id="57" name="Рисунок 56">
            <a:hlinkClick r:id="rId16" action="ppaction://hlinksldjump"/>
            <a:extLst>
              <a:ext uri="{FF2B5EF4-FFF2-40B4-BE49-F238E27FC236}">
                <a16:creationId xmlns="" xmlns:a16="http://schemas.microsoft.com/office/drawing/2014/main" id="{B168264C-439F-4CF1-B2C9-19583CF32D07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852846" y="389865"/>
            <a:ext cx="914479" cy="914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4003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953BAEB0-7BCF-4E0D-BADE-4A7D7877EC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394019"/>
            <a:ext cx="10058400" cy="1371600"/>
          </a:xfrm>
        </p:spPr>
        <p:txBody>
          <a:bodyPr/>
          <a:lstStyle/>
          <a:p>
            <a:pPr algn="ctr"/>
            <a:r>
              <a:rPr kumimoji="0" lang="ru-RU" sz="4000" b="0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ЗДЕСЬ И СЕЙЧАС</a:t>
            </a:r>
            <a:endParaRPr lang="ru-RU" dirty="0"/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7A7E1C16-1BD6-4ED0-8FC9-0DF6948279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1042" y="529757"/>
            <a:ext cx="707197" cy="75597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FA5D29F9-907F-48F9-A416-8DE5443435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83763" y="529757"/>
            <a:ext cx="707197" cy="75597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9DC9FE20-B347-48D9-A75E-C7826071BBBD}"/>
              </a:ext>
            </a:extLst>
          </p:cNvPr>
          <p:cNvSpPr txBox="1"/>
          <p:nvPr/>
        </p:nvSpPr>
        <p:spPr>
          <a:xfrm>
            <a:off x="340243" y="1285727"/>
            <a:ext cx="11419366" cy="2585323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just"/>
            <a:r>
              <a:rPr lang="ru-RU" b="1" i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          </a:t>
            </a:r>
            <a:r>
              <a:rPr lang="ru-RU" b="1" i="1" u="sng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Кафедра специальных и правовых дисциплин</a:t>
            </a:r>
            <a:r>
              <a:rPr lang="ru-RU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lang="ru-RU" dirty="0">
                <a:latin typeface="Times New Roman"/>
                <a:cs typeface="Times New Roman"/>
              </a:rPr>
              <a:t>создана 08 февраля 2013 года, первым заведующим кафедрой был кандидат юридических наук, доцент кафедры </a:t>
            </a:r>
            <a:r>
              <a:rPr lang="ru-RU" dirty="0" err="1">
                <a:latin typeface="Times New Roman"/>
                <a:cs typeface="Times New Roman"/>
              </a:rPr>
              <a:t>Сидорцов</a:t>
            </a:r>
            <a:r>
              <a:rPr lang="ru-RU" dirty="0">
                <a:latin typeface="Times New Roman"/>
                <a:cs typeface="Times New Roman"/>
              </a:rPr>
              <a:t> Роман Валерьевич. Значительный вклад в становление и развитие кафедры внес заслуженный тренер России, кандидат педагогических наук </a:t>
            </a:r>
            <a:r>
              <a:rPr lang="ru-RU" dirty="0" err="1">
                <a:latin typeface="Times New Roman"/>
                <a:cs typeface="Times New Roman"/>
              </a:rPr>
              <a:t>Бородаенко</a:t>
            </a:r>
            <a:r>
              <a:rPr lang="ru-RU" dirty="0">
                <a:latin typeface="Times New Roman"/>
                <a:cs typeface="Times New Roman"/>
              </a:rPr>
              <a:t> Владимир Николаевич, возглавлявший кафедру с сентября 2013 года по март 2017 года. С сентября 2017 года кафедру возглавляет </a:t>
            </a:r>
            <a:r>
              <a:rPr lang="ru-RU" dirty="0" err="1">
                <a:latin typeface="Times New Roman"/>
                <a:cs typeface="Times New Roman"/>
              </a:rPr>
              <a:t>к.ю.н</a:t>
            </a:r>
            <a:r>
              <a:rPr lang="ru-RU" dirty="0">
                <a:latin typeface="Times New Roman"/>
                <a:cs typeface="Times New Roman"/>
              </a:rPr>
              <a:t>., доцент </a:t>
            </a:r>
            <a:r>
              <a:rPr lang="ru-RU" dirty="0" err="1">
                <a:latin typeface="Times New Roman"/>
                <a:cs typeface="Times New Roman"/>
              </a:rPr>
              <a:t>Сидорцов</a:t>
            </a:r>
            <a:r>
              <a:rPr lang="ru-RU" dirty="0">
                <a:latin typeface="Times New Roman"/>
                <a:cs typeface="Times New Roman"/>
              </a:rPr>
              <a:t> Роман Валерьевич. Основным направлением кафедры являются: образовательная, научная и инновационная деятельность. В целях совершенствования учебного процесса, повышения качества обучения по отдельным преподаваемым на кафедре дисциплинам занятия осуществляются в специализированных кабинетах «Огневая подготовка» и «Тактика применения специальных средств» с использованием интерактивных средств обучения (электронный тир).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566C219C-9008-4131-BC77-9E6E16ABD4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18876" y="3901656"/>
            <a:ext cx="1836870" cy="183687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13ECBC88-7139-4F26-BF1E-0DD0208DE0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4416" y="3890717"/>
            <a:ext cx="1771242" cy="1771242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="" xmlns:a16="http://schemas.microsoft.com/office/drawing/2014/main" id="{9ABE36B0-2E2C-4806-BB3E-FBC4D81AAC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39731" y="3861420"/>
            <a:ext cx="1836870" cy="1836870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="" xmlns:a16="http://schemas.microsoft.com/office/drawing/2014/main" id="{BB87B48C-7395-4611-AC72-56BA262FC86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95245" y="3584287"/>
            <a:ext cx="2023218" cy="2023218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="" xmlns:a16="http://schemas.microsoft.com/office/drawing/2014/main" id="{26B44E62-9DDE-4883-A979-BFC208F5FE2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43814" y="3910152"/>
            <a:ext cx="1836870" cy="1836870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="" xmlns:a16="http://schemas.microsoft.com/office/drawing/2014/main" id="{875866A5-2194-4433-89EC-0E4591EAFA9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47845" y="3898780"/>
            <a:ext cx="1836869" cy="1836869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CFEA0260-8069-4F91-BB3E-684C84917E99}"/>
              </a:ext>
            </a:extLst>
          </p:cNvPr>
          <p:cNvSpPr txBox="1"/>
          <p:nvPr/>
        </p:nvSpPr>
        <p:spPr>
          <a:xfrm>
            <a:off x="9856160" y="5527380"/>
            <a:ext cx="1956391" cy="1077218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ru-RU" sz="1600" b="1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Сидорцов</a:t>
            </a:r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 </a:t>
            </a:r>
            <a:endParaRPr lang="ru-RU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Роман Валерьевич</a:t>
            </a:r>
          </a:p>
          <a:p>
            <a:pPr algn="ctr"/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зав. кафедрой,</a:t>
            </a:r>
          </a:p>
          <a:p>
            <a:pPr algn="ctr"/>
            <a:r>
              <a:rPr lang="ru-RU" sz="1600" b="1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к.ю.н</a:t>
            </a:r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., доцент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1C74B4A5-44AC-481D-AA56-764FA7EF3992}"/>
              </a:ext>
            </a:extLst>
          </p:cNvPr>
          <p:cNvSpPr txBox="1"/>
          <p:nvPr/>
        </p:nvSpPr>
        <p:spPr>
          <a:xfrm>
            <a:off x="7777495" y="5718988"/>
            <a:ext cx="2222205" cy="76354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ru-RU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Шумилин</a:t>
            </a:r>
          </a:p>
          <a:p>
            <a:pPr algn="ctr"/>
            <a:r>
              <a:rPr lang="ru-RU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Алексей Анатольевич </a:t>
            </a:r>
            <a:endParaRPr lang="ru-RU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к.ю.н</a:t>
            </a:r>
            <a:r>
              <a:rPr lang="ru-RU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., доцент кафедры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475DD8F1-DAD8-42DE-A46A-883A7186E607}"/>
              </a:ext>
            </a:extLst>
          </p:cNvPr>
          <p:cNvSpPr txBox="1"/>
          <p:nvPr/>
        </p:nvSpPr>
        <p:spPr>
          <a:xfrm>
            <a:off x="5981035" y="5738658"/>
            <a:ext cx="1967024" cy="74609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ru-RU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Крайнов </a:t>
            </a:r>
            <a:endParaRPr lang="ru-RU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Андрей Николаевич</a:t>
            </a:r>
          </a:p>
          <a:p>
            <a:pPr algn="ctr"/>
            <a:r>
              <a:rPr lang="ru-RU" sz="1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к.п.н</a:t>
            </a:r>
            <a:r>
              <a:rPr lang="ru-RU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., доцент кафедры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BEBA68CF-246A-49B2-86BF-FB3AC63BA218}"/>
              </a:ext>
            </a:extLst>
          </p:cNvPr>
          <p:cNvSpPr txBox="1"/>
          <p:nvPr/>
        </p:nvSpPr>
        <p:spPr>
          <a:xfrm>
            <a:off x="4090654" y="5738404"/>
            <a:ext cx="1945759" cy="73866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ru-RU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Шестопалов</a:t>
            </a:r>
          </a:p>
          <a:p>
            <a:pPr algn="ctr"/>
            <a:r>
              <a:rPr lang="ru-RU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Сергей Викторович </a:t>
            </a:r>
            <a:endParaRPr lang="ru-RU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к.ф.н., доцент кафедры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38DA0ED5-3046-4E40-96F5-8ABB257D472D}"/>
              </a:ext>
            </a:extLst>
          </p:cNvPr>
          <p:cNvSpPr txBox="1"/>
          <p:nvPr/>
        </p:nvSpPr>
        <p:spPr>
          <a:xfrm>
            <a:off x="297268" y="5695064"/>
            <a:ext cx="2020187" cy="73866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ru-RU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Никитин</a:t>
            </a:r>
          </a:p>
          <a:p>
            <a:pPr algn="ctr"/>
            <a:r>
              <a:rPr lang="ru-RU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Олег Андреевич</a:t>
            </a:r>
          </a:p>
          <a:p>
            <a:pPr algn="ctr"/>
            <a:r>
              <a:rPr lang="ru-RU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старший преподаватель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53C2C276-05E0-4D33-BB81-D115BD2952E1}"/>
              </a:ext>
            </a:extLst>
          </p:cNvPr>
          <p:cNvSpPr txBox="1"/>
          <p:nvPr/>
        </p:nvSpPr>
        <p:spPr>
          <a:xfrm>
            <a:off x="2167269" y="5698597"/>
            <a:ext cx="1988288" cy="74473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ru-RU" sz="1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Бородаенко</a:t>
            </a:r>
            <a:endParaRPr lang="ru-RU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/>
              <a:cs typeface="Times New Roman"/>
            </a:endParaRPr>
          </a:p>
          <a:p>
            <a:pPr algn="ctr"/>
            <a:r>
              <a:rPr lang="ru-RU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Владимир Николаевич </a:t>
            </a:r>
            <a:endParaRPr lang="ru-RU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40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к.п.н</a:t>
            </a:r>
            <a:r>
              <a:rPr lang="ru-RU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., доцент кафедры</a:t>
            </a:r>
          </a:p>
        </p:txBody>
      </p:sp>
      <p:pic>
        <p:nvPicPr>
          <p:cNvPr id="27" name="Рисунок 26">
            <a:hlinkClick r:id="rId9" action="ppaction://hlinksldjump"/>
            <a:extLst>
              <a:ext uri="{FF2B5EF4-FFF2-40B4-BE49-F238E27FC236}">
                <a16:creationId xmlns="" xmlns:a16="http://schemas.microsoft.com/office/drawing/2014/main" id="{5A82F2B2-CFF9-4BB3-948B-008AE012A66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97395" y="398536"/>
            <a:ext cx="914479" cy="914479"/>
          </a:xfrm>
          <a:prstGeom prst="rect">
            <a:avLst/>
          </a:prstGeom>
        </p:spPr>
      </p:pic>
      <p:pic>
        <p:nvPicPr>
          <p:cNvPr id="28" name="Рисунок 27">
            <a:hlinkClick r:id="rId11" action="ppaction://hlinksldjump"/>
            <a:extLst>
              <a:ext uri="{FF2B5EF4-FFF2-40B4-BE49-F238E27FC236}">
                <a16:creationId xmlns="" xmlns:a16="http://schemas.microsoft.com/office/drawing/2014/main" id="{B71BF1C9-C20C-4623-822F-4E6FAC38FBF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829047" y="413726"/>
            <a:ext cx="914479" cy="914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82016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C576996D-DDDC-415C-94DF-599A94D250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367386"/>
            <a:ext cx="10058400" cy="1371600"/>
          </a:xfrm>
        </p:spPr>
        <p:txBody>
          <a:bodyPr/>
          <a:lstStyle/>
          <a:p>
            <a:pPr algn="ctr"/>
            <a:r>
              <a:rPr kumimoji="0" lang="ru-RU" sz="4000" b="0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ЗДЕСЬ И СЕЙЧАС</a:t>
            </a:r>
            <a:endParaRPr lang="ru-RU" dirty="0"/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5C2288C2-3AEF-44CA-8BE1-71F54EB1F1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3287" y="529757"/>
            <a:ext cx="707197" cy="75597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A39D047B-5BBF-43B5-94C9-93E108C411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01518" y="529757"/>
            <a:ext cx="707197" cy="75597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01F8020D-1E91-4A2F-835E-7743E02F7DBD}"/>
              </a:ext>
            </a:extLst>
          </p:cNvPr>
          <p:cNvSpPr txBox="1"/>
          <p:nvPr/>
        </p:nvSpPr>
        <p:spPr>
          <a:xfrm>
            <a:off x="584791" y="1285727"/>
            <a:ext cx="11195876" cy="313741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just"/>
            <a:r>
              <a:rPr lang="ru-RU" dirty="0">
                <a:latin typeface="Times New Roman"/>
                <a:cs typeface="Times New Roman"/>
              </a:rPr>
              <a:t>	</a:t>
            </a:r>
            <a:r>
              <a:rPr lang="ru-RU" b="1" i="1" u="sng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Кафедра социальных и политико-правовых дисциплин </a:t>
            </a:r>
            <a:r>
              <a:rPr lang="ru-RU" dirty="0">
                <a:latin typeface="Times New Roman"/>
                <a:cs typeface="Times New Roman"/>
              </a:rPr>
              <a:t>создана в 2006 году на базе слияния трех кафедр: кафедры социальных и гуманитарных наук, кафедры педагогических технологий в юриспруденции, кафедры русского и иностранных языков. </a:t>
            </a:r>
            <a:r>
              <a:rPr lang="ru-RU" b="1" i="1" u="sng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Возглавляет кафедру кандидат философских наук, доцент </a:t>
            </a:r>
            <a:r>
              <a:rPr lang="ru-RU" b="1" i="1" u="sng" dirty="0" err="1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Межуева</a:t>
            </a:r>
            <a:r>
              <a:rPr lang="ru-RU" b="1" i="1" u="sng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 Елена Олеговна.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	В образовательном процессе на кафедре активно используются интерактивные формы обучения, применяются информационные технологии, в том числе, для организации самостоятельной работы студентов. Традиционным стало проведение кафедрой ежегодной международной студенческой научной конференции «Гуманитарные знания в современном мире: правовые, экономические, исторические, лингвистические, философские аспекты». По результатам конференции издается сборник научных статей.</a:t>
            </a:r>
          </a:p>
          <a:p>
            <a:endParaRPr lang="ru-RU" dirty="0"/>
          </a:p>
          <a:p>
            <a:r>
              <a:rPr lang="ru-RU" dirty="0"/>
              <a:t> </a:t>
            </a:r>
          </a:p>
        </p:txBody>
      </p:sp>
      <p:pic>
        <p:nvPicPr>
          <p:cNvPr id="8" name="Рисунок 7">
            <a:hlinkClick r:id="rId3" action="ppaction://hlinksldjump"/>
            <a:extLst>
              <a:ext uri="{FF2B5EF4-FFF2-40B4-BE49-F238E27FC236}">
                <a16:creationId xmlns="" xmlns:a16="http://schemas.microsoft.com/office/drawing/2014/main" id="{2AE3F7F0-7685-4AB0-94E7-02643180EA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333" y="371248"/>
            <a:ext cx="914479" cy="914479"/>
          </a:xfrm>
          <a:prstGeom prst="rect">
            <a:avLst/>
          </a:prstGeom>
        </p:spPr>
      </p:pic>
      <p:pic>
        <p:nvPicPr>
          <p:cNvPr id="9" name="Рисунок 8">
            <a:hlinkClick r:id="rId5" action="ppaction://hlinksldjump"/>
            <a:extLst>
              <a:ext uri="{FF2B5EF4-FFF2-40B4-BE49-F238E27FC236}">
                <a16:creationId xmlns="" xmlns:a16="http://schemas.microsoft.com/office/drawing/2014/main" id="{2E2B53A0-A795-4AE6-AF49-FC36D76EEDA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73627" y="379468"/>
            <a:ext cx="914479" cy="914479"/>
          </a:xfrm>
          <a:prstGeom prst="rect">
            <a:avLst/>
          </a:prstGeom>
        </p:spPr>
      </p:pic>
      <p:pic>
        <p:nvPicPr>
          <p:cNvPr id="5" name="Рисунок 4" descr="Изображение выглядит как текст, зеркало, внутренний, отражение&#10;&#10;Автоматически созданное описание">
            <a:extLst>
              <a:ext uri="{FF2B5EF4-FFF2-40B4-BE49-F238E27FC236}">
                <a16:creationId xmlns="" xmlns:a16="http://schemas.microsoft.com/office/drawing/2014/main" id="{599B7BD1-BCC6-F763-3793-9EB7BB59F19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80835" y="3611345"/>
            <a:ext cx="1809658" cy="180965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9EB10C6A-A33F-0E6F-6ECB-2FBBABBBCCD1}"/>
              </a:ext>
            </a:extLst>
          </p:cNvPr>
          <p:cNvSpPr txBox="1"/>
          <p:nvPr/>
        </p:nvSpPr>
        <p:spPr>
          <a:xfrm>
            <a:off x="9515475" y="5419725"/>
            <a:ext cx="2743200" cy="107721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1600" b="1" dirty="0" err="1">
                <a:latin typeface="Times New Roman"/>
                <a:cs typeface="Segoe UI"/>
              </a:rPr>
              <a:t>Межуева</a:t>
            </a:r>
            <a:r>
              <a:rPr lang="ru-RU" sz="1600" b="1" dirty="0">
                <a:latin typeface="Times New Roman"/>
                <a:cs typeface="Segoe UI"/>
              </a:rPr>
              <a:t> </a:t>
            </a:r>
            <a:r>
              <a:rPr lang="en-US" sz="1600" dirty="0">
                <a:latin typeface="Times New Roman"/>
                <a:cs typeface="Segoe UI"/>
              </a:rPr>
              <a:t>​</a:t>
            </a:r>
          </a:p>
          <a:p>
            <a:pPr algn="ctr"/>
            <a:r>
              <a:rPr lang="ru-RU" sz="1600" b="1" dirty="0">
                <a:latin typeface="Times New Roman"/>
                <a:cs typeface="Segoe UI"/>
              </a:rPr>
              <a:t>Елена Олеговна</a:t>
            </a:r>
            <a:r>
              <a:rPr lang="en-US" sz="1600" dirty="0">
                <a:latin typeface="Times New Roman"/>
                <a:cs typeface="Segoe UI"/>
              </a:rPr>
              <a:t>​</a:t>
            </a:r>
          </a:p>
          <a:p>
            <a:pPr algn="ctr"/>
            <a:r>
              <a:rPr lang="ru-RU" sz="1600" b="1" dirty="0">
                <a:latin typeface="Times New Roman"/>
                <a:cs typeface="Segoe UI"/>
              </a:rPr>
              <a:t>зав. кафедрой,</a:t>
            </a:r>
            <a:r>
              <a:rPr lang="en-US" sz="1600" dirty="0">
                <a:latin typeface="Times New Roman"/>
                <a:cs typeface="Segoe UI"/>
              </a:rPr>
              <a:t>​</a:t>
            </a:r>
          </a:p>
          <a:p>
            <a:pPr algn="ctr"/>
            <a:r>
              <a:rPr lang="ru-RU" sz="1600" b="1" dirty="0">
                <a:latin typeface="Times New Roman"/>
                <a:cs typeface="Segoe UI"/>
              </a:rPr>
              <a:t>к.ф.н., доцент</a:t>
            </a:r>
            <a:r>
              <a:rPr lang="en-US" sz="1600" dirty="0">
                <a:latin typeface="Times New Roman"/>
                <a:cs typeface="Segoe UI"/>
              </a:rPr>
              <a:t>​</a:t>
            </a:r>
          </a:p>
        </p:txBody>
      </p:sp>
      <p:pic>
        <p:nvPicPr>
          <p:cNvPr id="13" name="Рисунок 12" descr="Изображение выглядит как зеркало, человек, внутренний, отражение&#10;&#10;Автоматически созданное описание">
            <a:extLst>
              <a:ext uri="{FF2B5EF4-FFF2-40B4-BE49-F238E27FC236}">
                <a16:creationId xmlns="" xmlns:a16="http://schemas.microsoft.com/office/drawing/2014/main" id="{6843CC18-380F-50C3-1D56-8B7EBD53EC9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34257" y="4792096"/>
            <a:ext cx="1412499" cy="141249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F6938D6A-4AF0-0AC5-5228-B11B8A0FA870}"/>
              </a:ext>
            </a:extLst>
          </p:cNvPr>
          <p:cNvSpPr txBox="1"/>
          <p:nvPr/>
        </p:nvSpPr>
        <p:spPr>
          <a:xfrm>
            <a:off x="4867275" y="4048125"/>
            <a:ext cx="2743200" cy="73866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1400" dirty="0">
                <a:latin typeface="Times New Roman"/>
                <a:cs typeface="Segoe UI"/>
              </a:rPr>
              <a:t>Сычева  ​</a:t>
            </a:r>
          </a:p>
          <a:p>
            <a:pPr algn="ctr"/>
            <a:r>
              <a:rPr lang="ru-RU" sz="1400" dirty="0">
                <a:latin typeface="Times New Roman"/>
                <a:cs typeface="Segoe UI"/>
              </a:rPr>
              <a:t>Ольга Васильевна</a:t>
            </a:r>
            <a:r>
              <a:rPr lang="en-US" sz="1400" dirty="0">
                <a:latin typeface="Times New Roman"/>
                <a:cs typeface="Segoe UI"/>
              </a:rPr>
              <a:t>​</a:t>
            </a:r>
          </a:p>
          <a:p>
            <a:pPr algn="ctr"/>
            <a:r>
              <a:rPr lang="ru-RU" sz="1400" dirty="0" err="1">
                <a:latin typeface="Times New Roman"/>
                <a:cs typeface="Segoe UI"/>
              </a:rPr>
              <a:t>к.п.н</a:t>
            </a:r>
            <a:r>
              <a:rPr lang="ru-RU" sz="1400" dirty="0">
                <a:latin typeface="Times New Roman"/>
                <a:cs typeface="Segoe UI"/>
              </a:rPr>
              <a:t>., доцент кафедры</a:t>
            </a:r>
            <a:r>
              <a:rPr lang="en-US" sz="1400" dirty="0">
                <a:latin typeface="Times New Roman"/>
                <a:cs typeface="Segoe UI"/>
              </a:rPr>
              <a:t>​</a:t>
            </a:r>
          </a:p>
        </p:txBody>
      </p:sp>
      <p:pic>
        <p:nvPicPr>
          <p:cNvPr id="16" name="Рисунок 15" descr="Изображение выглядит как зеркало, внутренний, человек, отражение&#10;&#10;Автоматически созданное описание">
            <a:extLst>
              <a:ext uri="{FF2B5EF4-FFF2-40B4-BE49-F238E27FC236}">
                <a16:creationId xmlns="" xmlns:a16="http://schemas.microsoft.com/office/drawing/2014/main" id="{83BE2383-E7EC-1617-CAE3-4FCEF8FF74D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142464" y="4144396"/>
            <a:ext cx="1412499" cy="141249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5947148D-FB21-DC8D-F655-2D7331150899}"/>
              </a:ext>
            </a:extLst>
          </p:cNvPr>
          <p:cNvSpPr txBox="1"/>
          <p:nvPr/>
        </p:nvSpPr>
        <p:spPr>
          <a:xfrm>
            <a:off x="6477000" y="5572125"/>
            <a:ext cx="2743200" cy="73866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1400" dirty="0">
                <a:latin typeface="Times New Roman"/>
                <a:cs typeface="Segoe UI"/>
              </a:rPr>
              <a:t>Саввин</a:t>
            </a:r>
            <a:r>
              <a:rPr lang="en-US" sz="1400" dirty="0">
                <a:latin typeface="Times New Roman"/>
                <a:cs typeface="Segoe UI"/>
              </a:rPr>
              <a:t>​</a:t>
            </a:r>
          </a:p>
          <a:p>
            <a:pPr algn="ctr"/>
            <a:r>
              <a:rPr lang="ru-RU" sz="1400" dirty="0">
                <a:latin typeface="Times New Roman"/>
                <a:cs typeface="Segoe UI"/>
              </a:rPr>
              <a:t>Алексей Михайлович</a:t>
            </a:r>
            <a:r>
              <a:rPr lang="en-US" sz="1400" dirty="0">
                <a:latin typeface="Times New Roman"/>
                <a:cs typeface="Segoe UI"/>
              </a:rPr>
              <a:t>​</a:t>
            </a:r>
          </a:p>
          <a:p>
            <a:pPr algn="ctr"/>
            <a:r>
              <a:rPr lang="ru-RU" sz="1400" dirty="0" err="1">
                <a:latin typeface="Times New Roman"/>
                <a:cs typeface="Segoe UI"/>
              </a:rPr>
              <a:t>к.п.н</a:t>
            </a:r>
            <a:r>
              <a:rPr lang="ru-RU" sz="1400" dirty="0">
                <a:latin typeface="Times New Roman"/>
                <a:cs typeface="Segoe UI"/>
              </a:rPr>
              <a:t>., доцент</a:t>
            </a:r>
            <a:r>
              <a:rPr lang="en-US" sz="1400" dirty="0">
                <a:latin typeface="Times New Roman"/>
                <a:cs typeface="Segoe UI"/>
              </a:rPr>
              <a:t>​</a:t>
            </a:r>
          </a:p>
        </p:txBody>
      </p:sp>
      <p:pic>
        <p:nvPicPr>
          <p:cNvPr id="19" name="Рисунок 18" descr="Изображение выглядит как текст, человек, внутренний, зеркало&#10;&#10;Автоматически созданное описание">
            <a:extLst>
              <a:ext uri="{FF2B5EF4-FFF2-40B4-BE49-F238E27FC236}">
                <a16:creationId xmlns="" xmlns:a16="http://schemas.microsoft.com/office/drawing/2014/main" id="{AAA4786B-5C3A-7B23-A201-2D3FAC86703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651710" y="4788539"/>
            <a:ext cx="1402974" cy="1412499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40177C5F-8058-BD84-ABC7-9EEE967F0CD2}"/>
              </a:ext>
            </a:extLst>
          </p:cNvPr>
          <p:cNvSpPr txBox="1"/>
          <p:nvPr/>
        </p:nvSpPr>
        <p:spPr>
          <a:xfrm>
            <a:off x="7981950" y="4048125"/>
            <a:ext cx="2743200" cy="73866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1400" err="1">
                <a:latin typeface="Times New Roman"/>
                <a:cs typeface="Segoe UI"/>
              </a:rPr>
              <a:t>Гельфонд</a:t>
            </a:r>
            <a:r>
              <a:rPr lang="ru-RU" sz="1400" dirty="0">
                <a:latin typeface="Times New Roman"/>
                <a:cs typeface="Segoe UI"/>
              </a:rPr>
              <a:t>​</a:t>
            </a:r>
          </a:p>
          <a:p>
            <a:pPr algn="ctr"/>
            <a:r>
              <a:rPr lang="ru-RU" sz="1400" dirty="0">
                <a:latin typeface="Times New Roman"/>
                <a:cs typeface="Segoe UI"/>
              </a:rPr>
              <a:t>Мария Львовна</a:t>
            </a:r>
            <a:r>
              <a:rPr lang="en-US" sz="1400" dirty="0">
                <a:latin typeface="Times New Roman"/>
                <a:cs typeface="Segoe UI"/>
              </a:rPr>
              <a:t>​</a:t>
            </a:r>
          </a:p>
          <a:p>
            <a:pPr algn="ctr"/>
            <a:r>
              <a:rPr lang="ru-RU" sz="1400" dirty="0">
                <a:latin typeface="Times New Roman"/>
                <a:cs typeface="Segoe UI"/>
              </a:rPr>
              <a:t>д.ф.н., доцент</a:t>
            </a:r>
            <a:r>
              <a:rPr lang="en-US" sz="1400" dirty="0">
                <a:latin typeface="Times New Roman"/>
                <a:cs typeface="Segoe UI"/>
              </a:rPr>
              <a:t>​</a:t>
            </a:r>
          </a:p>
        </p:txBody>
      </p:sp>
      <p:pic>
        <p:nvPicPr>
          <p:cNvPr id="24" name="Рисунок 23" descr="Изображение выглядит как духовой инструмент, зеркало, отражение, круглый&#10;&#10;Автоматически созданное описание">
            <a:extLst>
              <a:ext uri="{FF2B5EF4-FFF2-40B4-BE49-F238E27FC236}">
                <a16:creationId xmlns="" xmlns:a16="http://schemas.microsoft.com/office/drawing/2014/main" id="{4EA84303-621C-321D-7E6A-BFFEC8B7C3E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882231" y="4171222"/>
            <a:ext cx="1412499" cy="1412499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4EEDB511-0B8E-8488-F7A7-60100830D83F}"/>
              </a:ext>
            </a:extLst>
          </p:cNvPr>
          <p:cNvSpPr txBox="1"/>
          <p:nvPr/>
        </p:nvSpPr>
        <p:spPr>
          <a:xfrm>
            <a:off x="3219450" y="5572125"/>
            <a:ext cx="2743200" cy="73866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1400" dirty="0">
                <a:latin typeface="Times New Roman"/>
                <a:cs typeface="Segoe UI"/>
              </a:rPr>
              <a:t>Савенко </a:t>
            </a:r>
            <a:r>
              <a:rPr lang="en-US" sz="1400" dirty="0">
                <a:latin typeface="Times New Roman"/>
                <a:cs typeface="Segoe UI"/>
              </a:rPr>
              <a:t>​</a:t>
            </a:r>
          </a:p>
          <a:p>
            <a:pPr algn="ctr"/>
            <a:r>
              <a:rPr lang="ru-RU" sz="1400" dirty="0">
                <a:latin typeface="Times New Roman"/>
                <a:cs typeface="Segoe UI"/>
              </a:rPr>
              <a:t>Сергей Владиславович</a:t>
            </a:r>
            <a:r>
              <a:rPr lang="en-US" sz="1400" dirty="0">
                <a:latin typeface="Times New Roman"/>
                <a:cs typeface="Segoe UI"/>
              </a:rPr>
              <a:t>​</a:t>
            </a:r>
          </a:p>
          <a:p>
            <a:pPr algn="ctr"/>
            <a:r>
              <a:rPr lang="ru-RU" sz="1400" dirty="0" err="1">
                <a:latin typeface="Times New Roman"/>
                <a:cs typeface="Segoe UI"/>
              </a:rPr>
              <a:t>к.и.н</a:t>
            </a:r>
            <a:r>
              <a:rPr lang="ru-RU" sz="1400" dirty="0">
                <a:latin typeface="Times New Roman"/>
                <a:cs typeface="Segoe UI"/>
              </a:rPr>
              <a:t>., доцент кафедры</a:t>
            </a:r>
            <a:r>
              <a:rPr lang="en-US" sz="1400" dirty="0">
                <a:latin typeface="Times New Roman"/>
                <a:cs typeface="Segoe UI"/>
              </a:rPr>
              <a:t>​</a:t>
            </a:r>
          </a:p>
        </p:txBody>
      </p:sp>
      <p:pic>
        <p:nvPicPr>
          <p:cNvPr id="27" name="Рисунок 26" descr="Изображение выглядит как зеркало, человек, отражение, микроскоп&#10;&#10;Автоматически созданное описание">
            <a:extLst>
              <a:ext uri="{FF2B5EF4-FFF2-40B4-BE49-F238E27FC236}">
                <a16:creationId xmlns="" xmlns:a16="http://schemas.microsoft.com/office/drawing/2014/main" id="{E360FFB0-65C2-8C7F-60DF-0E66901B955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225881" y="4749776"/>
            <a:ext cx="1412499" cy="1412499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="" xmlns:a16="http://schemas.microsoft.com/office/drawing/2014/main" id="{BB2C2287-6E85-4782-8F85-483128C73559}"/>
              </a:ext>
            </a:extLst>
          </p:cNvPr>
          <p:cNvSpPr txBox="1"/>
          <p:nvPr/>
        </p:nvSpPr>
        <p:spPr>
          <a:xfrm>
            <a:off x="1562100" y="4010025"/>
            <a:ext cx="2743200" cy="73866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1400" dirty="0">
                <a:latin typeface="Times New Roman"/>
                <a:cs typeface="Segoe UI"/>
              </a:rPr>
              <a:t>Данилова </a:t>
            </a:r>
            <a:r>
              <a:rPr lang="en-US" sz="1400" dirty="0">
                <a:latin typeface="Times New Roman"/>
                <a:cs typeface="Segoe UI"/>
              </a:rPr>
              <a:t>​</a:t>
            </a:r>
          </a:p>
          <a:p>
            <a:pPr algn="ctr"/>
            <a:r>
              <a:rPr lang="ru-RU" sz="1400" dirty="0">
                <a:latin typeface="Times New Roman"/>
                <a:cs typeface="Segoe UI"/>
              </a:rPr>
              <a:t>Юлия Сергеевна</a:t>
            </a:r>
            <a:r>
              <a:rPr lang="en-US" sz="1400" dirty="0">
                <a:latin typeface="Times New Roman"/>
                <a:cs typeface="Segoe UI"/>
              </a:rPr>
              <a:t>​</a:t>
            </a:r>
          </a:p>
          <a:p>
            <a:pPr algn="ctr"/>
            <a:r>
              <a:rPr lang="ru-RU" sz="1400" dirty="0" err="1">
                <a:latin typeface="Times New Roman"/>
                <a:cs typeface="Segoe UI"/>
              </a:rPr>
              <a:t>к.п.н</a:t>
            </a:r>
            <a:r>
              <a:rPr lang="ru-RU" sz="1400" dirty="0">
                <a:latin typeface="Times New Roman"/>
                <a:cs typeface="Segoe UI"/>
              </a:rPr>
              <a:t>., доцент кафедры</a:t>
            </a:r>
            <a:r>
              <a:rPr lang="en-US" sz="1400" dirty="0">
                <a:latin typeface="Times New Roman"/>
                <a:cs typeface="Segoe UI"/>
              </a:rPr>
              <a:t>​</a:t>
            </a:r>
          </a:p>
        </p:txBody>
      </p:sp>
      <p:pic>
        <p:nvPicPr>
          <p:cNvPr id="30" name="Рисунок 29" descr="Изображение выглядит как зеркало, мужчина, отражение, круглый&#10;&#10;Автоматически созданное описание">
            <a:extLst>
              <a:ext uri="{FF2B5EF4-FFF2-40B4-BE49-F238E27FC236}">
                <a16:creationId xmlns="" xmlns:a16="http://schemas.microsoft.com/office/drawing/2014/main" id="{70B8932A-7DC6-AF09-6E28-84A00EC15AE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23101" y="4170525"/>
            <a:ext cx="1402973" cy="1412498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="" xmlns:a16="http://schemas.microsoft.com/office/drawing/2014/main" id="{E928DEF7-2812-28AE-F5E8-1320F5FE670B}"/>
              </a:ext>
            </a:extLst>
          </p:cNvPr>
          <p:cNvSpPr txBox="1"/>
          <p:nvPr/>
        </p:nvSpPr>
        <p:spPr>
          <a:xfrm>
            <a:off x="-47625" y="5553075"/>
            <a:ext cx="2743200" cy="80021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1400" dirty="0">
                <a:latin typeface="Times New Roman"/>
                <a:cs typeface="Segoe UI"/>
              </a:rPr>
              <a:t>Шалашников </a:t>
            </a:r>
            <a:r>
              <a:rPr lang="en-US" sz="1400" dirty="0">
                <a:latin typeface="Times New Roman"/>
                <a:cs typeface="Segoe UI"/>
              </a:rPr>
              <a:t>​</a:t>
            </a:r>
          </a:p>
          <a:p>
            <a:pPr algn="ctr"/>
            <a:r>
              <a:rPr lang="ru-RU" sz="1400" dirty="0">
                <a:latin typeface="Times New Roman"/>
                <a:cs typeface="Segoe UI"/>
              </a:rPr>
              <a:t>Геннадий Васильевич</a:t>
            </a:r>
            <a:r>
              <a:rPr lang="en-US" sz="1400" dirty="0">
                <a:latin typeface="Times New Roman"/>
                <a:cs typeface="Segoe UI"/>
              </a:rPr>
              <a:t>​</a:t>
            </a:r>
          </a:p>
          <a:p>
            <a:pPr algn="ctr"/>
            <a:r>
              <a:rPr lang="ru-RU" sz="1400" dirty="0">
                <a:latin typeface="Times New Roman"/>
                <a:cs typeface="Segoe UI"/>
              </a:rPr>
              <a:t>к.ф.н., доцент кафедры</a:t>
            </a:r>
            <a:r>
              <a:rPr lang="ru-RU" dirty="0">
                <a:solidFill>
                  <a:srgbClr val="000000"/>
                </a:solidFill>
                <a:latin typeface="Times New Roman"/>
                <a:cs typeface="Segoe UI"/>
              </a:rPr>
              <a:t> </a:t>
            </a:r>
            <a:r>
              <a:rPr lang="en-US" dirty="0">
                <a:latin typeface="Times New Roman"/>
                <a:cs typeface="Segoe UI"/>
              </a:rPr>
              <a:t>​</a:t>
            </a:r>
          </a:p>
        </p:txBody>
      </p:sp>
    </p:spTree>
    <p:extLst>
      <p:ext uri="{BB962C8B-B14F-4D97-AF65-F5344CB8AC3E}">
        <p14:creationId xmlns:p14="http://schemas.microsoft.com/office/powerpoint/2010/main" val="17176714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AA922FCD-428B-452E-ABCC-9EA8F39091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402896"/>
            <a:ext cx="10058400" cy="1371600"/>
          </a:xfrm>
        </p:spPr>
        <p:txBody>
          <a:bodyPr/>
          <a:lstStyle/>
          <a:p>
            <a:pPr algn="ctr"/>
            <a:r>
              <a:rPr kumimoji="0" lang="ru-RU" sz="4000" b="0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ЗДЕСЬ И СЕЙЧАС</a:t>
            </a:r>
            <a:endParaRPr lang="ru-RU" dirty="0"/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E6271D71-C760-48FE-B26C-FE03B026F9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5531" y="520879"/>
            <a:ext cx="707197" cy="75597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38D414D0-F10A-4818-80AA-D69E14EE89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19274" y="520879"/>
            <a:ext cx="707197" cy="75597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3D1EFBA8-5377-4AF8-A329-659200BF9EAC}"/>
              </a:ext>
            </a:extLst>
          </p:cNvPr>
          <p:cNvSpPr txBox="1"/>
          <p:nvPr/>
        </p:nvSpPr>
        <p:spPr>
          <a:xfrm>
            <a:off x="330692" y="1394832"/>
            <a:ext cx="11458853" cy="341632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just"/>
            <a:r>
              <a:rPr lang="ru-RU" dirty="0">
                <a:latin typeface="Times New Roman"/>
                <a:cs typeface="Times New Roman"/>
              </a:rPr>
              <a:t>	</a:t>
            </a:r>
            <a:r>
              <a:rPr lang="ru-RU" b="1" i="1" u="sng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Факультет дополнительного образования</a:t>
            </a:r>
            <a:r>
              <a:rPr lang="ru-RU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lang="ru-RU" dirty="0">
                <a:latin typeface="Times New Roman"/>
                <a:cs typeface="Times New Roman"/>
              </a:rPr>
              <a:t>является структурным подразделением Тульского института (филиала) ВГУЮ (РПА Минюста России). Факультет начал свою деятельность с 2000 г. в качестве факультета повышения квалификации. В результате вступления в силу Федерального закона от 29.12.2012 № 273-ФЗ «Об образовании в Российской Федерации» факультет получил свое современное название.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	Основной сферой деятельности факультета является выполнение государственного заказа — повышение квалификации государственных служащих. Это, прежде всего, государственные гражданские служащие ФССП России и государственные гражданские служащие Правительства Тульской области.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	Кроме этого, на факультете дополнительного образования обучаются  мировые судьи, государственные гражданские служащие в аппаратах мировых судей Тульской области, муниципальные служащие, адвокаты, нотариусы, помощники нотариусов, негосударственные гражданские служащие Тульской области, работники предприятий различных форм собственности, а также другие категории граждан, в том числе и не обладающие определённым статусом.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E7834008-56FD-4344-8DC0-FC92C5A469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8373" y="4345948"/>
            <a:ext cx="4163627" cy="2234439"/>
          </a:xfrm>
          <a:prstGeom prst="rect">
            <a:avLst/>
          </a:prstGeom>
        </p:spPr>
      </p:pic>
      <p:pic>
        <p:nvPicPr>
          <p:cNvPr id="9" name="Рисунок 8">
            <a:hlinkClick r:id="rId4" action="ppaction://hlinksldjump"/>
            <a:extLst>
              <a:ext uri="{FF2B5EF4-FFF2-40B4-BE49-F238E27FC236}">
                <a16:creationId xmlns="" xmlns:a16="http://schemas.microsoft.com/office/drawing/2014/main" id="{45BA4E6B-225C-4E32-ABDD-037B19384C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52846" y="441625"/>
            <a:ext cx="914479" cy="914479"/>
          </a:xfrm>
          <a:prstGeom prst="rect">
            <a:avLst/>
          </a:prstGeom>
        </p:spPr>
      </p:pic>
      <p:pic>
        <p:nvPicPr>
          <p:cNvPr id="10" name="Рисунок 9">
            <a:hlinkClick r:id="rId6" action="ppaction://hlinksldjump"/>
            <a:extLst>
              <a:ext uri="{FF2B5EF4-FFF2-40B4-BE49-F238E27FC236}">
                <a16:creationId xmlns="" xmlns:a16="http://schemas.microsoft.com/office/drawing/2014/main" id="{17B7B37F-8E35-46D2-8086-7A924A4694C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2455" y="480353"/>
            <a:ext cx="914479" cy="914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76433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>
            <a:extLst>
              <a:ext uri="{FF2B5EF4-FFF2-40B4-BE49-F238E27FC236}">
                <a16:creationId xmlns="" xmlns:a16="http://schemas.microsoft.com/office/drawing/2014/main" id="{C5F60BB2-4C2F-4084-B033-B048EAA4EF54}"/>
              </a:ext>
            </a:extLst>
          </p:cNvPr>
          <p:cNvSpPr/>
          <p:nvPr/>
        </p:nvSpPr>
        <p:spPr>
          <a:xfrm>
            <a:off x="5130182" y="1524274"/>
            <a:ext cx="6438901" cy="459068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сегодняшний день институт проводит широкий спектр учебных и внеучебных мероприятий и программ для развития у обучающихся интереса к юриспруденции и поддержки творческих инициатив студентов, а также направленных на повышение квалификации и уровня практических навыков слушателей дополнительных обучающих программ.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4574C270-7E02-4950-8C13-64CF3591A2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367386"/>
            <a:ext cx="10058400" cy="1371600"/>
          </a:xfrm>
        </p:spPr>
        <p:txBody>
          <a:bodyPr/>
          <a:lstStyle/>
          <a:p>
            <a:pPr algn="ctr"/>
            <a:r>
              <a:rPr kumimoji="0" lang="ru-RU" sz="4000" b="0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ЗАКЛЮЧЕНИЕ</a:t>
            </a:r>
            <a:endParaRPr lang="ru-RU" dirty="0"/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AD4C810C-7223-4D46-98A7-DD55F0E899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1760" y="512001"/>
            <a:ext cx="707197" cy="75597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99A612CA-BDAB-440A-A369-B96D86DE32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73045" y="512001"/>
            <a:ext cx="707197" cy="75597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437D9017-2A60-438F-801D-9355205402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917" y="1524274"/>
            <a:ext cx="4596782" cy="4590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40276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32221104-7B80-4C08-AE52-5E403513B7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380127"/>
            <a:ext cx="10058400" cy="1371600"/>
          </a:xfrm>
        </p:spPr>
        <p:txBody>
          <a:bodyPr/>
          <a:lstStyle/>
          <a:p>
            <a:pPr algn="ctr"/>
            <a:r>
              <a:rPr lang="ru-RU" sz="4000" u="sng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БИБЛИОГРАФИЧЕСКИЙ СПИСОК</a:t>
            </a:r>
            <a:endParaRPr lang="ru-RU" dirty="0"/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AC540D53-8CAB-44CC-A873-F08186AA03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2067" y="502548"/>
            <a:ext cx="707197" cy="75597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248AEFB5-1B99-4008-AAB1-D3051BD5C1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02736" y="502548"/>
            <a:ext cx="707197" cy="75597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F32EF888-D5F3-487E-9A5B-7D25BA4B446F}"/>
              </a:ext>
            </a:extLst>
          </p:cNvPr>
          <p:cNvSpPr txBox="1"/>
          <p:nvPr/>
        </p:nvSpPr>
        <p:spPr>
          <a:xfrm>
            <a:off x="423333" y="1380939"/>
            <a:ext cx="11472333" cy="203132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342900" indent="-342900" algn="just">
              <a:buFont typeface="+mj-lt"/>
              <a:buAutoNum type="arabicPeriod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Официальный сайт Тульского института (филиала) ВГУЮ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https://tula.rpa-mu.ru/o-filiale/kafedr/sippd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AutoNum type="arabicPeriod"/>
            </a:pPr>
            <a:r>
              <a:rPr lang="ru-RU" dirty="0" err="1">
                <a:latin typeface="Times New Roman"/>
                <a:cs typeface="Times New Roman"/>
              </a:rPr>
              <a:t>Академик.ру</a:t>
            </a:r>
            <a:r>
              <a:rPr lang="ru-RU" dirty="0">
                <a:latin typeface="Times New Roman"/>
                <a:cs typeface="Times New Roman"/>
              </a:rPr>
              <a:t> </a:t>
            </a:r>
            <a:r>
              <a:rPr lang="en-US" dirty="0">
                <a:latin typeface="Times New Roman"/>
                <a:ea typeface="+mn-lt"/>
                <a:cs typeface="+mn-lt"/>
                <a:hlinkClick r:id=""/>
              </a:rPr>
              <a:t>https://dic.academic.ru/dic.nsf/ruwiki/1405004  </a:t>
            </a:r>
          </a:p>
          <a:p>
            <a:pPr marL="342900" indent="-342900" algn="just">
              <a:buFontTx/>
              <a:buAutoNum type="arabicPeriod"/>
            </a:pPr>
            <a:r>
              <a:rPr lang="ru-RU" dirty="0" err="1" smtClean="0">
                <a:latin typeface="Times New Roman"/>
                <a:cs typeface="Times New Roman"/>
              </a:rPr>
              <a:t>Савенко</a:t>
            </a:r>
            <a:r>
              <a:rPr lang="ru-RU" dirty="0" smtClean="0">
                <a:latin typeface="Times New Roman"/>
                <a:cs typeface="Times New Roman"/>
              </a:rPr>
              <a:t> С. В. Из истории становления Тульского института (филиала) </a:t>
            </a:r>
            <a:r>
              <a:rPr lang="ru-RU" dirty="0" err="1" smtClean="0">
                <a:latin typeface="Times New Roman"/>
                <a:cs typeface="Times New Roman"/>
              </a:rPr>
              <a:t>ВГУЮ</a:t>
            </a:r>
            <a:r>
              <a:rPr lang="ru-RU" dirty="0" smtClean="0">
                <a:latin typeface="Times New Roman"/>
                <a:cs typeface="Times New Roman"/>
              </a:rPr>
              <a:t> (</a:t>
            </a:r>
            <a:r>
              <a:rPr lang="ru-RU" dirty="0" err="1" smtClean="0">
                <a:latin typeface="Times New Roman"/>
                <a:cs typeface="Times New Roman"/>
              </a:rPr>
              <a:t>РПА</a:t>
            </a:r>
            <a:r>
              <a:rPr lang="ru-RU" dirty="0" smtClean="0">
                <a:latin typeface="Times New Roman"/>
                <a:cs typeface="Times New Roman"/>
              </a:rPr>
              <a:t> Минюста России) // </a:t>
            </a:r>
            <a:r>
              <a:rPr lang="ru-RU" dirty="0" smtClean="0">
                <a:latin typeface="Times New Roman"/>
                <a:ea typeface="+mn-lt"/>
                <a:cs typeface="+mn-lt"/>
              </a:rPr>
              <a:t>Гуманитарные </a:t>
            </a:r>
            <a:r>
              <a:rPr lang="ru-RU" dirty="0">
                <a:latin typeface="Times New Roman"/>
                <a:ea typeface="+mn-lt"/>
                <a:cs typeface="+mn-lt"/>
              </a:rPr>
              <a:t>знания в современном мире: правовые, экономические, исторические, лингвистические, философские аспекты : материалы XV Международной научной конференции, посвященной 50-летию Всероссийского государственного университета юстиции (Тула, 15 декабря 2020 года) / отв. ред. Е. О. </a:t>
            </a:r>
            <a:r>
              <a:rPr lang="ru-RU" dirty="0" err="1">
                <a:latin typeface="Times New Roman"/>
                <a:ea typeface="+mn-lt"/>
                <a:cs typeface="+mn-lt"/>
              </a:rPr>
              <a:t>Межуева</a:t>
            </a:r>
            <a:r>
              <a:rPr lang="ru-RU" dirty="0">
                <a:latin typeface="Times New Roman"/>
                <a:ea typeface="+mn-lt"/>
                <a:cs typeface="+mn-lt"/>
              </a:rPr>
              <a:t>. ― Тула : </a:t>
            </a:r>
            <a:r>
              <a:rPr lang="ru-RU" dirty="0" err="1">
                <a:latin typeface="Times New Roman"/>
                <a:ea typeface="+mn-lt"/>
                <a:cs typeface="+mn-lt"/>
              </a:rPr>
              <a:t>Тул</a:t>
            </a:r>
            <a:r>
              <a:rPr lang="ru-RU" dirty="0">
                <a:latin typeface="Times New Roman"/>
                <a:ea typeface="+mn-lt"/>
                <a:cs typeface="+mn-lt"/>
              </a:rPr>
              <a:t>. ин-т (филиал) ВГУЮ (РПА Минюста России), 2021. ― 382 с</a:t>
            </a:r>
            <a:r>
              <a:rPr lang="ru-RU" dirty="0" smtClean="0">
                <a:latin typeface="Times New Roman"/>
                <a:ea typeface="+mn-lt"/>
                <a:cs typeface="+mn-lt"/>
              </a:rPr>
              <a:t>.</a:t>
            </a:r>
            <a:endParaRPr lang="ru-RU" dirty="0">
              <a:latin typeface="Times New Roman"/>
              <a:ea typeface="+mn-lt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339397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C8F7710B-50A4-46B2-83CF-6FF970FC18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251976"/>
            <a:ext cx="10058400" cy="1371600"/>
          </a:xfrm>
        </p:spPr>
        <p:txBody>
          <a:bodyPr>
            <a:normAutofit/>
          </a:bodyPr>
          <a:lstStyle/>
          <a:p>
            <a:pPr algn="ctr"/>
            <a:r>
              <a:rPr lang="ru-RU" sz="40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НАЗАД В ПРОШЛОЕ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3A614258-6FE5-42F0-B97A-6B29BF40D9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93585" y="408749"/>
            <a:ext cx="711824" cy="758093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FE6A77D1-E840-4C6F-B765-965FCC36AC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1219" y="410872"/>
            <a:ext cx="707197" cy="75597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53932ACC-A6DD-49E5-BA91-6A298FB25B42}"/>
              </a:ext>
            </a:extLst>
          </p:cNvPr>
          <p:cNvSpPr txBox="1"/>
          <p:nvPr/>
        </p:nvSpPr>
        <p:spPr>
          <a:xfrm>
            <a:off x="390617" y="1166842"/>
            <a:ext cx="11452194" cy="34470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начале 90-х гг. ХХ в. В Тульской области, как и в целом по России, значительно возросла потребность в квалифицированных юридических кадрах. Особенно этот дефицит сказывался в сфере государственного управления.  Тульский институт стал одним из первых вузов, который в рамках реализации законодательства о подготовке и переподготовке государственных и муниципальных служащих включился в этот процесс.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	Тульский филиал Российской правовой академии Минюста России (ТФ РПА) был создан в 1994 году по инициативе администрации Тульской области и её Управления юстиции для обеспечения органов управления Тульской области квалифицированными юридическими кадрами. В соответствии с полученной лицензией ТФ РПА с момента создания стал одновременно с учёбой студентов по специальности «Юриспруденция» </a:t>
            </a:r>
            <a:r>
              <a:rPr lang="ru-RU" b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b="1" i="1" u="sng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постановление Администрации Тульской области от 24.08.1994 г. №417 «О подготовке специалистов с высшим юридическим образованием для организации государственного управления и хозяйственного комплекса Тульской области».)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осуществлять работу по совершенствованию профессиональной подготовки и повышению квалификации кадров Министерства юстиции РФ. 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B04804B3-4382-4386-8899-B6C5EC8EE8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79047" y="4450075"/>
            <a:ext cx="3875333" cy="2157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7460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E4019982-2353-4080-BE6C-A7F3B93608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5246" y="402897"/>
            <a:ext cx="8176437" cy="1096294"/>
          </a:xfrm>
        </p:spPr>
        <p:txBody>
          <a:bodyPr>
            <a:normAutofit/>
          </a:bodyPr>
          <a:lstStyle/>
          <a:p>
            <a:pPr algn="ctr"/>
            <a:r>
              <a:rPr lang="ru-RU" sz="40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НАЗАД В ПРОШЛОЕ</a:t>
            </a:r>
            <a:endParaRPr lang="ru-RU" sz="4000" dirty="0"/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ACA63157-1015-4EC8-9D24-841AFCD610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58161" y="405285"/>
            <a:ext cx="707197" cy="75597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D40210E1-451A-450A-992D-79D4050404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5718" y="405285"/>
            <a:ext cx="707197" cy="75597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BCC9B7EE-AD40-4F6A-B758-196396286D5B}"/>
              </a:ext>
            </a:extLst>
          </p:cNvPr>
          <p:cNvSpPr txBox="1"/>
          <p:nvPr/>
        </p:nvSpPr>
        <p:spPr>
          <a:xfrm>
            <a:off x="365023" y="1430343"/>
            <a:ext cx="9343611" cy="286232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just"/>
            <a:r>
              <a:rPr lang="ru-RU" dirty="0">
                <a:latin typeface="Times New Roman"/>
                <a:cs typeface="Times New Roman"/>
              </a:rPr>
              <a:t>	</a:t>
            </a:r>
            <a:r>
              <a:rPr lang="ru-RU" b="1" i="1" u="sng" dirty="0">
                <a:solidFill>
                  <a:schemeClr val="accent2"/>
                </a:solidFill>
                <a:latin typeface="Times New Roman"/>
                <a:cs typeface="Times New Roman"/>
              </a:rPr>
              <a:t>Становление нового учебного заведения связано с деятельностью его первого руководителя – Ларисы Борисовны Истоминой</a:t>
            </a:r>
            <a:r>
              <a:rPr lang="ru-RU" dirty="0">
                <a:solidFill>
                  <a:srgbClr val="00B0F0"/>
                </a:solidFill>
                <a:latin typeface="Times New Roman"/>
                <a:cs typeface="Times New Roman"/>
              </a:rPr>
              <a:t> </a:t>
            </a:r>
            <a:r>
              <a:rPr lang="ru-RU" dirty="0">
                <a:latin typeface="Times New Roman"/>
                <a:cs typeface="Times New Roman"/>
              </a:rPr>
              <a:t>- доктора медицинских наук, профессора, заслуженного работника высшей школы России. Она была действительным членом Академии социальных технологий и местного самоуправления, а также Международной академии наук экологии и безопасности и жизнедеятельности, членом редколлегии журналов «Вестник новых медицинским технологий» и «Вестник юстиции»; была награждена медалями «Ветеран труда», «За усердие» 2 степени и «В память 200-летия Министерства юстиции России»; имела большое количество благодарностей и Почетных грамот, в том числе министерские; являлась неоднократным победителем областного конкурса «Женщина – директор года».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7C78F462-B51D-4CAE-80D2-4D574C1C15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46036" y="2938177"/>
            <a:ext cx="1465586" cy="1148561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="" xmlns:a16="http://schemas.microsoft.com/office/drawing/2014/main" id="{9E637C43-A044-4DFD-ABEF-9ACA23F88E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2361" y="2627075"/>
            <a:ext cx="1667551" cy="1667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9" descr="Изображение выглядит как зеркало, отражение, внутренний, духовой инструмент&#10;&#10;Автоматически созданное описание">
            <a:extLst>
              <a:ext uri="{FF2B5EF4-FFF2-40B4-BE49-F238E27FC236}">
                <a16:creationId xmlns="" xmlns:a16="http://schemas.microsoft.com/office/drawing/2014/main" id="{870DF373-A432-25B6-41A8-6489128FAF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39300" y="1104900"/>
            <a:ext cx="2190750" cy="222885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747DFDEA-00B8-2121-5F87-DE39EA57DD1D}"/>
              </a:ext>
            </a:extLst>
          </p:cNvPr>
          <p:cNvSpPr txBox="1"/>
          <p:nvPr/>
        </p:nvSpPr>
        <p:spPr>
          <a:xfrm>
            <a:off x="361950" y="4152900"/>
            <a:ext cx="11410950" cy="203132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ru-RU" dirty="0">
                <a:latin typeface="Times New Roman"/>
              </a:rPr>
              <a:t>    </a:t>
            </a:r>
            <a:r>
              <a:rPr lang="ru-RU" b="1" i="1" u="sng" dirty="0">
                <a:solidFill>
                  <a:schemeClr val="accent2"/>
                </a:solidFill>
                <a:latin typeface="Times New Roman"/>
              </a:rPr>
              <a:t> С 1995 года по 2005 год являлась директором Тульского филиала Российской правовой академии Министерства юстиции РФ</a:t>
            </a:r>
            <a:r>
              <a:rPr lang="ru-RU" dirty="0">
                <a:latin typeface="Times New Roman"/>
              </a:rPr>
              <a:t>, внесла огромный вклад в дело подготовки высококвалифицированных юристов. Под ее руководством был создан коллектив ведущих специалистов в области юриспруденции. Лариса Борисовна вела большую общественную работу, возглавляя юридическую секцию в Союзе промышленников и предпринимателей Тульской области, была членом Торгово-промышленной палаты, методического совета Тульского областного регистрационного центра, Совета ректоров Тульской области, коллегии Управления Министерства юстиции по Тульской области, коллегии ЦФО.</a:t>
            </a:r>
            <a:r>
              <a:rPr lang="ru-RU" dirty="0">
                <a:solidFill>
                  <a:srgbClr val="000000"/>
                </a:solidFill>
                <a:latin typeface="Times New Roman"/>
                <a:cs typeface="Times New Roman"/>
              </a:rPr>
              <a:t>​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054664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2E2AE0C-43F7-41FA-8891-196339F886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385141"/>
            <a:ext cx="10058400" cy="1371600"/>
          </a:xfrm>
        </p:spPr>
        <p:txBody>
          <a:bodyPr>
            <a:normAutofit/>
          </a:bodyPr>
          <a:lstStyle/>
          <a:p>
            <a:pPr algn="ctr"/>
            <a:r>
              <a:rPr lang="ru-RU" sz="40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НАЗАД В ПРОШЛОЕ</a:t>
            </a:r>
            <a:endParaRPr lang="ru-RU" sz="4000" dirty="0"/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9A550235-74DF-49D2-BB93-2849E3B949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0424" y="538635"/>
            <a:ext cx="707197" cy="75597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4A0334E9-FD5E-40B8-A394-2A323C9003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74379" y="538635"/>
            <a:ext cx="707197" cy="75597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940CBA4D-83BC-481C-BF0A-73131C6BD699}"/>
              </a:ext>
            </a:extLst>
          </p:cNvPr>
          <p:cNvSpPr txBox="1"/>
          <p:nvPr/>
        </p:nvSpPr>
        <p:spPr>
          <a:xfrm>
            <a:off x="349351" y="1296558"/>
            <a:ext cx="5749701" cy="2585323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just"/>
            <a:r>
              <a:rPr lang="ru-RU" dirty="0">
                <a:latin typeface="Times New Roman"/>
                <a:cs typeface="Times New Roman"/>
              </a:rPr>
              <a:t>	</a:t>
            </a:r>
            <a:r>
              <a:rPr lang="ru-RU" b="1" i="1" u="sng" dirty="0">
                <a:solidFill>
                  <a:schemeClr val="accent2"/>
                </a:solidFill>
                <a:latin typeface="Times New Roman"/>
                <a:cs typeface="Times New Roman"/>
              </a:rPr>
              <a:t>С 2005 г. директором филиала был доктор исторических наук Валерий Иванович Скрябин</a:t>
            </a:r>
            <a:r>
              <a:rPr lang="ru-RU" dirty="0">
                <a:solidFill>
                  <a:schemeClr val="accent2"/>
                </a:solidFill>
                <a:latin typeface="Times New Roman"/>
                <a:cs typeface="Times New Roman"/>
              </a:rPr>
              <a:t>.</a:t>
            </a:r>
            <a:r>
              <a:rPr lang="ru-RU" dirty="0">
                <a:solidFill>
                  <a:srgbClr val="00B0F0"/>
                </a:solidFill>
                <a:latin typeface="Times New Roman"/>
                <a:cs typeface="Times New Roman"/>
              </a:rPr>
              <a:t> </a:t>
            </a:r>
            <a:r>
              <a:rPr lang="ru-RU" dirty="0">
                <a:latin typeface="Times New Roman"/>
                <a:cs typeface="Times New Roman"/>
              </a:rPr>
              <a:t>Десять лет (1970-1980 гг.) он работал в школе, следующее десятилетие – профессором кафедры менеджмента Тульского государственного университета, затем – заведующим кафедрой государственно-правовых дисциплин, заместителем директора по научной работе. В. И. Скрябин подготовил и опубликовал более 50 научных трудов, в том числе три монографии. 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3F50A349-DFC8-41D0-AB1C-942A7424F0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82823" y="3796334"/>
            <a:ext cx="4019550" cy="267652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D95E2327-0F2A-4D4E-8B59-62B10C3F9239}"/>
              </a:ext>
            </a:extLst>
          </p:cNvPr>
          <p:cNvSpPr txBox="1"/>
          <p:nvPr/>
        </p:nvSpPr>
        <p:spPr>
          <a:xfrm>
            <a:off x="1559048" y="3792108"/>
            <a:ext cx="4538831" cy="92333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just"/>
            <a:r>
              <a:rPr lang="ru-RU" dirty="0">
                <a:latin typeface="Times New Roman"/>
                <a:cs typeface="Times New Roman"/>
              </a:rPr>
              <a:t>	Им была организована работа по совершенствованию учебного процесса и укреплению материальной базы филиала. 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D182042A-46AC-7EF6-BB34-D2FB87B33177}"/>
              </a:ext>
            </a:extLst>
          </p:cNvPr>
          <p:cNvSpPr txBox="1"/>
          <p:nvPr/>
        </p:nvSpPr>
        <p:spPr>
          <a:xfrm>
            <a:off x="2686050" y="4657725"/>
            <a:ext cx="3409950" cy="175432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ru-RU" dirty="0">
                <a:latin typeface="Times New Roman"/>
                <a:cs typeface="Times New Roman"/>
              </a:rPr>
              <a:t>Имея огромный педагогический опыт, учебно-методический и научной работы, В. И. Скрябин поставил на высокую ступень подготовку квалифицированных юридических кадров. ​</a:t>
            </a:r>
            <a:endParaRPr lang="ru-RU"/>
          </a:p>
        </p:txBody>
      </p:sp>
      <p:pic>
        <p:nvPicPr>
          <p:cNvPr id="8" name="Рисунок 8" descr="Изображение выглядит как человек, женщина&#10;&#10;Автоматически созданное описание">
            <a:extLst>
              <a:ext uri="{FF2B5EF4-FFF2-40B4-BE49-F238E27FC236}">
                <a16:creationId xmlns="" xmlns:a16="http://schemas.microsoft.com/office/drawing/2014/main" id="{C196BFF6-F2A8-7EAC-741F-69E32B6F5C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01025" y="2824651"/>
            <a:ext cx="3619500" cy="365662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A6B12018-4A9A-0614-4830-59A3A2F24FE6}"/>
              </a:ext>
            </a:extLst>
          </p:cNvPr>
          <p:cNvSpPr txBox="1"/>
          <p:nvPr/>
        </p:nvSpPr>
        <p:spPr>
          <a:xfrm>
            <a:off x="6010275" y="1295400"/>
            <a:ext cx="5743575" cy="203132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en-US" b="1" i="1" u="sng" dirty="0">
                <a:solidFill>
                  <a:schemeClr val="accent2"/>
                </a:solidFill>
                <a:latin typeface="Times New Roman"/>
                <a:cs typeface="Times New Roman"/>
              </a:rPr>
              <a:t>С … </a:t>
            </a:r>
            <a:r>
              <a:rPr lang="en-US" b="1" i="1" u="sng" dirty="0" err="1">
                <a:solidFill>
                  <a:schemeClr val="accent2"/>
                </a:solidFill>
                <a:latin typeface="Times New Roman"/>
                <a:cs typeface="Times New Roman"/>
              </a:rPr>
              <a:t>по</a:t>
            </a:r>
            <a:r>
              <a:rPr lang="en-US" b="1" i="1" u="sng" dirty="0">
                <a:solidFill>
                  <a:schemeClr val="accent2"/>
                </a:solidFill>
                <a:latin typeface="Times New Roman"/>
                <a:cs typeface="Times New Roman"/>
              </a:rPr>
              <a:t> … </a:t>
            </a:r>
            <a:r>
              <a:rPr lang="en-US" b="1" i="1" u="sng" dirty="0" err="1">
                <a:solidFill>
                  <a:schemeClr val="accent2"/>
                </a:solidFill>
                <a:latin typeface="Times New Roman"/>
                <a:cs typeface="Times New Roman"/>
              </a:rPr>
              <a:t>директором</a:t>
            </a:r>
            <a:r>
              <a:rPr lang="en-US" b="1" i="1" u="sng" dirty="0">
                <a:solidFill>
                  <a:schemeClr val="accent2"/>
                </a:solidFill>
                <a:latin typeface="Times New Roman"/>
                <a:cs typeface="Times New Roman"/>
              </a:rPr>
              <a:t> </a:t>
            </a:r>
            <a:r>
              <a:rPr lang="en-US" b="1" i="1" u="sng" dirty="0" err="1">
                <a:solidFill>
                  <a:schemeClr val="accent2"/>
                </a:solidFill>
                <a:latin typeface="Times New Roman"/>
                <a:cs typeface="Times New Roman"/>
              </a:rPr>
              <a:t>Тульского</a:t>
            </a:r>
            <a:r>
              <a:rPr lang="en-US" b="1" i="1" u="sng" dirty="0">
                <a:solidFill>
                  <a:schemeClr val="accent2"/>
                </a:solidFill>
                <a:latin typeface="Times New Roman"/>
                <a:cs typeface="Times New Roman"/>
              </a:rPr>
              <a:t> </a:t>
            </a:r>
            <a:r>
              <a:rPr lang="en-US" b="1" i="1" u="sng" dirty="0" err="1">
                <a:solidFill>
                  <a:schemeClr val="accent2"/>
                </a:solidFill>
                <a:latin typeface="Times New Roman"/>
                <a:cs typeface="Times New Roman"/>
              </a:rPr>
              <a:t>института</a:t>
            </a:r>
            <a:r>
              <a:rPr lang="en-US" dirty="0">
                <a:latin typeface="Times New Roman"/>
                <a:cs typeface="Times New Roman"/>
              </a:rPr>
              <a:t> (</a:t>
            </a:r>
            <a:r>
              <a:rPr lang="en-US" dirty="0" err="1">
                <a:latin typeface="Times New Roman"/>
                <a:cs typeface="Times New Roman"/>
              </a:rPr>
              <a:t>филиала</a:t>
            </a:r>
            <a:r>
              <a:rPr lang="en-US" dirty="0">
                <a:latin typeface="Times New Roman"/>
                <a:cs typeface="Times New Roman"/>
              </a:rPr>
              <a:t>) ВГУЮ (РПА </a:t>
            </a:r>
            <a:r>
              <a:rPr lang="en-US" dirty="0" err="1">
                <a:latin typeface="Times New Roman"/>
                <a:cs typeface="Times New Roman"/>
              </a:rPr>
              <a:t>Минюста</a:t>
            </a:r>
            <a:r>
              <a:rPr lang="en-US" dirty="0">
                <a:latin typeface="Times New Roman"/>
                <a:cs typeface="Times New Roman"/>
              </a:rPr>
              <a:t> </a:t>
            </a:r>
            <a:r>
              <a:rPr lang="en-US" dirty="0" err="1">
                <a:latin typeface="Times New Roman"/>
                <a:cs typeface="Times New Roman"/>
              </a:rPr>
              <a:t>России</a:t>
            </a:r>
            <a:r>
              <a:rPr lang="en-US" dirty="0">
                <a:latin typeface="Times New Roman"/>
                <a:cs typeface="Times New Roman"/>
              </a:rPr>
              <a:t>) </a:t>
            </a:r>
            <a:r>
              <a:rPr lang="en-US" b="1" i="1" u="sng" dirty="0" err="1">
                <a:solidFill>
                  <a:schemeClr val="accent2"/>
                </a:solidFill>
                <a:latin typeface="Times New Roman"/>
                <a:cs typeface="Times New Roman"/>
              </a:rPr>
              <a:t>являлась</a:t>
            </a:r>
            <a:r>
              <a:rPr lang="en-US" b="1" i="1" u="sng" dirty="0">
                <a:solidFill>
                  <a:schemeClr val="accent2"/>
                </a:solidFill>
                <a:latin typeface="Times New Roman"/>
                <a:cs typeface="Times New Roman"/>
              </a:rPr>
              <a:t> </a:t>
            </a:r>
            <a:r>
              <a:rPr lang="en-US" b="1" i="1" u="sng" dirty="0" err="1">
                <a:solidFill>
                  <a:schemeClr val="accent2"/>
                </a:solidFill>
                <a:latin typeface="Times New Roman"/>
                <a:cs typeface="Times New Roman"/>
              </a:rPr>
              <a:t>Кузнецова</a:t>
            </a:r>
            <a:r>
              <a:rPr lang="en-US" b="1" i="1" u="sng" dirty="0">
                <a:solidFill>
                  <a:schemeClr val="accent2"/>
                </a:solidFill>
                <a:latin typeface="Times New Roman"/>
                <a:cs typeface="Times New Roman"/>
              </a:rPr>
              <a:t> </a:t>
            </a:r>
            <a:r>
              <a:rPr lang="en-US" b="1" i="1" u="sng" dirty="0" err="1">
                <a:solidFill>
                  <a:schemeClr val="accent2"/>
                </a:solidFill>
                <a:latin typeface="Times New Roman"/>
                <a:cs typeface="Times New Roman"/>
              </a:rPr>
              <a:t>Ирина</a:t>
            </a:r>
            <a:r>
              <a:rPr lang="en-US" b="1" i="1" u="sng" dirty="0">
                <a:solidFill>
                  <a:schemeClr val="accent2"/>
                </a:solidFill>
                <a:latin typeface="Times New Roman"/>
                <a:cs typeface="Times New Roman"/>
              </a:rPr>
              <a:t> </a:t>
            </a:r>
            <a:r>
              <a:rPr lang="en-US" b="1" i="1" u="sng" dirty="0" err="1">
                <a:solidFill>
                  <a:schemeClr val="accent2"/>
                </a:solidFill>
                <a:latin typeface="Times New Roman"/>
                <a:cs typeface="Times New Roman"/>
              </a:rPr>
              <a:t>Александровна</a:t>
            </a:r>
            <a:r>
              <a:rPr lang="en-US" dirty="0">
                <a:latin typeface="Times New Roman"/>
                <a:cs typeface="Times New Roman"/>
              </a:rPr>
              <a:t> - </a:t>
            </a:r>
            <a:r>
              <a:rPr lang="ru-RU" dirty="0">
                <a:latin typeface="Times New Roman"/>
                <a:ea typeface="+mn-lt"/>
                <a:cs typeface="+mn-lt"/>
              </a:rPr>
              <a:t> кандидат юридических наук, доцент. </a:t>
            </a:r>
          </a:p>
          <a:p>
            <a:pPr algn="just"/>
            <a:r>
              <a:rPr lang="ru-RU" dirty="0">
                <a:latin typeface="Times New Roman"/>
              </a:rPr>
              <a:t>С февраля 2012 года по ноябрь </a:t>
            </a:r>
            <a:endParaRPr lang="ru-RU" dirty="0">
              <a:latin typeface="Times New Roman"/>
              <a:cs typeface="Times New Roman"/>
            </a:endParaRPr>
          </a:p>
          <a:p>
            <a:pPr algn="just"/>
            <a:r>
              <a:rPr lang="ru-RU" dirty="0">
                <a:latin typeface="Times New Roman"/>
                <a:cs typeface="Times New Roman"/>
              </a:rPr>
              <a:t>2017 года руководила кафедрой</a:t>
            </a:r>
          </a:p>
          <a:p>
            <a:pPr algn="just"/>
            <a:r>
              <a:rPr lang="ru-RU" dirty="0">
                <a:latin typeface="Times New Roman"/>
                <a:cs typeface="Times New Roman"/>
              </a:rPr>
              <a:t>уголовно-правовых дисциплин.</a:t>
            </a:r>
          </a:p>
        </p:txBody>
      </p:sp>
    </p:spTree>
    <p:extLst>
      <p:ext uri="{BB962C8B-B14F-4D97-AF65-F5344CB8AC3E}">
        <p14:creationId xmlns:p14="http://schemas.microsoft.com/office/powerpoint/2010/main" val="16579660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11" descr="Изображение выглядит как человек, мужчина, внутренний, зеркало&#10;&#10;Автоматически созданное описание">
            <a:extLst>
              <a:ext uri="{FF2B5EF4-FFF2-40B4-BE49-F238E27FC236}">
                <a16:creationId xmlns="" xmlns:a16="http://schemas.microsoft.com/office/drawing/2014/main" id="{AD8E42CA-21D3-EED3-DFDE-004EBA022E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4657725"/>
            <a:ext cx="1828800" cy="18288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FF5D66FE-1B10-4E9E-98F4-36574C1C05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406620"/>
            <a:ext cx="10058400" cy="1371600"/>
          </a:xfrm>
        </p:spPr>
        <p:txBody>
          <a:bodyPr>
            <a:normAutofit/>
          </a:bodyPr>
          <a:lstStyle/>
          <a:p>
            <a:pPr algn="ctr"/>
            <a:r>
              <a:rPr lang="ru-RU" sz="40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НАЗАД В ПРОШЛОЕ</a:t>
            </a:r>
            <a:endParaRPr lang="ru-RU" sz="4000" dirty="0"/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22221697-71C1-41B5-9305-99B36F56DB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5962" y="558538"/>
            <a:ext cx="707197" cy="75597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418BDA46-46FD-482B-B2BF-BED2AFD383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88841" y="558538"/>
            <a:ext cx="707197" cy="75597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EAD3AE02-E06E-4D99-B931-2B21E6F8B0B9}"/>
              </a:ext>
            </a:extLst>
          </p:cNvPr>
          <p:cNvSpPr txBox="1"/>
          <p:nvPr/>
        </p:nvSpPr>
        <p:spPr>
          <a:xfrm>
            <a:off x="297150" y="1314508"/>
            <a:ext cx="11483517" cy="341632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just"/>
            <a:r>
              <a:rPr lang="ru-RU" dirty="0">
                <a:latin typeface="Times New Roman"/>
                <a:cs typeface="Times New Roman"/>
              </a:rPr>
              <a:t> 	</a:t>
            </a:r>
            <a:r>
              <a:rPr lang="ru-RU" b="1" i="1" u="sng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Уже на тот момент в составе юридического факультета находились пять кафедр, три из них – выпускающие: </a:t>
            </a:r>
            <a:endParaRPr lang="ru-RU" b="1" i="1" u="sng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 algn="just">
              <a:buFont typeface="Courier New" panose="02070309020205020404" pitchFamily="49" charset="0"/>
              <a:buChar char="o"/>
            </a:pPr>
            <a:r>
              <a:rPr lang="ru-RU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Гражданско-правовых дисциплин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(заведующая – кандидат педагогических наук, доцент Марина Викторовна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Мотехина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);</a:t>
            </a:r>
          </a:p>
          <a:p>
            <a:pPr marL="742950" lvl="1" indent="-285750" algn="just">
              <a:buFont typeface="Courier New" panose="02070309020205020404" pitchFamily="49" charset="0"/>
              <a:buChar char="o"/>
            </a:pPr>
            <a:r>
              <a:rPr lang="ru-RU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Уголовно-правовых дисциплин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(заведующий – кандидат юридических наук, доцент Анатолий Александрович Тихонов);</a:t>
            </a:r>
          </a:p>
          <a:p>
            <a:pPr marL="742950" lvl="1" indent="-285750" algn="just">
              <a:buFont typeface="Courier New" panose="02070309020205020404" pitchFamily="49" charset="0"/>
              <a:buChar char="o"/>
            </a:pPr>
            <a:r>
              <a:rPr lang="ru-RU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Государственно-правовых дисциплин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(заведующий – кандидат исторических наук Сергей Станиславович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Охендушко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);</a:t>
            </a:r>
          </a:p>
          <a:p>
            <a:pPr marL="742950" lvl="1" indent="-285750" algn="just">
              <a:buFont typeface="Courier New" panose="02070309020205020404" pitchFamily="49" charset="0"/>
              <a:buChar char="o"/>
            </a:pPr>
            <a:r>
              <a:rPr lang="ru-RU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Финансово-экономических дисциплин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(заведующий – кандидат экономических наук, доцент Владимир Иванович Абрамов);</a:t>
            </a:r>
          </a:p>
          <a:p>
            <a:pPr marL="742950" lvl="1" indent="-285750" algn="just">
              <a:buFont typeface="Courier New" panose="02070309020205020404" pitchFamily="49" charset="0"/>
              <a:buChar char="o"/>
            </a:pPr>
            <a:r>
              <a:rPr lang="ru-RU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Социальных и гуманитарных дисциплин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(заведующая – кандидат философских наук Елена Олеговна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Межуева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 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A028B720-862F-43A8-A990-B74C42E7BE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58491" y="4469093"/>
            <a:ext cx="1831470" cy="183147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C2FB1BE1-F101-4A12-B800-A9B9C0DD7C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49151" y="4434859"/>
            <a:ext cx="1825289" cy="1834814"/>
          </a:xfrm>
          <a:prstGeom prst="rect">
            <a:avLst/>
          </a:prstGeom>
        </p:spPr>
      </p:pic>
      <p:pic>
        <p:nvPicPr>
          <p:cNvPr id="5" name="Рисунок 6" descr="Изображение выглядит как внутренний, человек, зеркало&#10;&#10;Автоматически созданное описание">
            <a:extLst>
              <a:ext uri="{FF2B5EF4-FFF2-40B4-BE49-F238E27FC236}">
                <a16:creationId xmlns="" xmlns:a16="http://schemas.microsoft.com/office/drawing/2014/main" id="{9CC0C1DB-D489-AADA-ADD6-C3336376E68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38750" y="4657725"/>
            <a:ext cx="1714500" cy="1714500"/>
          </a:xfrm>
          <a:prstGeom prst="rect">
            <a:avLst/>
          </a:prstGeom>
        </p:spPr>
      </p:pic>
      <p:pic>
        <p:nvPicPr>
          <p:cNvPr id="7" name="Рисунок 8" descr="Изображение выглядит как зеркало, человек, стена, внутренний&#10;&#10;Автоматически созданное описание">
            <a:extLst>
              <a:ext uri="{FF2B5EF4-FFF2-40B4-BE49-F238E27FC236}">
                <a16:creationId xmlns="" xmlns:a16="http://schemas.microsoft.com/office/drawing/2014/main" id="{C695F75A-4B00-FE50-AC0B-D7D75DA2232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44000" y="4657725"/>
            <a:ext cx="18288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28997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6F54AF5E-B609-4FD2-8487-5F6B781281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362375"/>
            <a:ext cx="10058400" cy="1371600"/>
          </a:xfrm>
        </p:spPr>
        <p:txBody>
          <a:bodyPr>
            <a:normAutofit/>
          </a:bodyPr>
          <a:lstStyle/>
          <a:p>
            <a:pPr algn="ctr"/>
            <a:r>
              <a:rPr lang="ru-RU" sz="40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НАЗАД В ПРОШЛОЕ</a:t>
            </a:r>
            <a:endParaRPr lang="ru-RU" sz="4000" dirty="0"/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DE66DF27-09ED-4E42-AF07-018680C0FC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6466" y="499544"/>
            <a:ext cx="707197" cy="75597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30467069-67E5-438D-95BE-91C3F13409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18337" y="499544"/>
            <a:ext cx="707197" cy="75597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187C6F4E-0184-4FC7-8812-CFBF9FD3FB8D}"/>
              </a:ext>
            </a:extLst>
          </p:cNvPr>
          <p:cNvSpPr txBox="1"/>
          <p:nvPr/>
        </p:nvSpPr>
        <p:spPr>
          <a:xfrm>
            <a:off x="335526" y="1255514"/>
            <a:ext cx="11463184" cy="1477328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just"/>
            <a:r>
              <a:rPr lang="ru-RU" dirty="0">
                <a:latin typeface="Times New Roman"/>
                <a:cs typeface="Times New Roman"/>
              </a:rPr>
              <a:t>	</a:t>
            </a:r>
            <a:r>
              <a:rPr lang="ru-RU" b="1" i="1" u="sng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Филиал стал базой для проведения многих научных и научно-практических мероприятий (конференций, семинаров, круглых столов) </a:t>
            </a:r>
            <a:r>
              <a:rPr lang="ru-RU" dirty="0">
                <a:latin typeface="Times New Roman"/>
                <a:cs typeface="Times New Roman"/>
              </a:rPr>
              <a:t>как самостоятельно, так и в сотрудничестве с управлениями Федеральной службы государственной регистрации, кадастра и картографии и Федеральной службы судебных приставов по Тульской области, Избирательной комиссией Тульской области, Тульской областной адвокатской палатой и другими организациями. </a:t>
            </a:r>
            <a:endParaRPr lang="ru-RU"/>
          </a:p>
        </p:txBody>
      </p:sp>
      <p:pic>
        <p:nvPicPr>
          <p:cNvPr id="20" name="Рисунок 19">
            <a:extLst>
              <a:ext uri="{FF2B5EF4-FFF2-40B4-BE49-F238E27FC236}">
                <a16:creationId xmlns="" xmlns:a16="http://schemas.microsoft.com/office/drawing/2014/main" id="{72749E08-19FE-478B-8D20-256DAD31FC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9623" y="2649031"/>
            <a:ext cx="1783672" cy="1783672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="" xmlns:a16="http://schemas.microsoft.com/office/drawing/2014/main" id="{B5639B9C-7760-4D7A-A89C-280803C05D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44780" y="2609246"/>
            <a:ext cx="1890203" cy="1890203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="" xmlns:a16="http://schemas.microsoft.com/office/drawing/2014/main" id="{E271D6C7-0DFB-4CA4-96B8-18548AEE70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3280" y="2647234"/>
            <a:ext cx="2536663" cy="2536663"/>
          </a:xfrm>
          <a:prstGeom prst="rect">
            <a:avLst/>
          </a:prstGeom>
        </p:spPr>
      </p:pic>
      <p:pic>
        <p:nvPicPr>
          <p:cNvPr id="5" name="Рисунок 6" descr="Изображение выглядит как человек, внутренний, стоит&#10;&#10;Автоматически созданное описание">
            <a:extLst>
              <a:ext uri="{FF2B5EF4-FFF2-40B4-BE49-F238E27FC236}">
                <a16:creationId xmlns="" xmlns:a16="http://schemas.microsoft.com/office/drawing/2014/main" id="{18673795-C955-DA58-38F4-4EE47F684CE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39225" y="2609850"/>
            <a:ext cx="2533650" cy="2533650"/>
          </a:xfrm>
          <a:prstGeom prst="rect">
            <a:avLst/>
          </a:prstGeom>
        </p:spPr>
      </p:pic>
      <p:pic>
        <p:nvPicPr>
          <p:cNvPr id="7" name="Рисунок 7" descr="Изображение выглядит как человек, потолок, стена, внутренний&#10;&#10;Автоматически созданное описание">
            <a:extLst>
              <a:ext uri="{FF2B5EF4-FFF2-40B4-BE49-F238E27FC236}">
                <a16:creationId xmlns="" xmlns:a16="http://schemas.microsoft.com/office/drawing/2014/main" id="{07C96D1F-15B6-4EDB-6218-F5A94E36953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33950" y="4057650"/>
            <a:ext cx="2324100" cy="2324100"/>
          </a:xfrm>
          <a:prstGeom prst="rect">
            <a:avLst/>
          </a:prstGeom>
        </p:spPr>
      </p:pic>
      <p:pic>
        <p:nvPicPr>
          <p:cNvPr id="8" name="Рисунок 8" descr="Изображение выглядит как текст, человек, арка, рама картины&#10;&#10;Автоматически созданное описание">
            <a:extLst>
              <a:ext uri="{FF2B5EF4-FFF2-40B4-BE49-F238E27FC236}">
                <a16:creationId xmlns="" xmlns:a16="http://schemas.microsoft.com/office/drawing/2014/main" id="{0B7C27B1-3375-781A-6900-065E838DAA1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67000" y="4495800"/>
            <a:ext cx="1809750" cy="1809750"/>
          </a:xfrm>
          <a:prstGeom prst="rect">
            <a:avLst/>
          </a:prstGeom>
        </p:spPr>
      </p:pic>
      <p:pic>
        <p:nvPicPr>
          <p:cNvPr id="9" name="Рисунок 9" descr="Изображение выглядит как текст, зеркало, человек, отражение&#10;&#10;Автоматически созданное описание">
            <a:extLst>
              <a:ext uri="{FF2B5EF4-FFF2-40B4-BE49-F238E27FC236}">
                <a16:creationId xmlns="" xmlns:a16="http://schemas.microsoft.com/office/drawing/2014/main" id="{FE0B2699-B9E0-4A62-007B-202EEBED74C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600950" y="4495800"/>
            <a:ext cx="1790700" cy="1781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40655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DB0E05EB-2087-4CE3-A119-50EC8E91A4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402897"/>
            <a:ext cx="10058400" cy="1371600"/>
          </a:xfrm>
        </p:spPr>
        <p:txBody>
          <a:bodyPr>
            <a:normAutofit/>
          </a:bodyPr>
          <a:lstStyle/>
          <a:p>
            <a:pPr algn="ctr"/>
            <a:r>
              <a:rPr lang="ru-RU" sz="40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НАЗАД В ПРОШЛОЕ</a:t>
            </a:r>
            <a:endParaRPr lang="ru-RU" sz="4000" dirty="0"/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457E8DC3-241D-41AB-B2C6-018F2D0146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3791" y="565268"/>
            <a:ext cx="707197" cy="75597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E7EC468B-E732-4F75-9F2D-2B0F459852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01012" y="565268"/>
            <a:ext cx="707197" cy="75597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BA252FB3-E31A-4472-B935-06420FA7E14B}"/>
              </a:ext>
            </a:extLst>
          </p:cNvPr>
          <p:cNvSpPr txBox="1"/>
          <p:nvPr/>
        </p:nvSpPr>
        <p:spPr>
          <a:xfrm>
            <a:off x="314906" y="1321238"/>
            <a:ext cx="11519027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b="1" i="1" u="sng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Университет взаимодействовал с университетами ближнего и дальнего зарубежья.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Международная деятельность вуза с целью интеграции в европейское и мировое образовательное пространство осуществлялась в следующих направлениях: участие в европейских образовательных программах Академии (договоры с Университетом социальных наук г. Тулузы 1 (Франция), Университетом г. Зальцбурга (Австрия); Университетом г. Женевы (Швейцария); осуществление международных студенческих обменов с вузами-партнерами; развитие совместной научной деятельности: обмен научными публикациями и учебно-методическими материалами; участие в международных научно-практических конференциях и семинарах;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8EC4E977-D946-4924-ACEA-A8FEA599863B}"/>
              </a:ext>
            </a:extLst>
          </p:cNvPr>
          <p:cNvSpPr txBox="1"/>
          <p:nvPr/>
        </p:nvSpPr>
        <p:spPr>
          <a:xfrm>
            <a:off x="414669" y="3255239"/>
            <a:ext cx="5720317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b="1" i="1" u="sng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Международные связи филиала постоянно расширялись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вуз участвовал в программах международного студенческого обмена с Университетом в г. Гамбурге (Германия), где в декабре 2009 г. прошла стажировка студентов Академии, Университетом в г. Хельсинки (Финляндия), в котором студенты имели возможность пройти научно-исследовательскую стажировку судопроизводства Финляндии.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21FDC78B-64BE-40D8-8B1A-7086283004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62897" y="4127029"/>
            <a:ext cx="2301284" cy="2301284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="" xmlns:a16="http://schemas.microsoft.com/office/drawing/2014/main" id="{ED8AA4CD-A5FC-4DAB-88C3-D35F011A72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51228" y="3065609"/>
            <a:ext cx="2211181" cy="2211181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85406696-DA34-4BBC-B91F-8AB13ADFF11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16412" b="18466"/>
          <a:stretch/>
        </p:blipFill>
        <p:spPr>
          <a:xfrm>
            <a:off x="9473166" y="4167289"/>
            <a:ext cx="2370957" cy="2312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819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87F47B05-6F6F-4A36-A58D-063CF08E55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391871"/>
            <a:ext cx="10058400" cy="1371600"/>
          </a:xfrm>
        </p:spPr>
        <p:txBody>
          <a:bodyPr>
            <a:normAutofit/>
          </a:bodyPr>
          <a:lstStyle/>
          <a:p>
            <a:pPr algn="ctr"/>
            <a:r>
              <a:rPr lang="ru-RU" sz="40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НАЗАД В ПРОШЛОЕ</a:t>
            </a:r>
            <a:endParaRPr lang="ru-RU" sz="4000" dirty="0"/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904AE25C-938B-4508-818C-71A10B4B72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5962" y="517232"/>
            <a:ext cx="707197" cy="75597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264CC809-5216-4020-97E6-CADB7CFDCB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88841" y="517232"/>
            <a:ext cx="707197" cy="75597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8C4ABDBA-F56C-4263-9CFC-022A418B824C}"/>
              </a:ext>
            </a:extLst>
          </p:cNvPr>
          <p:cNvSpPr txBox="1"/>
          <p:nvPr/>
        </p:nvSpPr>
        <p:spPr>
          <a:xfrm>
            <a:off x="552893" y="1273202"/>
            <a:ext cx="10962167" cy="268211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just"/>
            <a:r>
              <a:rPr lang="ru-RU" dirty="0">
                <a:latin typeface="Times New Roman"/>
                <a:cs typeface="Times New Roman"/>
              </a:rPr>
              <a:t>	</a:t>
            </a:r>
            <a:r>
              <a:rPr lang="ru-RU" b="1" i="1" u="sng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На базе филиала осуществлял свою деятельность факультет повышения квалификации и профессиональной переподготовки</a:t>
            </a:r>
            <a:r>
              <a:rPr lang="ru-RU" dirty="0">
                <a:latin typeface="Times New Roman"/>
                <a:cs typeface="Times New Roman"/>
              </a:rPr>
              <a:t>, что стало возможным благодаря поддержке и активному участию в учебном процессе руководителя Управления Министерства юстиции Российской Федерации по Тульской области И. Ф. Тамбовцева; руководителя Управления Федеральной службы судебных приставов по Тульской области – главного судебного пристава Тульской области Ш. А. Юсупова; начальника Управления Судебного департамента в Тульской области В. П. Беспалова; председателя Тульского областного суда И. П. </a:t>
            </a:r>
            <a:r>
              <a:rPr lang="ru-RU" dirty="0" err="1">
                <a:latin typeface="Times New Roman"/>
                <a:cs typeface="Times New Roman"/>
              </a:rPr>
              <a:t>Пыленко</a:t>
            </a:r>
            <a:r>
              <a:rPr lang="ru-RU" dirty="0">
                <a:latin typeface="Times New Roman"/>
                <a:cs typeface="Times New Roman"/>
              </a:rPr>
              <a:t>; президента Тульской областной адвокатской палаты В. Ф. Калачева; начальника службы по организационному обеспечению деятельности мировых судов А. В. Зверева; председателя областного комитета по делам записи актов гражданского состояния Г. И. Якушкиной и многих других специалистов. 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6" name="Рисунок 25">
            <a:extLst>
              <a:ext uri="{FF2B5EF4-FFF2-40B4-BE49-F238E27FC236}">
                <a16:creationId xmlns="" xmlns:a16="http://schemas.microsoft.com/office/drawing/2014/main" id="{CB820A26-7D9B-4D2A-BAB3-4123515194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3061" y="3943584"/>
            <a:ext cx="2433759" cy="2433759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8E74EF98-D589-4011-8B98-03256C6C73C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3273" b="9423"/>
          <a:stretch/>
        </p:blipFill>
        <p:spPr>
          <a:xfrm>
            <a:off x="9832538" y="4124418"/>
            <a:ext cx="1983640" cy="2341711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="" xmlns:a16="http://schemas.microsoft.com/office/drawing/2014/main" id="{CE355D41-325C-426E-8335-AC6F1ECB88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46707" y="3890423"/>
            <a:ext cx="2499180" cy="249918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DB494049-C15B-4B6B-B802-F366BEBAC4C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2018" b="10743"/>
          <a:stretch/>
        </p:blipFill>
        <p:spPr>
          <a:xfrm>
            <a:off x="394805" y="4124418"/>
            <a:ext cx="2045930" cy="2341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6324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авон">
  <a:themeElements>
    <a:clrScheme name="Savon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26B02"/>
      </a:folHlink>
    </a:clrScheme>
    <a:fontScheme name="Savon">
      <a:majorFont>
        <a:latin typeface="Century Gothic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hade val="100000"/>
                <a:satMod val="300000"/>
              </a:schemeClr>
            </a:gs>
            <a:gs pos="100000">
              <a:schemeClr val="phClr">
                <a:tint val="100000"/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" id="{1306E473-ED32-493B-A2D0-240A757EDD34}" vid="{6728D11B-929E-4324-91B0-4A4DA4CAC3DD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1c2eb7a32e66fb6e4260f3771546a5e2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04e1f6479c48b08974ba73b5ca973489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2C0DB4D-BE53-4100-8A0D-CEFB2E482820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customXml/itemProps2.xml><?xml version="1.0" encoding="utf-8"?>
<ds:datastoreItem xmlns:ds="http://schemas.openxmlformats.org/officeDocument/2006/customXml" ds:itemID="{4CC21C94-EC06-4610-B8F0-A456DD28CDE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75D6F7AD-09FB-47AB-B353-D1D83850E3A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Оформление «Сад Савон»</Template>
  <TotalTime>749</TotalTime>
  <Words>409</Words>
  <Application>Microsoft Office PowerPoint</Application>
  <PresentationFormat>Широкоэкранный</PresentationFormat>
  <Paragraphs>256</Paragraphs>
  <Slides>25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34" baseType="lpstr">
      <vt:lpstr>Arial</vt:lpstr>
      <vt:lpstr>Arial Black</vt:lpstr>
      <vt:lpstr>Calibri</vt:lpstr>
      <vt:lpstr>Century Gothic</vt:lpstr>
      <vt:lpstr>Courier New</vt:lpstr>
      <vt:lpstr>Segoe UI</vt:lpstr>
      <vt:lpstr>Times New Roman</vt:lpstr>
      <vt:lpstr>Wingdings</vt:lpstr>
      <vt:lpstr>Савон</vt:lpstr>
      <vt:lpstr>ИСТОРИЯ ТУЛЬСКОГО ИНСТИТУТА (ФИЛИАЛА) ВГУЮ (РПА Минюста россии)</vt:lpstr>
      <vt:lpstr>ПЛАН</vt:lpstr>
      <vt:lpstr>НАЗАД В ПРОШЛОЕ</vt:lpstr>
      <vt:lpstr>НАЗАД В ПРОШЛОЕ</vt:lpstr>
      <vt:lpstr>НАЗАД В ПРОШЛОЕ</vt:lpstr>
      <vt:lpstr>НАЗАД В ПРОШЛОЕ</vt:lpstr>
      <vt:lpstr>НАЗАД В ПРОШЛОЕ</vt:lpstr>
      <vt:lpstr>НАЗАД В ПРОШЛОЕ</vt:lpstr>
      <vt:lpstr>НАЗАД В ПРОШЛОЕ</vt:lpstr>
      <vt:lpstr>НАЗАД В ПРОШЛОЕ</vt:lpstr>
      <vt:lpstr>ЗДЕСЬ И СЕЙЧАС</vt:lpstr>
      <vt:lpstr>ЗДЕСЬ И СЕЙЧАС</vt:lpstr>
      <vt:lpstr>ЗДЕСЬ И СЕЙЧАС</vt:lpstr>
      <vt:lpstr>ЗДЕСЬ И СЕЙЧАС</vt:lpstr>
      <vt:lpstr>ЗДЕСЬ И СЕЙЧАС</vt:lpstr>
      <vt:lpstr>ЗДЕСЬ И СЕЙЧАС</vt:lpstr>
      <vt:lpstr>ЗДЕСЬ И СЕЙЧАС</vt:lpstr>
      <vt:lpstr>ЗДЕСЬ И СЕЙЧАС</vt:lpstr>
      <vt:lpstr>ЗДЕСЬ И СЕЙЧАС</vt:lpstr>
      <vt:lpstr>ЗДЕСЬ И СЕЙЧАС</vt:lpstr>
      <vt:lpstr>ЗДЕСЬ И СЕЙЧАС</vt:lpstr>
      <vt:lpstr>ЗДЕСЬ И СЕЙЧАС</vt:lpstr>
      <vt:lpstr>ЗДЕСЬ И СЕЙЧАС</vt:lpstr>
      <vt:lpstr>ЗАКЛЮЧЕНИЕ</vt:lpstr>
      <vt:lpstr>БИБЛИОГРАФИЧЕСКИЙ СПИСОК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ИСТОРИЯ ТУЛЬСКОГО ИНСТИТУТА (ФИЛИАЛА) ВГУЮ (РПА Минюста россии)</dc:title>
  <dc:creator>Пользователь</dc:creator>
  <cp:lastModifiedBy>Мельникова Светлана Леонидовна</cp:lastModifiedBy>
  <cp:revision>545</cp:revision>
  <dcterms:created xsi:type="dcterms:W3CDTF">2022-04-23T09:05:32Z</dcterms:created>
  <dcterms:modified xsi:type="dcterms:W3CDTF">2022-05-20T08:17:13Z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