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5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17.11.2017</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17.11.2017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17.11.2017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17.11.2017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17.11.2017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17.11.2017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17.11.2017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17.11.2017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17.11.2017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17.11.2017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17.11.2017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17.11.2017</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17.11.2017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C:\Users\Никонова\Desktop\0_62857700_1478779426_img.jpg"/>
          <p:cNvPicPr>
            <a:picLocks noChangeAspect="1" noChangeArrowheads="1"/>
          </p:cNvPicPr>
          <p:nvPr/>
        </p:nvPicPr>
        <p:blipFill>
          <a:blip r:embed="rId2" cstate="print"/>
          <a:srcRect/>
          <a:stretch>
            <a:fillRect/>
          </a:stretch>
        </p:blipFill>
        <p:spPr bwMode="auto">
          <a:xfrm>
            <a:off x="0" y="1428736"/>
            <a:ext cx="9144000" cy="4786322"/>
          </a:xfrm>
          <a:prstGeom prst="rect">
            <a:avLst/>
          </a:prstGeom>
          <a:noFill/>
        </p:spPr>
      </p:pic>
      <p:sp>
        <p:nvSpPr>
          <p:cNvPr id="5" name="Прямоугольник 4"/>
          <p:cNvSpPr/>
          <p:nvPr/>
        </p:nvSpPr>
        <p:spPr>
          <a:xfrm>
            <a:off x="428596" y="285728"/>
            <a:ext cx="8429684" cy="1077218"/>
          </a:xfrm>
          <a:prstGeom prst="rect">
            <a:avLst/>
          </a:prstGeom>
        </p:spPr>
        <p:txBody>
          <a:bodyPr wrap="square">
            <a:spAutoFit/>
          </a:bodyPr>
          <a:lstStyle/>
          <a:p>
            <a:pPr algn="ctr"/>
            <a:r>
              <a:rPr lang="ru-RU" sz="3200" b="1" dirty="0" smtClean="0">
                <a:solidFill>
                  <a:srgbClr val="C00000"/>
                </a:solidFill>
                <a:latin typeface="Times New Roman" pitchFamily="18" charset="0"/>
                <a:cs typeface="Times New Roman" pitchFamily="18" charset="0"/>
              </a:rPr>
              <a:t>Управление Министерства юстиции Российской Федерации по Тульской области</a:t>
            </a:r>
            <a:endParaRPr lang="ru-RU" sz="3200" b="1" dirty="0">
              <a:solidFill>
                <a:srgbClr val="C00000"/>
              </a:solidFill>
              <a:latin typeface="Times New Roman" pitchFamily="18" charset="0"/>
              <a:cs typeface="Times New Roman" pitchFamily="18" charset="0"/>
            </a:endParaRPr>
          </a:p>
        </p:txBody>
      </p:sp>
    </p:spTree>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00100" y="214290"/>
            <a:ext cx="81439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z="2800" dirty="0" smtClean="0">
                <a:solidFill>
                  <a:srgbClr val="C00000"/>
                </a:solidFill>
                <a:latin typeface="Times New Roman" pitchFamily="18" charset="0"/>
                <a:cs typeface="Times New Roman" pitchFamily="18" charset="0"/>
              </a:rPr>
              <a:t>С 14 лет </a:t>
            </a:r>
            <a:r>
              <a:rPr lang="ru-RU" sz="2800" dirty="0" smtClean="0">
                <a:solidFill>
                  <a:srgbClr val="C00000"/>
                </a:solidFill>
                <a:latin typeface="Times New Roman" pitchFamily="18" charset="0"/>
                <a:cs typeface="Times New Roman" pitchFamily="18" charset="0"/>
              </a:rPr>
              <a:t>добавляются следующие обязанности</a:t>
            </a:r>
            <a:endParaRPr lang="ru-RU" sz="2800" dirty="0">
              <a:solidFill>
                <a:srgbClr val="C00000"/>
              </a:solidFill>
              <a:latin typeface="Times New Roman" pitchFamily="18" charset="0"/>
              <a:cs typeface="Times New Roman" pitchFamily="18" charset="0"/>
            </a:endParaRPr>
          </a:p>
        </p:txBody>
      </p:sp>
      <p:sp>
        <p:nvSpPr>
          <p:cNvPr id="6" name="Прямоугольник 5"/>
          <p:cNvSpPr/>
          <p:nvPr/>
        </p:nvSpPr>
        <p:spPr>
          <a:xfrm>
            <a:off x="1285852" y="1428736"/>
            <a:ext cx="7572428" cy="2585323"/>
          </a:xfrm>
          <a:prstGeom prst="rect">
            <a:avLst/>
          </a:prstGeom>
        </p:spPr>
        <p:txBody>
          <a:bodyPr wrap="square">
            <a:spAutoFit/>
          </a:bodyPr>
          <a:lstStyle/>
          <a:p>
            <a:pPr algn="just">
              <a:buFont typeface="Wingdings" pitchFamily="2" charset="2"/>
              <a:buChar char="ü"/>
            </a:pPr>
            <a:r>
              <a:rPr lang="ru-RU" dirty="0" smtClean="0">
                <a:latin typeface="Times New Roman" pitchFamily="18" charset="0"/>
                <a:cs typeface="Times New Roman" pitchFamily="18" charset="0"/>
              </a:rPr>
              <a:t>получить </a:t>
            </a:r>
            <a:r>
              <a:rPr lang="ru-RU" dirty="0" smtClean="0">
                <a:latin typeface="Times New Roman" pitchFamily="18" charset="0"/>
                <a:cs typeface="Times New Roman" pitchFamily="18" charset="0"/>
              </a:rPr>
              <a:t>паспорт </a:t>
            </a:r>
            <a:r>
              <a:rPr lang="ru-RU" dirty="0" smtClean="0">
                <a:latin typeface="Times New Roman" pitchFamily="18" charset="0"/>
                <a:cs typeface="Times New Roman" pitchFamily="18" charset="0"/>
              </a:rPr>
              <a:t>гражданина </a:t>
            </a:r>
            <a:r>
              <a:rPr lang="ru-RU" dirty="0" smtClean="0">
                <a:latin typeface="Times New Roman" pitchFamily="18" charset="0"/>
                <a:cs typeface="Times New Roman" pitchFamily="18" charset="0"/>
              </a:rPr>
              <a:t>Российской Федерации (п. 1 Положения о паспорте гражданина Российской </a:t>
            </a:r>
            <a:r>
              <a:rPr lang="ru-RU" dirty="0" smtClean="0">
                <a:latin typeface="Times New Roman" pitchFamily="18" charset="0"/>
                <a:cs typeface="Times New Roman" pitchFamily="18" charset="0"/>
              </a:rPr>
              <a:t>Федерации</a:t>
            </a:r>
            <a:r>
              <a:rPr lang="ru-RU"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just">
              <a:buFont typeface="Wingdings" pitchFamily="2" charset="2"/>
              <a:buChar char="ü"/>
            </a:pPr>
            <a:endParaRPr lang="ru-RU" dirty="0" smtClean="0">
              <a:latin typeface="Times New Roman" pitchFamily="18" charset="0"/>
              <a:cs typeface="Times New Roman" pitchFamily="18" charset="0"/>
            </a:endParaRPr>
          </a:p>
          <a:p>
            <a:pPr algn="just">
              <a:buFont typeface="Wingdings" pitchFamily="2" charset="2"/>
              <a:buChar char="ü"/>
            </a:pPr>
            <a:r>
              <a:rPr lang="ru-RU" dirty="0" smtClean="0">
                <a:latin typeface="Times New Roman" pitchFamily="18" charset="0"/>
                <a:cs typeface="Times New Roman" pitchFamily="18" charset="0"/>
              </a:rPr>
              <a:t>выполнять </a:t>
            </a:r>
            <a:r>
              <a:rPr lang="ru-RU" dirty="0" smtClean="0">
                <a:latin typeface="Times New Roman" pitchFamily="18" charset="0"/>
                <a:cs typeface="Times New Roman" pitchFamily="18" charset="0"/>
              </a:rPr>
              <a:t>трудовые </a:t>
            </a:r>
            <a:r>
              <a:rPr lang="ru-RU" dirty="0" smtClean="0">
                <a:latin typeface="Times New Roman" pitchFamily="18" charset="0"/>
                <a:cs typeface="Times New Roman" pitchFamily="18" charset="0"/>
              </a:rPr>
              <a:t>обязанности </a:t>
            </a:r>
            <a:r>
              <a:rPr lang="ru-RU" dirty="0" smtClean="0">
                <a:latin typeface="Times New Roman" pitchFamily="18" charset="0"/>
                <a:cs typeface="Times New Roman" pitchFamily="18" charset="0"/>
              </a:rPr>
              <a:t>в соответствии с </a:t>
            </a:r>
            <a:r>
              <a:rPr lang="ru-RU" dirty="0" smtClean="0">
                <a:latin typeface="Times New Roman" pitchFamily="18" charset="0"/>
                <a:cs typeface="Times New Roman" pitchFamily="18" charset="0"/>
              </a:rPr>
              <a:t>условиями </a:t>
            </a:r>
            <a:r>
              <a:rPr lang="ru-RU" dirty="0" smtClean="0">
                <a:latin typeface="Times New Roman" pitchFamily="18" charset="0"/>
                <a:cs typeface="Times New Roman" pitchFamily="18" charset="0"/>
              </a:rPr>
              <a:t>контракта, правилами учебного и трудового распорядка и трудовым законодательством; </a:t>
            </a:r>
            <a:endParaRPr lang="ru-RU" dirty="0" smtClean="0">
              <a:latin typeface="Times New Roman" pitchFamily="18" charset="0"/>
              <a:cs typeface="Times New Roman" pitchFamily="18" charset="0"/>
            </a:endParaRPr>
          </a:p>
          <a:p>
            <a:pPr algn="just">
              <a:buFont typeface="Wingdings" pitchFamily="2" charset="2"/>
              <a:buChar char="ü"/>
            </a:pPr>
            <a:endParaRPr lang="ru-RU" dirty="0" smtClean="0">
              <a:latin typeface="Times New Roman" pitchFamily="18" charset="0"/>
              <a:cs typeface="Times New Roman" pitchFamily="18" charset="0"/>
            </a:endParaRPr>
          </a:p>
          <a:p>
            <a:pPr algn="just">
              <a:buFont typeface="Wingdings" pitchFamily="2" charset="2"/>
              <a:buChar char="ü"/>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соблюдать устав школы, правила молодежного </a:t>
            </a:r>
            <a:r>
              <a:rPr lang="ru-RU" dirty="0" smtClean="0">
                <a:latin typeface="Times New Roman" pitchFamily="18" charset="0"/>
                <a:cs typeface="Times New Roman" pitchFamily="18" charset="0"/>
              </a:rPr>
              <a:t>общественного </a:t>
            </a:r>
            <a:r>
              <a:rPr lang="ru-RU" dirty="0" smtClean="0">
                <a:latin typeface="Times New Roman" pitchFamily="18" charset="0"/>
                <a:cs typeface="Times New Roman" pitchFamily="18" charset="0"/>
              </a:rPr>
              <a:t>объединения. </a:t>
            </a:r>
            <a:endParaRPr lang="ru-RU" dirty="0">
              <a:latin typeface="Times New Roman" pitchFamily="18" charset="0"/>
              <a:cs typeface="Times New Roman" pitchFamily="18" charset="0"/>
            </a:endParaRPr>
          </a:p>
        </p:txBody>
      </p:sp>
      <p:pic>
        <p:nvPicPr>
          <p:cNvPr id="30722" name="Picture 2" descr="http://www.krgadm.ru/upload/medialibrary/524/image001.jpg"/>
          <p:cNvPicPr>
            <a:picLocks noChangeAspect="1" noChangeArrowheads="1"/>
          </p:cNvPicPr>
          <p:nvPr/>
        </p:nvPicPr>
        <p:blipFill>
          <a:blip r:embed="rId2" cstate="print"/>
          <a:srcRect/>
          <a:stretch>
            <a:fillRect/>
          </a:stretch>
        </p:blipFill>
        <p:spPr bwMode="auto">
          <a:xfrm>
            <a:off x="1071538" y="4286256"/>
            <a:ext cx="7858180" cy="2305050"/>
          </a:xfrm>
          <a:prstGeom prst="rect">
            <a:avLst/>
          </a:prstGeom>
          <a:noFill/>
        </p:spPr>
      </p:pic>
    </p:spTree>
  </p:cSld>
  <p:clrMapOvr>
    <a:masterClrMapping/>
  </p:clrMapOvr>
  <p:transition spd="med">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00166" y="214290"/>
            <a:ext cx="4846070" cy="64633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ru-RU" sz="3600" b="1" dirty="0" smtClean="0">
                <a:solidFill>
                  <a:srgbClr val="C00000"/>
                </a:solidFill>
                <a:latin typeface="Times New Roman" pitchFamily="18" charset="0"/>
                <a:cs typeface="Times New Roman" pitchFamily="18" charset="0"/>
              </a:rPr>
              <a:t>С 16 лет добавляются </a:t>
            </a:r>
            <a:endParaRPr lang="ru-RU" sz="3600" b="1" dirty="0">
              <a:solidFill>
                <a:srgbClr val="C00000"/>
              </a:solidFill>
              <a:latin typeface="Times New Roman" pitchFamily="18" charset="0"/>
              <a:cs typeface="Times New Roman" pitchFamily="18" charset="0"/>
            </a:endParaRPr>
          </a:p>
        </p:txBody>
      </p:sp>
      <p:sp>
        <p:nvSpPr>
          <p:cNvPr id="7" name="Прямоугольник 6"/>
          <p:cNvSpPr/>
          <p:nvPr/>
        </p:nvSpPr>
        <p:spPr>
          <a:xfrm>
            <a:off x="1214414" y="1071546"/>
            <a:ext cx="7715304" cy="5355312"/>
          </a:xfrm>
          <a:prstGeom prst="rect">
            <a:avLst/>
          </a:prstGeom>
        </p:spPr>
        <p:txBody>
          <a:bodyPr wrap="square">
            <a:spAutoFit/>
          </a:bodyPr>
          <a:lstStyle/>
          <a:p>
            <a:r>
              <a:rPr lang="ru-RU" b="1" dirty="0" smtClean="0">
                <a:solidFill>
                  <a:srgbClr val="C00000"/>
                </a:solidFill>
                <a:latin typeface="Times New Roman" pitchFamily="18" charset="0"/>
                <a:cs typeface="Times New Roman" pitchFamily="18" charset="0"/>
              </a:rPr>
              <a:t>ПРАВА </a:t>
            </a:r>
            <a:endParaRPr lang="ru-RU" b="1" dirty="0" smtClean="0">
              <a:solidFill>
                <a:srgbClr val="C00000"/>
              </a:solidFill>
              <a:latin typeface="Times New Roman" pitchFamily="18" charset="0"/>
              <a:cs typeface="Times New Roman" pitchFamily="18" charset="0"/>
            </a:endParaRPr>
          </a:p>
          <a:p>
            <a:pPr>
              <a:buFont typeface="Wingdings" pitchFamily="2" charset="2"/>
              <a:buChar char="ü"/>
            </a:pPr>
            <a:r>
              <a:rPr lang="ru-RU" dirty="0" smtClean="0">
                <a:latin typeface="Times New Roman" pitchFamily="18" charset="0"/>
                <a:cs typeface="Times New Roman" pitchFamily="18" charset="0"/>
              </a:rPr>
              <a:t>работать </a:t>
            </a:r>
            <a:r>
              <a:rPr lang="ru-RU" dirty="0" smtClean="0">
                <a:latin typeface="Times New Roman" pitchFamily="18" charset="0"/>
                <a:cs typeface="Times New Roman" pitchFamily="18" charset="0"/>
              </a:rPr>
              <a:t>(работники в возрасте от шестнадцати до восемнадцати лет) не более 35 часов в неделю. </a:t>
            </a:r>
            <a:r>
              <a:rPr lang="ru-RU" dirty="0" smtClean="0">
                <a:latin typeface="Times New Roman" pitchFamily="18" charset="0"/>
                <a:cs typeface="Times New Roman" pitchFamily="18" charset="0"/>
              </a:rPr>
              <a:t>Продолжительность </a:t>
            </a:r>
            <a:r>
              <a:rPr lang="ru-RU" dirty="0" smtClean="0">
                <a:latin typeface="Times New Roman" pitchFamily="18" charset="0"/>
                <a:cs typeface="Times New Roman" pitchFamily="18" charset="0"/>
              </a:rPr>
              <a:t>рабочего времени </a:t>
            </a:r>
            <a:r>
              <a:rPr lang="ru-RU" dirty="0" smtClean="0">
                <a:latin typeface="Times New Roman" pitchFamily="18" charset="0"/>
                <a:cs typeface="Times New Roman" pitchFamily="18" charset="0"/>
              </a:rPr>
              <a:t>обучающихся </a:t>
            </a:r>
            <a:r>
              <a:rPr lang="ru-RU" dirty="0" smtClean="0">
                <a:latin typeface="Times New Roman" pitchFamily="18" charset="0"/>
                <a:cs typeface="Times New Roman" pitchFamily="18" charset="0"/>
              </a:rPr>
              <a:t>в возрасте до восемнадцати лет, работающих в течение учебного года в свободное от получения образования время, не может превышать половины данной нормы (ст. 92 ТК РФ</a:t>
            </a:r>
            <a:r>
              <a:rPr lang="ru-RU" dirty="0" smtClean="0">
                <a:latin typeface="Times New Roman" pitchFamily="18" charset="0"/>
                <a:cs typeface="Times New Roman" pitchFamily="18" charset="0"/>
              </a:rPr>
              <a:t>);</a:t>
            </a:r>
          </a:p>
          <a:p>
            <a:pPr>
              <a:buFont typeface="Wingdings" pitchFamily="2" charset="2"/>
              <a:buChar char="ü"/>
            </a:pPr>
            <a:r>
              <a:rPr lang="ru-RU" dirty="0" smtClean="0">
                <a:latin typeface="Times New Roman" pitchFamily="18" charset="0"/>
                <a:cs typeface="Times New Roman" pitchFamily="18" charset="0"/>
              </a:rPr>
              <a:t>быть </a:t>
            </a:r>
            <a:r>
              <a:rPr lang="ru-RU" dirty="0" smtClean="0">
                <a:latin typeface="Times New Roman" pitchFamily="18" charset="0"/>
                <a:cs typeface="Times New Roman" pitchFamily="18" charset="0"/>
              </a:rPr>
              <a:t>членом кооператива (ст. 26 ГК РФ</a:t>
            </a:r>
            <a:r>
              <a:rPr lang="ru-RU" dirty="0" smtClean="0">
                <a:latin typeface="Times New Roman" pitchFamily="18" charset="0"/>
                <a:cs typeface="Times New Roman" pitchFamily="18" charset="0"/>
              </a:rPr>
              <a:t>);</a:t>
            </a:r>
          </a:p>
          <a:p>
            <a:pPr>
              <a:buFont typeface="Wingdings" pitchFamily="2" charset="2"/>
              <a:buChar char="ü"/>
            </a:pPr>
            <a:r>
              <a:rPr lang="ru-RU" dirty="0" smtClean="0">
                <a:latin typeface="Times New Roman" pitchFamily="18" charset="0"/>
                <a:cs typeface="Times New Roman" pitchFamily="18" charset="0"/>
              </a:rPr>
              <a:t>вступать </a:t>
            </a:r>
            <a:r>
              <a:rPr lang="ru-RU" dirty="0" smtClean="0">
                <a:latin typeface="Times New Roman" pitchFamily="18" charset="0"/>
                <a:cs typeface="Times New Roman" pitchFamily="18" charset="0"/>
              </a:rPr>
              <a:t>в брак при наличии </a:t>
            </a:r>
            <a:r>
              <a:rPr lang="ru-RU" dirty="0" smtClean="0">
                <a:latin typeface="Times New Roman" pitchFamily="18" charset="0"/>
                <a:cs typeface="Times New Roman" pitchFamily="18" charset="0"/>
              </a:rPr>
              <a:t>уважительных </a:t>
            </a:r>
            <a:r>
              <a:rPr lang="ru-RU" dirty="0" smtClean="0">
                <a:latin typeface="Times New Roman" pitchFamily="18" charset="0"/>
                <a:cs typeface="Times New Roman" pitchFamily="18" charset="0"/>
              </a:rPr>
              <a:t>причин с разрешения </a:t>
            </a:r>
            <a:r>
              <a:rPr lang="ru-RU" dirty="0" smtClean="0">
                <a:latin typeface="Times New Roman" pitchFamily="18" charset="0"/>
                <a:cs typeface="Times New Roman" pitchFamily="18" charset="0"/>
              </a:rPr>
              <a:t>органа </a:t>
            </a:r>
            <a:r>
              <a:rPr lang="ru-RU" dirty="0" smtClean="0">
                <a:latin typeface="Times New Roman" pitchFamily="18" charset="0"/>
                <a:cs typeface="Times New Roman" pitchFamily="18" charset="0"/>
              </a:rPr>
              <a:t>местного самоуправления (в </a:t>
            </a:r>
            <a:r>
              <a:rPr lang="ru-RU" dirty="0" smtClean="0">
                <a:latin typeface="Times New Roman" pitchFamily="18" charset="0"/>
                <a:cs typeface="Times New Roman" pitchFamily="18" charset="0"/>
              </a:rPr>
              <a:t>некоторых </a:t>
            </a:r>
            <a:r>
              <a:rPr lang="ru-RU" dirty="0" smtClean="0">
                <a:latin typeface="Times New Roman" pitchFamily="18" charset="0"/>
                <a:cs typeface="Times New Roman" pitchFamily="18" charset="0"/>
              </a:rPr>
              <a:t>субъектах Федерации законом может быть установлен порядок </a:t>
            </a:r>
            <a:r>
              <a:rPr lang="ru-RU" dirty="0" smtClean="0">
                <a:latin typeface="Times New Roman" pitchFamily="18" charset="0"/>
                <a:cs typeface="Times New Roman" pitchFamily="18" charset="0"/>
              </a:rPr>
              <a:t>вступления </a:t>
            </a:r>
            <a:r>
              <a:rPr lang="ru-RU" dirty="0" smtClean="0">
                <a:latin typeface="Times New Roman" pitchFamily="18" charset="0"/>
                <a:cs typeface="Times New Roman" pitchFamily="18" charset="0"/>
              </a:rPr>
              <a:t>в брак с учетом особых </a:t>
            </a:r>
            <a:r>
              <a:rPr lang="ru-RU" dirty="0" smtClean="0">
                <a:latin typeface="Times New Roman" pitchFamily="18" charset="0"/>
                <a:cs typeface="Times New Roman" pitchFamily="18" charset="0"/>
              </a:rPr>
              <a:t>обстоятельств </a:t>
            </a:r>
            <a:r>
              <a:rPr lang="ru-RU" dirty="0" smtClean="0">
                <a:latin typeface="Times New Roman" pitchFamily="18" charset="0"/>
                <a:cs typeface="Times New Roman" pitchFamily="18" charset="0"/>
              </a:rPr>
              <a:t>до 16 лет (ст. 13 СК РФ)); </a:t>
            </a:r>
            <a:endParaRPr lang="ru-RU" dirty="0" smtClean="0">
              <a:latin typeface="Times New Roman" pitchFamily="18" charset="0"/>
              <a:cs typeface="Times New Roman" pitchFamily="18" charset="0"/>
            </a:endParaRPr>
          </a:p>
          <a:p>
            <a:pPr>
              <a:buFont typeface="Wingdings" pitchFamily="2" charset="2"/>
              <a:buChar char="ü"/>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управлять транспортными </a:t>
            </a:r>
            <a:r>
              <a:rPr lang="ru-RU" dirty="0" smtClean="0">
                <a:latin typeface="Times New Roman" pitchFamily="18" charset="0"/>
                <a:cs typeface="Times New Roman" pitchFamily="18" charset="0"/>
              </a:rPr>
              <a:t>средствами </a:t>
            </a:r>
            <a:r>
              <a:rPr lang="ru-RU" dirty="0" smtClean="0">
                <a:latin typeface="Times New Roman" pitchFamily="18" charset="0"/>
                <a:cs typeface="Times New Roman" pitchFamily="18" charset="0"/>
              </a:rPr>
              <a:t>категории «M» и подкатегории «A1» (мопеды и легкие </a:t>
            </a:r>
            <a:r>
              <a:rPr lang="ru-RU" dirty="0" err="1" smtClean="0">
                <a:latin typeface="Times New Roman" pitchFamily="18" charset="0"/>
                <a:cs typeface="Times New Roman" pitchFamily="18" charset="0"/>
              </a:rPr>
              <a:t>квадрициклы</a:t>
            </a:r>
            <a:r>
              <a:rPr lang="ru-RU" dirty="0" smtClean="0">
                <a:latin typeface="Times New Roman" pitchFamily="18" charset="0"/>
                <a:cs typeface="Times New Roman" pitchFamily="18" charset="0"/>
              </a:rPr>
              <a:t>, мотоциклы) при движении по дорогам, учиться вождению автомобиля (п. 2 ст. 26 Федерального Закона от 10.12.1995 №196-ФЗ «О безопасности дорожного движения»); </a:t>
            </a:r>
            <a:endParaRPr lang="ru-RU" dirty="0" smtClean="0">
              <a:latin typeface="Times New Roman" pitchFamily="18" charset="0"/>
              <a:cs typeface="Times New Roman" pitchFamily="18" charset="0"/>
            </a:endParaRPr>
          </a:p>
          <a:p>
            <a:pPr>
              <a:buFont typeface="Wingdings" pitchFamily="2" charset="2"/>
              <a:buChar char="ü"/>
            </a:pPr>
            <a:r>
              <a:rPr lang="ru-RU" dirty="0" smtClean="0">
                <a:latin typeface="Times New Roman" pitchFamily="18" charset="0"/>
                <a:cs typeface="Times New Roman" pitchFamily="18" charset="0"/>
              </a:rPr>
              <a:t>быть </a:t>
            </a:r>
            <a:r>
              <a:rPr lang="ru-RU" dirty="0" smtClean="0">
                <a:latin typeface="Times New Roman" pitchFamily="18" charset="0"/>
                <a:cs typeface="Times New Roman" pitchFamily="18" charset="0"/>
              </a:rPr>
              <a:t>признанным полностью </a:t>
            </a:r>
            <a:r>
              <a:rPr lang="ru-RU" dirty="0" smtClean="0">
                <a:latin typeface="Times New Roman" pitchFamily="18" charset="0"/>
                <a:cs typeface="Times New Roman" pitchFamily="18" charset="0"/>
              </a:rPr>
              <a:t>дееспособным </a:t>
            </a:r>
            <a:r>
              <a:rPr lang="ru-RU" dirty="0" smtClean="0">
                <a:latin typeface="Times New Roman" pitchFamily="18" charset="0"/>
                <a:cs typeface="Times New Roman" pitchFamily="18" charset="0"/>
              </a:rPr>
              <a:t>(получить все права 18-лет- него) по решению органа опеки и </a:t>
            </a:r>
            <a:r>
              <a:rPr lang="ru-RU" dirty="0" smtClean="0">
                <a:latin typeface="Times New Roman" pitchFamily="18" charset="0"/>
                <a:cs typeface="Times New Roman" pitchFamily="18" charset="0"/>
              </a:rPr>
              <a:t>попечительства </a:t>
            </a:r>
            <a:r>
              <a:rPr lang="ru-RU" dirty="0" smtClean="0">
                <a:latin typeface="Times New Roman" pitchFamily="18" charset="0"/>
                <a:cs typeface="Times New Roman" pitchFamily="18" charset="0"/>
              </a:rPr>
              <a:t>(с согласия родителей) или суда (в случае работы по трудовому до- говору или занятия </a:t>
            </a:r>
            <a:r>
              <a:rPr lang="ru-RU" dirty="0" smtClean="0">
                <a:latin typeface="Times New Roman" pitchFamily="18" charset="0"/>
                <a:cs typeface="Times New Roman" pitchFamily="18" charset="0"/>
              </a:rPr>
              <a:t>предпринимательской </a:t>
            </a:r>
            <a:r>
              <a:rPr lang="ru-RU" dirty="0" smtClean="0">
                <a:latin typeface="Times New Roman" pitchFamily="18" charset="0"/>
                <a:cs typeface="Times New Roman" pitchFamily="18" charset="0"/>
              </a:rPr>
              <a:t>деятельностью с согласия родите- лей (ст. 27 ГК РФ)). </a:t>
            </a:r>
            <a:endParaRPr lang="ru-RU" dirty="0">
              <a:latin typeface="Times New Roman" pitchFamily="18" charset="0"/>
              <a:cs typeface="Times New Roman" pitchFamily="18" charset="0"/>
            </a:endParaRPr>
          </a:p>
        </p:txBody>
      </p:sp>
    </p:spTree>
  </p:cSld>
  <p:clrMapOvr>
    <a:masterClrMapping/>
  </p:clrMapOvr>
  <p:transition spd="med">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85852" y="428604"/>
            <a:ext cx="7643866" cy="3046988"/>
          </a:xfrm>
          <a:prstGeom prst="rect">
            <a:avLst/>
          </a:prstGeom>
        </p:spPr>
        <p:txBody>
          <a:bodyPr wrap="square">
            <a:spAutoFit/>
          </a:bodyPr>
          <a:lstStyle/>
          <a:p>
            <a:pPr algn="ctr"/>
            <a:r>
              <a:rPr lang="ru-RU" sz="2400" b="1" dirty="0" smtClean="0">
                <a:solidFill>
                  <a:srgbClr val="C00000"/>
                </a:solidFill>
                <a:latin typeface="Times New Roman" pitchFamily="18" charset="0"/>
                <a:cs typeface="Times New Roman" pitchFamily="18" charset="0"/>
              </a:rPr>
              <a:t>ОТВЕТСТВЕННОСТЬ</a:t>
            </a:r>
          </a:p>
          <a:p>
            <a:endParaRPr lang="ru-RU" sz="2400" dirty="0" smtClean="0">
              <a:latin typeface="Times New Roman" pitchFamily="18" charset="0"/>
              <a:cs typeface="Times New Roman" pitchFamily="18" charset="0"/>
            </a:endParaRPr>
          </a:p>
          <a:p>
            <a:pPr>
              <a:buFont typeface="Wingdings" pitchFamily="2" charset="2"/>
              <a:buChar char="v"/>
            </a:pPr>
            <a:r>
              <a:rPr lang="ru-RU" sz="2400" dirty="0" smtClean="0">
                <a:latin typeface="Times New Roman" pitchFamily="18" charset="0"/>
                <a:cs typeface="Times New Roman" pitchFamily="18" charset="0"/>
              </a:rPr>
              <a:t>за </a:t>
            </a:r>
            <a:r>
              <a:rPr lang="ru-RU" sz="2400" dirty="0" smtClean="0">
                <a:latin typeface="Times New Roman" pitchFamily="18" charset="0"/>
                <a:cs typeface="Times New Roman" pitchFamily="18" charset="0"/>
              </a:rPr>
              <a:t>административные </a:t>
            </a:r>
            <a:r>
              <a:rPr lang="ru-RU" sz="2400" dirty="0" smtClean="0">
                <a:latin typeface="Times New Roman" pitchFamily="18" charset="0"/>
                <a:cs typeface="Times New Roman" pitchFamily="18" charset="0"/>
              </a:rPr>
              <a:t>правонарушения </a:t>
            </a:r>
            <a:r>
              <a:rPr lang="ru-RU" sz="2400" dirty="0" smtClean="0">
                <a:latin typeface="Times New Roman" pitchFamily="18" charset="0"/>
                <a:cs typeface="Times New Roman" pitchFamily="18" charset="0"/>
              </a:rPr>
              <a:t>в порядке, </a:t>
            </a:r>
            <a:r>
              <a:rPr lang="ru-RU" sz="2400" dirty="0" smtClean="0">
                <a:latin typeface="Times New Roman" pitchFamily="18" charset="0"/>
                <a:cs typeface="Times New Roman" pitchFamily="18" charset="0"/>
              </a:rPr>
              <a:t>установленном </a:t>
            </a:r>
            <a:r>
              <a:rPr lang="ru-RU" sz="2400" dirty="0" smtClean="0">
                <a:latin typeface="Times New Roman" pitchFamily="18" charset="0"/>
                <a:cs typeface="Times New Roman" pitchFamily="18" charset="0"/>
              </a:rPr>
              <a:t>законодательством РФ (ст. 2.3 Кодекса Российской Федерации об </a:t>
            </a:r>
            <a:r>
              <a:rPr lang="ru-RU" sz="2400" dirty="0" smtClean="0">
                <a:latin typeface="Times New Roman" pitchFamily="18" charset="0"/>
                <a:cs typeface="Times New Roman" pitchFamily="18" charset="0"/>
              </a:rPr>
              <a:t>административных правонарушениях);</a:t>
            </a:r>
          </a:p>
          <a:p>
            <a:pPr>
              <a:buFont typeface="Wingdings" pitchFamily="2" charset="2"/>
              <a:buChar char="v"/>
            </a:pPr>
            <a:r>
              <a:rPr lang="ru-RU" sz="2400" dirty="0" smtClean="0">
                <a:latin typeface="Times New Roman" pitchFamily="18" charset="0"/>
                <a:cs typeface="Times New Roman" pitchFamily="18" charset="0"/>
              </a:rPr>
              <a:t> за </a:t>
            </a:r>
            <a:r>
              <a:rPr lang="ru-RU" sz="2400" dirty="0" smtClean="0">
                <a:latin typeface="Times New Roman" pitchFamily="18" charset="0"/>
                <a:cs typeface="Times New Roman" pitchFamily="18" charset="0"/>
              </a:rPr>
              <a:t>совершение всех видов уголовных преступлений (ст. 20 УК РФ). </a:t>
            </a:r>
            <a:endParaRPr lang="ru-RU" sz="2400" dirty="0">
              <a:latin typeface="Times New Roman" pitchFamily="18" charset="0"/>
              <a:cs typeface="Times New Roman" pitchFamily="18" charset="0"/>
            </a:endParaRPr>
          </a:p>
        </p:txBody>
      </p:sp>
      <p:pic>
        <p:nvPicPr>
          <p:cNvPr id="35842" name="Picture 2" descr="http://medialeaks.ru/wp-content/uploads/2016/06/55543454351345.jpg"/>
          <p:cNvPicPr>
            <a:picLocks noChangeAspect="1" noChangeArrowheads="1"/>
          </p:cNvPicPr>
          <p:nvPr/>
        </p:nvPicPr>
        <p:blipFill>
          <a:blip r:embed="rId2" cstate="print"/>
          <a:srcRect/>
          <a:stretch>
            <a:fillRect/>
          </a:stretch>
        </p:blipFill>
        <p:spPr bwMode="auto">
          <a:xfrm>
            <a:off x="4286248" y="3143248"/>
            <a:ext cx="4214842" cy="32004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71604" y="285728"/>
            <a:ext cx="7000924"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ru-RU" sz="2000" dirty="0" smtClean="0">
                <a:latin typeface="Times New Roman" pitchFamily="18" charset="0"/>
                <a:cs typeface="Times New Roman" pitchFamily="18" charset="0"/>
              </a:rPr>
              <a:t>В 18 лет человек становится полностью дееспособным, т.е. может иметь и приобретать своими действиями все права и обязанности, </a:t>
            </a:r>
            <a:r>
              <a:rPr lang="ru-RU" sz="2000" dirty="0" smtClean="0">
                <a:latin typeface="Times New Roman" pitchFamily="18" charset="0"/>
                <a:cs typeface="Times New Roman" pitchFamily="18" charset="0"/>
              </a:rPr>
              <a:t>реализовывать </a:t>
            </a:r>
            <a:r>
              <a:rPr lang="ru-RU" sz="2000" dirty="0" smtClean="0">
                <a:latin typeface="Times New Roman" pitchFamily="18" charset="0"/>
                <a:cs typeface="Times New Roman" pitchFamily="18" charset="0"/>
              </a:rPr>
              <a:t>всё, что не противоречит законодательству.</a:t>
            </a:r>
            <a:endParaRPr lang="ru-RU" sz="2000" dirty="0">
              <a:latin typeface="Times New Roman" pitchFamily="18" charset="0"/>
              <a:cs typeface="Times New Roman" pitchFamily="18" charset="0"/>
            </a:endParaRPr>
          </a:p>
        </p:txBody>
      </p:sp>
      <p:pic>
        <p:nvPicPr>
          <p:cNvPr id="37890" name="Picture 2" descr="http://xn--80adaiccmc8f.xn--p1ai/media/cache/c6/bb/9e/30/48/1f/c6bb9e30481f7fce9d567f25ccfb5611.jpg"/>
          <p:cNvPicPr>
            <a:picLocks noChangeAspect="1" noChangeArrowheads="1"/>
          </p:cNvPicPr>
          <p:nvPr/>
        </p:nvPicPr>
        <p:blipFill>
          <a:blip r:embed="rId2" cstate="print"/>
          <a:srcRect/>
          <a:stretch>
            <a:fillRect/>
          </a:stretch>
        </p:blipFill>
        <p:spPr bwMode="auto">
          <a:xfrm>
            <a:off x="2928926" y="2214554"/>
            <a:ext cx="5786478" cy="4177362"/>
          </a:xfrm>
          <a:prstGeom prst="rect">
            <a:avLst/>
          </a:prstGeom>
          <a:noFill/>
        </p:spPr>
      </p:pic>
    </p:spTree>
  </p:cSld>
  <p:clrMapOvr>
    <a:masterClrMapping/>
  </p:clrMapOvr>
  <p:transition spd="med">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metod-kopilka.ru/images/doc/19/12914/img2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med">
    <p:pull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1538" y="0"/>
            <a:ext cx="8072462" cy="175432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ru-RU" b="1" dirty="0" smtClean="0">
                <a:solidFill>
                  <a:srgbClr val="C00000"/>
                </a:solidFill>
                <a:latin typeface="Times New Roman" pitchFamily="18" charset="0"/>
                <a:cs typeface="Times New Roman" pitchFamily="18" charset="0"/>
              </a:rPr>
              <a:t>КОНВЕНЦИЯ О ПРАВАХ РЕБЕНКА (Статья 6</a:t>
            </a:r>
            <a:r>
              <a:rPr lang="ru-RU" b="1" dirty="0" smtClean="0">
                <a:solidFill>
                  <a:srgbClr val="C00000"/>
                </a:solidFill>
                <a:latin typeface="Times New Roman" pitchFamily="18" charset="0"/>
                <a:cs typeface="Times New Roman" pitchFamily="18" charset="0"/>
              </a:rPr>
              <a:t>)</a:t>
            </a:r>
          </a:p>
          <a:p>
            <a:pPr algn="just"/>
            <a:endParaRPr lang="ru-RU" b="1" dirty="0" smtClean="0">
              <a:solidFill>
                <a:srgbClr val="C00000"/>
              </a:solidFill>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1. Государства-участники признают, что каждый ребенок имеет </a:t>
            </a:r>
            <a:r>
              <a:rPr lang="ru-RU" dirty="0" smtClean="0">
                <a:latin typeface="Times New Roman" pitchFamily="18" charset="0"/>
                <a:cs typeface="Times New Roman" pitchFamily="18" charset="0"/>
              </a:rPr>
              <a:t>неотъемлемое </a:t>
            </a:r>
            <a:r>
              <a:rPr lang="ru-RU" dirty="0" smtClean="0">
                <a:latin typeface="Times New Roman" pitchFamily="18" charset="0"/>
                <a:cs typeface="Times New Roman" pitchFamily="18" charset="0"/>
              </a:rPr>
              <a:t>право на жизнь. </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2</a:t>
            </a:r>
            <a:r>
              <a:rPr lang="ru-RU" dirty="0" smtClean="0">
                <a:latin typeface="Times New Roman" pitchFamily="18" charset="0"/>
                <a:cs typeface="Times New Roman" pitchFamily="18" charset="0"/>
              </a:rPr>
              <a:t>. Государства-участники обеспечивают в максимально возможной степени выживание и здоровое развитие ребенка.</a:t>
            </a:r>
            <a:endParaRPr lang="ru-RU" dirty="0">
              <a:latin typeface="Times New Roman" pitchFamily="18" charset="0"/>
              <a:cs typeface="Times New Roman" pitchFamily="18" charset="0"/>
            </a:endParaRPr>
          </a:p>
        </p:txBody>
      </p:sp>
      <p:pic>
        <p:nvPicPr>
          <p:cNvPr id="15362" name="Picture 2" descr="https://egords48.edumsko.ru/uploads/2000/1065/section/378536/hello_html_m1aa0c7ba.jpg?1494490727675"/>
          <p:cNvPicPr>
            <a:picLocks noChangeAspect="1" noChangeArrowheads="1"/>
          </p:cNvPicPr>
          <p:nvPr/>
        </p:nvPicPr>
        <p:blipFill>
          <a:blip r:embed="rId2" cstate="print"/>
          <a:srcRect/>
          <a:stretch>
            <a:fillRect/>
          </a:stretch>
        </p:blipFill>
        <p:spPr bwMode="auto">
          <a:xfrm>
            <a:off x="2928926" y="2571744"/>
            <a:ext cx="4357718" cy="32682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214414" y="142852"/>
          <a:ext cx="7786742" cy="6572296"/>
        </p:xfrm>
        <a:graphic>
          <a:graphicData uri="http://schemas.openxmlformats.org/drawingml/2006/table">
            <a:tbl>
              <a:tblPr firstRow="1" bandRow="1">
                <a:tableStyleId>{5C22544A-7EE6-4342-B048-85BDC9FD1C3A}</a:tableStyleId>
              </a:tblPr>
              <a:tblGrid>
                <a:gridCol w="3893371"/>
                <a:gridCol w="3893371"/>
              </a:tblGrid>
              <a:tr h="505087">
                <a:tc gridSpan="2">
                  <a:txBody>
                    <a:bodyPr/>
                    <a:lstStyle/>
                    <a:p>
                      <a:pPr algn="ctr"/>
                      <a:r>
                        <a:rPr lang="ru-RU" sz="2400" dirty="0" smtClean="0">
                          <a:latin typeface="Times New Roman" pitchFamily="18" charset="0"/>
                          <a:cs typeface="Times New Roman" pitchFamily="18" charset="0"/>
                        </a:rPr>
                        <a:t>Ребенок от момента рождения до 6 лет имеет</a:t>
                      </a:r>
                      <a:endParaRPr lang="ru-RU" sz="2400" dirty="0">
                        <a:latin typeface="Times New Roman" pitchFamily="18" charset="0"/>
                        <a:cs typeface="Times New Roman" pitchFamily="18" charset="0"/>
                      </a:endParaRPr>
                    </a:p>
                  </a:txBody>
                  <a:tcPr/>
                </a:tc>
                <a:tc hMerge="1">
                  <a:txBody>
                    <a:bodyPr/>
                    <a:lstStyle/>
                    <a:p>
                      <a:endParaRPr lang="ru-RU" dirty="0"/>
                    </a:p>
                  </a:txBody>
                  <a:tcPr/>
                </a:tc>
              </a:tr>
              <a:tr h="479161">
                <a:tc>
                  <a:txBody>
                    <a:bodyPr/>
                    <a:lstStyle/>
                    <a:p>
                      <a:pPr algn="ctr"/>
                      <a:r>
                        <a:rPr lang="ru-RU" b="1" dirty="0" smtClean="0"/>
                        <a:t>ПРАВА</a:t>
                      </a:r>
                      <a:endParaRPr lang="ru-RU" b="1" dirty="0"/>
                    </a:p>
                  </a:txBody>
                  <a:tcPr/>
                </a:tc>
                <a:tc>
                  <a:txBody>
                    <a:bodyPr/>
                    <a:lstStyle/>
                    <a:p>
                      <a:pPr algn="ctr"/>
                      <a:r>
                        <a:rPr lang="ru-RU" b="1" dirty="0" smtClean="0"/>
                        <a:t>ОБЯЗАННОСТИ</a:t>
                      </a:r>
                      <a:endParaRPr lang="ru-RU" b="1" dirty="0"/>
                    </a:p>
                  </a:txBody>
                  <a:tcPr/>
                </a:tc>
              </a:tr>
              <a:tr h="5588048">
                <a:tc>
                  <a:txBody>
                    <a:bodyPr/>
                    <a:lstStyle/>
                    <a:p>
                      <a:pPr>
                        <a:buFont typeface="Arial" pitchFamily="34" charset="0"/>
                        <a:buChar char="•"/>
                      </a:pPr>
                      <a:r>
                        <a:rPr lang="ru-RU" sz="1400" dirty="0" smtClean="0">
                          <a:latin typeface="Times New Roman" pitchFamily="18" charset="0"/>
                          <a:cs typeface="Times New Roman" pitchFamily="18" charset="0"/>
                        </a:rPr>
                        <a:t>на имя, отчество, фамилию;</a:t>
                      </a:r>
                    </a:p>
                    <a:p>
                      <a:pPr>
                        <a:buFont typeface="Arial" pitchFamily="34" charset="0"/>
                        <a:buChar char="•"/>
                      </a:pPr>
                      <a:r>
                        <a:rPr lang="ru-RU" sz="1400" dirty="0" smtClean="0">
                          <a:latin typeface="Times New Roman" pitchFamily="18" charset="0"/>
                          <a:cs typeface="Times New Roman" pitchFamily="18" charset="0"/>
                        </a:rPr>
                        <a:t>знать своих родителей, жить и воспитываться в семье (если это не противоречит интересам ребенка);</a:t>
                      </a:r>
                    </a:p>
                    <a:p>
                      <a:pPr>
                        <a:buFont typeface="Arial" pitchFamily="34" charset="0"/>
                        <a:buChar char="•"/>
                      </a:pPr>
                      <a:r>
                        <a:rPr lang="ru-RU" sz="1400" dirty="0" smtClean="0">
                          <a:latin typeface="Times New Roman" pitchFamily="18" charset="0"/>
                          <a:cs typeface="Times New Roman" pitchFamily="18" charset="0"/>
                        </a:rPr>
                        <a:t>на гражданство;</a:t>
                      </a:r>
                    </a:p>
                    <a:p>
                      <a:pPr>
                        <a:buFont typeface="Arial" pitchFamily="34" charset="0"/>
                        <a:buChar char="•"/>
                      </a:pPr>
                      <a:r>
                        <a:rPr lang="ru-RU" sz="1400" dirty="0" smtClean="0">
                          <a:latin typeface="Times New Roman" pitchFamily="18" charset="0"/>
                          <a:cs typeface="Times New Roman" pitchFamily="18" charset="0"/>
                        </a:rPr>
                        <a:t> на заботу и воспитание родителя- ми (или лицами, их заменяющими); </a:t>
                      </a:r>
                    </a:p>
                    <a:p>
                      <a:pPr>
                        <a:buFont typeface="Arial" pitchFamily="34" charset="0"/>
                        <a:buChar char="•"/>
                      </a:pPr>
                      <a:r>
                        <a:rPr lang="ru-RU" sz="1400" dirty="0" smtClean="0">
                          <a:latin typeface="Times New Roman" pitchFamily="18" charset="0"/>
                          <a:cs typeface="Times New Roman" pitchFamily="18" charset="0"/>
                        </a:rPr>
                        <a:t> на всестороннее развитие и уважение человеческого достоинства; </a:t>
                      </a:r>
                    </a:p>
                    <a:p>
                      <a:pPr>
                        <a:buFont typeface="Arial" pitchFamily="34" charset="0"/>
                        <a:buChar char="•"/>
                      </a:pPr>
                      <a:r>
                        <a:rPr lang="ru-RU" sz="1400" dirty="0" smtClean="0">
                          <a:latin typeface="Times New Roman" pitchFamily="18" charset="0"/>
                          <a:cs typeface="Times New Roman" pitchFamily="18" charset="0"/>
                        </a:rPr>
                        <a:t> выражать свое мнение при решении в семье любого вопроса, затрагивающего его интересы; </a:t>
                      </a:r>
                    </a:p>
                    <a:p>
                      <a:pPr>
                        <a:buFont typeface="Arial" pitchFamily="34" charset="0"/>
                        <a:buChar char="•"/>
                      </a:pPr>
                      <a:r>
                        <a:rPr lang="ru-RU" sz="1400" dirty="0" smtClean="0">
                          <a:latin typeface="Times New Roman" pitchFamily="18" charset="0"/>
                          <a:cs typeface="Times New Roman" pitchFamily="18" charset="0"/>
                        </a:rPr>
                        <a:t>на защиту своих прав и законных интересов родителями (лицами, их замещающими), органами опеки и попечительства, прокурором и судом; </a:t>
                      </a:r>
                    </a:p>
                    <a:p>
                      <a:pPr>
                        <a:buFont typeface="Arial" pitchFamily="34" charset="0"/>
                        <a:buChar char="•"/>
                      </a:pPr>
                      <a:r>
                        <a:rPr lang="ru-RU" sz="1400" dirty="0" smtClean="0">
                          <a:latin typeface="Times New Roman" pitchFamily="18" charset="0"/>
                          <a:cs typeface="Times New Roman" pitchFamily="18" charset="0"/>
                        </a:rPr>
                        <a:t>иметь на праве собственности имущество (полученное в дар или в наследство, а также приобретенное на средства ребенка);</a:t>
                      </a:r>
                    </a:p>
                    <a:p>
                      <a:pPr>
                        <a:buFont typeface="Arial" pitchFamily="34" charset="0"/>
                        <a:buChar char="•"/>
                      </a:pPr>
                      <a:r>
                        <a:rPr lang="ru-RU" sz="1400" dirty="0" smtClean="0">
                          <a:latin typeface="Times New Roman" pitchFamily="18" charset="0"/>
                          <a:cs typeface="Times New Roman" pitchFamily="18" charset="0"/>
                        </a:rPr>
                        <a:t> на самостоятельное обращение в орган опеки и попечительства за защитой своих прав. </a:t>
                      </a:r>
                      <a:endParaRPr lang="ru-RU" sz="1400" dirty="0">
                        <a:latin typeface="Times New Roman" pitchFamily="18" charset="0"/>
                        <a:cs typeface="Times New Roman" pitchFamily="18" charset="0"/>
                      </a:endParaRPr>
                    </a:p>
                  </a:txBody>
                  <a:tcPr/>
                </a:tc>
                <a:tc>
                  <a:txBody>
                    <a:bodyPr/>
                    <a:lstStyle/>
                    <a:p>
                      <a:pPr>
                        <a:buFont typeface="Arial" pitchFamily="34" charset="0"/>
                        <a:buChar char="•"/>
                      </a:pPr>
                      <a:r>
                        <a:rPr lang="ru-RU" sz="1400" dirty="0" smtClean="0">
                          <a:latin typeface="Times New Roman" pitchFamily="18" charset="0"/>
                          <a:cs typeface="Times New Roman" pitchFamily="18" charset="0"/>
                        </a:rPr>
                        <a:t>слушаться родителей и лиц, их заменяющих; </a:t>
                      </a:r>
                    </a:p>
                    <a:p>
                      <a:pPr>
                        <a:buFont typeface="Arial" pitchFamily="34" charset="0"/>
                        <a:buChar char="•"/>
                      </a:pPr>
                      <a:r>
                        <a:rPr lang="ru-RU" sz="1400" dirty="0" smtClean="0">
                          <a:latin typeface="Times New Roman" pitchFamily="18" charset="0"/>
                          <a:cs typeface="Times New Roman" pitchFamily="18" charset="0"/>
                        </a:rPr>
                        <a:t>принимать их заботу и воспитание, за исключением случаев пренебрежительного, жестокого, грубого, унижающего человеческое достоинство обращения, оскорбления или эксплуатации; </a:t>
                      </a:r>
                    </a:p>
                    <a:p>
                      <a:pPr>
                        <a:buFont typeface="Arial" pitchFamily="34" charset="0"/>
                        <a:buChar char="•"/>
                      </a:pPr>
                      <a:r>
                        <a:rPr lang="ru-RU" sz="1400" dirty="0" smtClean="0">
                          <a:latin typeface="Times New Roman" pitchFamily="18" charset="0"/>
                          <a:cs typeface="Times New Roman" pitchFamily="18" charset="0"/>
                        </a:rPr>
                        <a:t> соблюдать правила поведения, установленные в воспитательных и образовательных учреждениях, дома и в общественных местах.</a:t>
                      </a:r>
                      <a:endParaRPr lang="ru-RU" sz="1400" dirty="0">
                        <a:latin typeface="Times New Roman" pitchFamily="18" charset="0"/>
                        <a:cs typeface="Times New Roman" pitchFamily="18" charset="0"/>
                      </a:endParaRPr>
                    </a:p>
                  </a:txBody>
                  <a:tcPr/>
                </a:tc>
              </a:tr>
            </a:tbl>
          </a:graphicData>
        </a:graphic>
      </p:graphicFrame>
    </p:spTree>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1000100" y="0"/>
            <a:ext cx="8143900" cy="230832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ru-RU" b="1" dirty="0" smtClean="0">
                <a:solidFill>
                  <a:srgbClr val="C00000"/>
                </a:solidFill>
                <a:latin typeface="Times New Roman" pitchFamily="18" charset="0"/>
                <a:cs typeface="Times New Roman" pitchFamily="18" charset="0"/>
              </a:rPr>
              <a:t>КОНВЕНЦИЯ О ПРАВАХ РЕБЕНКА (Статья 31) </a:t>
            </a:r>
            <a:endParaRPr lang="ru-RU" b="1" dirty="0" smtClean="0">
              <a:solidFill>
                <a:srgbClr val="C00000"/>
              </a:solidFill>
              <a:latin typeface="Times New Roman" pitchFamily="18" charset="0"/>
              <a:cs typeface="Times New Roman" pitchFamily="18" charset="0"/>
            </a:endParaRPr>
          </a:p>
          <a:p>
            <a:pPr marL="342900" indent="-342900" algn="just">
              <a:buAutoNum type="arabicPeriod"/>
            </a:pPr>
            <a:r>
              <a:rPr lang="ru-RU" dirty="0" smtClean="0">
                <a:latin typeface="Times New Roman" pitchFamily="18" charset="0"/>
                <a:cs typeface="Times New Roman" pitchFamily="18" charset="0"/>
              </a:rPr>
              <a:t>Государства-участники </a:t>
            </a:r>
            <a:r>
              <a:rPr lang="ru-RU" dirty="0" smtClean="0">
                <a:latin typeface="Times New Roman" pitchFamily="18" charset="0"/>
                <a:cs typeface="Times New Roman" pitchFamily="18" charset="0"/>
              </a:rPr>
              <a:t>признают право ребенка на отдых и </a:t>
            </a:r>
            <a:r>
              <a:rPr lang="ru-RU" dirty="0" smtClean="0">
                <a:latin typeface="Times New Roman" pitchFamily="18" charset="0"/>
                <a:cs typeface="Times New Roman" pitchFamily="18" charset="0"/>
              </a:rPr>
              <a:t>досуг</a:t>
            </a:r>
            <a:r>
              <a:rPr lang="ru-RU" dirty="0" smtClean="0">
                <a:latin typeface="Times New Roman" pitchFamily="18" charset="0"/>
                <a:cs typeface="Times New Roman" pitchFamily="18" charset="0"/>
              </a:rPr>
              <a:t>, право участвовать в играх и развлекательных мероприятиях, </a:t>
            </a:r>
            <a:r>
              <a:rPr lang="ru-RU" dirty="0" smtClean="0">
                <a:latin typeface="Times New Roman" pitchFamily="18" charset="0"/>
                <a:cs typeface="Times New Roman" pitchFamily="18" charset="0"/>
              </a:rPr>
              <a:t>соответствующих </a:t>
            </a:r>
            <a:r>
              <a:rPr lang="ru-RU" dirty="0" smtClean="0">
                <a:latin typeface="Times New Roman" pitchFamily="18" charset="0"/>
                <a:cs typeface="Times New Roman" pitchFamily="18" charset="0"/>
              </a:rPr>
              <a:t>его возрасту, свободно участвовать в культурной жизни и заниматься искусством. </a:t>
            </a:r>
            <a:endParaRPr lang="ru-RU" dirty="0" smtClean="0">
              <a:latin typeface="Times New Roman" pitchFamily="18" charset="0"/>
              <a:cs typeface="Times New Roman" pitchFamily="18" charset="0"/>
            </a:endParaRPr>
          </a:p>
          <a:p>
            <a:pPr marL="342900" indent="-342900" algn="just">
              <a:buAutoNum type="arabicPeriod"/>
            </a:pPr>
            <a:r>
              <a:rPr lang="ru-RU" dirty="0" smtClean="0">
                <a:latin typeface="Times New Roman" pitchFamily="18" charset="0"/>
                <a:cs typeface="Times New Roman" pitchFamily="18" charset="0"/>
              </a:rPr>
              <a:t>Государства-участники </a:t>
            </a:r>
            <a:r>
              <a:rPr lang="ru-RU" dirty="0" smtClean="0">
                <a:latin typeface="Times New Roman" pitchFamily="18" charset="0"/>
                <a:cs typeface="Times New Roman" pitchFamily="18" charset="0"/>
              </a:rPr>
              <a:t>уважают и поощряют право ребенка на всестороннее участие в культурной и творческой жизни и содействуют предоставлению соответствующих и равных возможностей для </a:t>
            </a:r>
            <a:r>
              <a:rPr lang="ru-RU" dirty="0" smtClean="0">
                <a:latin typeface="Times New Roman" pitchFamily="18" charset="0"/>
                <a:cs typeface="Times New Roman" pitchFamily="18" charset="0"/>
              </a:rPr>
              <a:t>культурной </a:t>
            </a:r>
            <a:r>
              <a:rPr lang="ru-RU" dirty="0" smtClean="0">
                <a:latin typeface="Times New Roman" pitchFamily="18" charset="0"/>
                <a:cs typeface="Times New Roman" pitchFamily="18" charset="0"/>
              </a:rPr>
              <a:t>и творческой деятельности, досуга и отдыха.</a:t>
            </a:r>
            <a:endParaRPr lang="ru-RU" dirty="0">
              <a:latin typeface="Times New Roman" pitchFamily="18" charset="0"/>
              <a:cs typeface="Times New Roman" pitchFamily="18" charset="0"/>
            </a:endParaRPr>
          </a:p>
        </p:txBody>
      </p:sp>
      <p:pic>
        <p:nvPicPr>
          <p:cNvPr id="28674" name="Picture 2" descr="https://ds02.infourok.ru/uploads/ex/12f8/0001fb3f-7aabc1c4/img12.jpg"/>
          <p:cNvPicPr>
            <a:picLocks noChangeAspect="1" noChangeArrowheads="1"/>
          </p:cNvPicPr>
          <p:nvPr/>
        </p:nvPicPr>
        <p:blipFill>
          <a:blip r:embed="rId3" cstate="print"/>
          <a:srcRect/>
          <a:stretch>
            <a:fillRect/>
          </a:stretch>
        </p:blipFill>
        <p:spPr bwMode="auto">
          <a:xfrm>
            <a:off x="3357554" y="2571744"/>
            <a:ext cx="5048222" cy="3786167"/>
          </a:xfrm>
          <a:prstGeom prst="rect">
            <a:avLst/>
          </a:prstGeom>
          <a:noFill/>
        </p:spPr>
      </p:pic>
    </p:spTree>
  </p:cSld>
  <p:clrMapOvr>
    <a:masterClrMapping/>
  </p:clrMapOvr>
  <p:transition spd="med">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571604" y="714356"/>
          <a:ext cx="6977090" cy="5924332"/>
        </p:xfrm>
        <a:graphic>
          <a:graphicData uri="http://schemas.openxmlformats.org/drawingml/2006/table">
            <a:tbl>
              <a:tblPr firstRow="1" bandRow="1">
                <a:tableStyleId>{5C22544A-7EE6-4342-B048-85BDC9FD1C3A}</a:tableStyleId>
              </a:tblPr>
              <a:tblGrid>
                <a:gridCol w="3488545"/>
                <a:gridCol w="3488545"/>
              </a:tblGrid>
              <a:tr h="785818">
                <a:tc gridSpan="2">
                  <a:txBody>
                    <a:bodyPr/>
                    <a:lstStyle/>
                    <a:p>
                      <a:pPr algn="ctr"/>
                      <a:r>
                        <a:rPr lang="ru-RU" sz="2800" dirty="0" smtClean="0">
                          <a:solidFill>
                            <a:schemeClr val="bg1"/>
                          </a:solidFill>
                          <a:latin typeface="Times New Roman" pitchFamily="18" charset="0"/>
                          <a:cs typeface="Times New Roman" pitchFamily="18" charset="0"/>
                        </a:rPr>
                        <a:t>С 6 лет добавляются</a:t>
                      </a:r>
                      <a:endParaRPr lang="ru-RU" sz="2800" dirty="0">
                        <a:solidFill>
                          <a:schemeClr val="bg1"/>
                        </a:solidFill>
                        <a:latin typeface="Times New Roman" pitchFamily="18" charset="0"/>
                        <a:cs typeface="Times New Roman" pitchFamily="18" charset="0"/>
                      </a:endParaRPr>
                    </a:p>
                  </a:txBody>
                  <a:tcPr/>
                </a:tc>
                <a:tc hMerge="1">
                  <a:txBody>
                    <a:bodyPr/>
                    <a:lstStyle/>
                    <a:p>
                      <a:endParaRPr lang="ru-RU" dirty="0"/>
                    </a:p>
                  </a:txBody>
                  <a:tcPr/>
                </a:tc>
              </a:tr>
              <a:tr h="993234">
                <a:tc>
                  <a:txBody>
                    <a:bodyPr/>
                    <a:lstStyle/>
                    <a:p>
                      <a:pPr algn="ctr"/>
                      <a:r>
                        <a:rPr lang="ru-RU" b="1" dirty="0" smtClean="0">
                          <a:latin typeface="Times New Roman" pitchFamily="18" charset="0"/>
                          <a:cs typeface="Times New Roman" pitchFamily="18" charset="0"/>
                        </a:rPr>
                        <a:t>ПРАВА</a:t>
                      </a:r>
                      <a:endParaRPr lang="ru-RU" b="1" dirty="0">
                        <a:latin typeface="Times New Roman" pitchFamily="18" charset="0"/>
                        <a:cs typeface="Times New Roman" pitchFamily="18" charset="0"/>
                      </a:endParaRPr>
                    </a:p>
                  </a:txBody>
                  <a:tcPr/>
                </a:tc>
                <a:tc>
                  <a:txBody>
                    <a:bodyPr/>
                    <a:lstStyle/>
                    <a:p>
                      <a:pPr algn="ctr"/>
                      <a:r>
                        <a:rPr lang="ru-RU" b="1" dirty="0" smtClean="0">
                          <a:latin typeface="Times New Roman" pitchFamily="18" charset="0"/>
                          <a:cs typeface="Times New Roman" pitchFamily="18" charset="0"/>
                        </a:rPr>
                        <a:t>ОБЯЗАННОСТИ</a:t>
                      </a:r>
                      <a:endParaRPr lang="ru-RU" b="1" dirty="0">
                        <a:latin typeface="Times New Roman" pitchFamily="18" charset="0"/>
                        <a:cs typeface="Times New Roman" pitchFamily="18" charset="0"/>
                      </a:endParaRPr>
                    </a:p>
                  </a:txBody>
                  <a:tcPr/>
                </a:tc>
              </a:tr>
              <a:tr h="3517706">
                <a:tc>
                  <a:txBody>
                    <a:bodyPr/>
                    <a:lstStyle/>
                    <a:p>
                      <a:pPr>
                        <a:buFont typeface="Arial" pitchFamily="34" charset="0"/>
                        <a:buChar char="•"/>
                      </a:pPr>
                      <a:r>
                        <a:rPr lang="ru-RU" sz="1400" dirty="0" smtClean="0">
                          <a:latin typeface="Times New Roman" pitchFamily="18" charset="0"/>
                          <a:cs typeface="Times New Roman" pitchFamily="18" charset="0"/>
                        </a:rPr>
                        <a:t>самостоятельно совершать мелкие бытовые сделки (купить мороженое, поменяться с друзьями игрушками);</a:t>
                      </a:r>
                    </a:p>
                    <a:p>
                      <a:pPr>
                        <a:buFont typeface="Arial" pitchFamily="34" charset="0"/>
                        <a:buChar char="•"/>
                      </a:pPr>
                      <a:r>
                        <a:rPr lang="ru-RU" sz="1400" dirty="0" smtClean="0">
                          <a:latin typeface="Times New Roman" pitchFamily="18" charset="0"/>
                          <a:cs typeface="Times New Roman" pitchFamily="18" charset="0"/>
                        </a:rPr>
                        <a:t>совершать сделки, направленные на безвозмездное получение выгоды, не требующие нотариального удостоверения или государственной регистрации (можно принять практически любой подарок, кроме квартиры и автомобиля и т.д.); </a:t>
                      </a:r>
                    </a:p>
                    <a:p>
                      <a:pPr>
                        <a:buFont typeface="Arial" pitchFamily="34" charset="0"/>
                        <a:buChar char="•"/>
                      </a:pPr>
                      <a:r>
                        <a:rPr lang="ru-RU" sz="1400" dirty="0" smtClean="0">
                          <a:latin typeface="Times New Roman" pitchFamily="18" charset="0"/>
                          <a:cs typeface="Times New Roman" pitchFamily="18" charset="0"/>
                        </a:rPr>
                        <a:t>совершать сделки по распоряжению средствами, предоставленными за- конным представителем или с согласия последнего третьим лицом для определенной цели или для свободного распоряжения. Например, самостоятельно распоряжаться деньгами, которые дали родители (если родители дали деньги на игрушки или мороженое, то можно самостоятельно решить, купить их или положить деньги в копилку). </a:t>
                      </a:r>
                      <a:endParaRPr lang="ru-RU" sz="1400" dirty="0">
                        <a:latin typeface="Times New Roman" pitchFamily="18" charset="0"/>
                        <a:cs typeface="Times New Roman" pitchFamily="18" charset="0"/>
                      </a:endParaRPr>
                    </a:p>
                  </a:txBody>
                  <a:tcPr/>
                </a:tc>
                <a:tc>
                  <a:txBody>
                    <a:bodyPr/>
                    <a:lstStyle/>
                    <a:p>
                      <a:pPr>
                        <a:buFont typeface="Arial" pitchFamily="34" charset="0"/>
                        <a:buChar char="•"/>
                      </a:pPr>
                      <a:r>
                        <a:rPr lang="ru-RU" sz="1400" dirty="0" smtClean="0">
                          <a:latin typeface="Times New Roman" pitchFamily="18" charset="0"/>
                          <a:cs typeface="Times New Roman" pitchFamily="18" charset="0"/>
                        </a:rPr>
                        <a:t>слушаться родителей и лиц, их заменяющих, принимать их за- боту и внимание (за исключением случаев пренебрежительного, грубого, унижающего человеческое достоинство обращения или оскорбления);</a:t>
                      </a:r>
                    </a:p>
                    <a:p>
                      <a:pPr>
                        <a:buFont typeface="Arial" pitchFamily="34" charset="0"/>
                        <a:buChar char="•"/>
                      </a:pPr>
                      <a:r>
                        <a:rPr lang="ru-RU" sz="1400" dirty="0" smtClean="0">
                          <a:latin typeface="Times New Roman" pitchFamily="18" charset="0"/>
                          <a:cs typeface="Times New Roman" pitchFamily="18" charset="0"/>
                        </a:rPr>
                        <a:t>получить основное общее образование (9 классов); </a:t>
                      </a:r>
                    </a:p>
                    <a:p>
                      <a:pPr>
                        <a:buFont typeface="Arial" pitchFamily="34" charset="0"/>
                        <a:buChar char="•"/>
                      </a:pPr>
                      <a:r>
                        <a:rPr lang="ru-RU" sz="1400" dirty="0" smtClean="0">
                          <a:latin typeface="Times New Roman" pitchFamily="18" charset="0"/>
                          <a:cs typeface="Times New Roman" pitchFamily="18" charset="0"/>
                        </a:rPr>
                        <a:t>соблюдать правила поведения, установленные в воспитательных и образовательных организациях, дома и в общественных местах. </a:t>
                      </a:r>
                      <a:endParaRPr lang="ru-RU" sz="1400" dirty="0">
                        <a:latin typeface="Times New Roman" pitchFamily="18" charset="0"/>
                        <a:cs typeface="Times New Roman" pitchFamily="18" charset="0"/>
                      </a:endParaRPr>
                    </a:p>
                  </a:txBody>
                  <a:tcPr/>
                </a:tc>
              </a:tr>
            </a:tbl>
          </a:graphicData>
        </a:graphic>
      </p:graphicFrame>
      <p:sp>
        <p:nvSpPr>
          <p:cNvPr id="5" name="Прямоугольник 4"/>
          <p:cNvSpPr/>
          <p:nvPr/>
        </p:nvSpPr>
        <p:spPr>
          <a:xfrm>
            <a:off x="1857356" y="0"/>
            <a:ext cx="6539291"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ru-RU" sz="2800" b="1" dirty="0" smtClean="0">
                <a:solidFill>
                  <a:srgbClr val="C00000"/>
                </a:solidFill>
                <a:latin typeface="Times New Roman" pitchFamily="18" charset="0"/>
                <a:cs typeface="Times New Roman" pitchFamily="18" charset="0"/>
              </a:rPr>
              <a:t>Частичная дееспособность малолетних</a:t>
            </a:r>
            <a:endParaRPr lang="ru-RU" sz="2800" dirty="0">
              <a:solidFill>
                <a:srgbClr val="C00000"/>
              </a:solidFill>
              <a:latin typeface="Times New Roman" pitchFamily="18" charset="0"/>
              <a:cs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43042" y="857232"/>
            <a:ext cx="6858048" cy="480131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b="1" dirty="0" smtClean="0">
                <a:solidFill>
                  <a:srgbClr val="C00000"/>
                </a:solidFill>
              </a:rPr>
              <a:t>КОНСТИТУЦИЯ РОССИЙСКОЙ ФЕДЕРАЦИИ (Статья 22) </a:t>
            </a:r>
            <a:endParaRPr lang="ru-RU" b="1" dirty="0" smtClean="0">
              <a:solidFill>
                <a:srgbClr val="C00000"/>
              </a:solidFill>
            </a:endParaRPr>
          </a:p>
          <a:p>
            <a:r>
              <a:rPr lang="ru-RU" dirty="0" smtClean="0"/>
              <a:t>Каждый </a:t>
            </a:r>
            <a:r>
              <a:rPr lang="ru-RU" dirty="0" smtClean="0"/>
              <a:t>имеет право на свободу и личную неприкосновенность</a:t>
            </a:r>
            <a:r>
              <a:rPr lang="ru-RU" dirty="0" smtClean="0"/>
              <a:t>.</a:t>
            </a:r>
          </a:p>
          <a:p>
            <a:endParaRPr lang="ru-RU" dirty="0" smtClean="0"/>
          </a:p>
          <a:p>
            <a:r>
              <a:rPr lang="ru-RU" dirty="0" smtClean="0"/>
              <a:t> </a:t>
            </a:r>
            <a:r>
              <a:rPr lang="ru-RU" b="1" dirty="0" smtClean="0">
                <a:solidFill>
                  <a:srgbClr val="C00000"/>
                </a:solidFill>
              </a:rPr>
              <a:t>ВСЕОБЩАЯ ДЕКЛАРАЦИЯ ПРАВ ЧЕЛОВЕКА (Статья 3) </a:t>
            </a:r>
            <a:endParaRPr lang="ru-RU" b="1" dirty="0" smtClean="0">
              <a:solidFill>
                <a:srgbClr val="C00000"/>
              </a:solidFill>
            </a:endParaRPr>
          </a:p>
          <a:p>
            <a:r>
              <a:rPr lang="ru-RU" dirty="0" smtClean="0"/>
              <a:t>Каждый </a:t>
            </a:r>
            <a:r>
              <a:rPr lang="ru-RU" dirty="0" smtClean="0"/>
              <a:t>человек имеет право на жизнь, на свободу и на личную </a:t>
            </a:r>
            <a:r>
              <a:rPr lang="ru-RU" dirty="0" smtClean="0"/>
              <a:t>неприкосновенность</a:t>
            </a:r>
            <a:r>
              <a:rPr lang="ru-RU" dirty="0" smtClean="0"/>
              <a:t>. </a:t>
            </a:r>
            <a:endParaRPr lang="ru-RU" dirty="0" smtClean="0"/>
          </a:p>
          <a:p>
            <a:endParaRPr lang="ru-RU" dirty="0" smtClean="0"/>
          </a:p>
          <a:p>
            <a:r>
              <a:rPr lang="ru-RU" b="1" dirty="0" smtClean="0">
                <a:solidFill>
                  <a:srgbClr val="C00000"/>
                </a:solidFill>
              </a:rPr>
              <a:t>КОНСТИТУЦИЯ </a:t>
            </a:r>
            <a:r>
              <a:rPr lang="ru-RU" b="1" dirty="0" smtClean="0">
                <a:solidFill>
                  <a:srgbClr val="C00000"/>
                </a:solidFill>
              </a:rPr>
              <a:t>РОССИЙСКОЙ ФЕДЕРАЦИИ (Статья 37.2) </a:t>
            </a:r>
            <a:r>
              <a:rPr lang="ru-RU" dirty="0" smtClean="0"/>
              <a:t>Принудительный труд запрещен. </a:t>
            </a:r>
            <a:endParaRPr lang="ru-RU" dirty="0" smtClean="0"/>
          </a:p>
          <a:p>
            <a:endParaRPr lang="ru-RU" dirty="0" smtClean="0"/>
          </a:p>
          <a:p>
            <a:r>
              <a:rPr lang="ru-RU" b="1" dirty="0" smtClean="0">
                <a:solidFill>
                  <a:srgbClr val="C00000"/>
                </a:solidFill>
              </a:rPr>
              <a:t>КОНСТИТУЦИЯ </a:t>
            </a:r>
            <a:r>
              <a:rPr lang="ru-RU" b="1" dirty="0" smtClean="0">
                <a:solidFill>
                  <a:srgbClr val="C00000"/>
                </a:solidFill>
              </a:rPr>
              <a:t>РОССИЙСКОЙ ФЕДЕРАЦИИ (Статья 38) </a:t>
            </a:r>
            <a:endParaRPr lang="ru-RU" b="1" dirty="0" smtClean="0">
              <a:solidFill>
                <a:srgbClr val="C00000"/>
              </a:solidFill>
            </a:endParaRPr>
          </a:p>
          <a:p>
            <a:pPr marL="342900" indent="-342900">
              <a:buAutoNum type="arabicPeriod"/>
            </a:pPr>
            <a:r>
              <a:rPr lang="ru-RU" dirty="0" smtClean="0"/>
              <a:t>Материнство </a:t>
            </a:r>
            <a:r>
              <a:rPr lang="ru-RU" dirty="0" smtClean="0"/>
              <a:t>и детство, семья находятся под защитой </a:t>
            </a:r>
            <a:r>
              <a:rPr lang="ru-RU" dirty="0" smtClean="0"/>
              <a:t>государства</a:t>
            </a:r>
            <a:r>
              <a:rPr lang="ru-RU" dirty="0" smtClean="0"/>
              <a:t>. </a:t>
            </a:r>
            <a:endParaRPr lang="ru-RU" dirty="0" smtClean="0"/>
          </a:p>
          <a:p>
            <a:pPr marL="342900" indent="-342900"/>
            <a:r>
              <a:rPr lang="ru-RU" dirty="0" smtClean="0"/>
              <a:t>2</a:t>
            </a:r>
            <a:r>
              <a:rPr lang="ru-RU" dirty="0" smtClean="0"/>
              <a:t>. Забота о детях, их воспитание — равное право и обязанность </a:t>
            </a:r>
            <a:r>
              <a:rPr lang="ru-RU" dirty="0" smtClean="0"/>
              <a:t>родителей</a:t>
            </a:r>
            <a:r>
              <a:rPr lang="ru-RU" dirty="0" smtClean="0"/>
              <a:t>. </a:t>
            </a:r>
            <a:endParaRPr lang="ru-RU" dirty="0" smtClean="0"/>
          </a:p>
          <a:p>
            <a:pPr marL="342900" indent="-342900"/>
            <a:r>
              <a:rPr lang="ru-RU" dirty="0" smtClean="0"/>
              <a:t>3</a:t>
            </a:r>
            <a:r>
              <a:rPr lang="ru-RU" dirty="0" smtClean="0"/>
              <a:t>. Трудоспособные дети, достигшие 18 лет, должны заботиться о </a:t>
            </a:r>
            <a:r>
              <a:rPr lang="ru-RU" dirty="0" smtClean="0"/>
              <a:t>нетрудоспособных </a:t>
            </a:r>
            <a:r>
              <a:rPr lang="ru-RU" dirty="0" smtClean="0"/>
              <a:t>родителях.</a:t>
            </a:r>
            <a:endParaRPr lang="ru-RU" dirty="0"/>
          </a:p>
        </p:txBody>
      </p:sp>
    </p:spTree>
  </p:cSld>
  <p:clrMapOvr>
    <a:masterClrMapping/>
  </p:clrMapOvr>
  <p:transition spd="med">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85852" y="285728"/>
            <a:ext cx="7429552" cy="258532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ru-RU" b="1" dirty="0" smtClean="0">
                <a:solidFill>
                  <a:srgbClr val="C00000"/>
                </a:solidFill>
                <a:latin typeface="Times New Roman" pitchFamily="18" charset="0"/>
                <a:cs typeface="Times New Roman" pitchFamily="18" charset="0"/>
              </a:rPr>
              <a:t>КОНВЕНЦИЯ О ПРАВАХ РЕБЕНКА (Статья 20.1, 20.2) </a:t>
            </a:r>
            <a:endParaRPr lang="ru-RU" b="1" dirty="0" smtClean="0">
              <a:solidFill>
                <a:srgbClr val="C00000"/>
              </a:solidFill>
              <a:latin typeface="Times New Roman" pitchFamily="18" charset="0"/>
              <a:cs typeface="Times New Roman" pitchFamily="18" charset="0"/>
            </a:endParaRPr>
          </a:p>
          <a:p>
            <a:pPr algn="just"/>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Ребенок</a:t>
            </a:r>
            <a:r>
              <a:rPr lang="ru-RU" dirty="0" smtClean="0">
                <a:latin typeface="Times New Roman" pitchFamily="18" charset="0"/>
                <a:cs typeface="Times New Roman" pitchFamily="18" charset="0"/>
              </a:rPr>
              <a:t>, который временно или постоянно лишен своего семейного окружения или который в его собственных наилучших интересах не </a:t>
            </a:r>
            <a:r>
              <a:rPr lang="ru-RU" dirty="0" smtClean="0">
                <a:latin typeface="Times New Roman" pitchFamily="18" charset="0"/>
                <a:cs typeface="Times New Roman" pitchFamily="18" charset="0"/>
              </a:rPr>
              <a:t>может </a:t>
            </a:r>
            <a:r>
              <a:rPr lang="ru-RU" dirty="0" smtClean="0">
                <a:latin typeface="Times New Roman" pitchFamily="18" charset="0"/>
                <a:cs typeface="Times New Roman" pitchFamily="18" charset="0"/>
              </a:rPr>
              <a:t>оставаться в таком окружении, имеет право на особую защиту и помощь, предоставляемые государством. </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Государства-участники </a:t>
            </a:r>
            <a:r>
              <a:rPr lang="ru-RU" dirty="0" smtClean="0">
                <a:latin typeface="Times New Roman" pitchFamily="18" charset="0"/>
                <a:cs typeface="Times New Roman" pitchFamily="18" charset="0"/>
              </a:rPr>
              <a:t>в соответствии со своими национальными законами обеспечивают замену ухода за таким ребенком (который в его собственных наилучших интересах не может оставаться в семье).</a:t>
            </a:r>
            <a:endParaRPr lang="ru-RU" dirty="0">
              <a:latin typeface="Times New Roman" pitchFamily="18" charset="0"/>
              <a:cs typeface="Times New Roman" pitchFamily="18" charset="0"/>
            </a:endParaRPr>
          </a:p>
        </p:txBody>
      </p:sp>
      <p:sp>
        <p:nvSpPr>
          <p:cNvPr id="5" name="Прямоугольник 4"/>
          <p:cNvSpPr/>
          <p:nvPr/>
        </p:nvSpPr>
        <p:spPr>
          <a:xfrm>
            <a:off x="1714480" y="3357562"/>
            <a:ext cx="7215238" cy="31393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b="1" dirty="0" smtClean="0">
                <a:solidFill>
                  <a:srgbClr val="C00000"/>
                </a:solidFill>
                <a:latin typeface="Times New Roman" pitchFamily="18" charset="0"/>
                <a:cs typeface="Times New Roman" pitchFamily="18" charset="0"/>
              </a:rPr>
              <a:t>С 10 лет добавляются ПРАВА </a:t>
            </a:r>
            <a:endParaRPr lang="ru-RU" b="1" dirty="0" smtClean="0">
              <a:solidFill>
                <a:srgbClr val="C00000"/>
              </a:solidFill>
              <a:latin typeface="Times New Roman" pitchFamily="18" charset="0"/>
              <a:cs typeface="Times New Roman" pitchFamily="18" charset="0"/>
            </a:endParaRPr>
          </a:p>
          <a:p>
            <a:pPr algn="just"/>
            <a:endParaRPr lang="ru-RU" dirty="0" smtClean="0">
              <a:latin typeface="Times New Roman" pitchFamily="18" charset="0"/>
              <a:cs typeface="Times New Roman" pitchFamily="18" charset="0"/>
            </a:endParaRPr>
          </a:p>
          <a:p>
            <a:pPr algn="just">
              <a:buFont typeface="Wingdings" pitchFamily="2" charset="2"/>
              <a:buChar char="v"/>
            </a:pPr>
            <a:r>
              <a:rPr lang="ru-RU" dirty="0" smtClean="0">
                <a:latin typeface="Times New Roman" pitchFamily="18" charset="0"/>
                <a:cs typeface="Times New Roman" pitchFamily="18" charset="0"/>
              </a:rPr>
              <a:t>на </a:t>
            </a:r>
            <a:r>
              <a:rPr lang="ru-RU" dirty="0" smtClean="0">
                <a:latin typeface="Times New Roman" pitchFamily="18" charset="0"/>
                <a:cs typeface="Times New Roman" pitchFamily="18" charset="0"/>
              </a:rPr>
              <a:t>учет мнения ребенка при решении в семье любого вопроса, </a:t>
            </a:r>
            <a:r>
              <a:rPr lang="ru-RU" dirty="0" smtClean="0">
                <a:latin typeface="Times New Roman" pitchFamily="18" charset="0"/>
                <a:cs typeface="Times New Roman" pitchFamily="18" charset="0"/>
              </a:rPr>
              <a:t>затрагивающего </a:t>
            </a:r>
            <a:r>
              <a:rPr lang="ru-RU" dirty="0" smtClean="0">
                <a:latin typeface="Times New Roman" pitchFamily="18" charset="0"/>
                <a:cs typeface="Times New Roman" pitchFamily="18" charset="0"/>
              </a:rPr>
              <a:t>его интересы (ст. 57 Семейного кодекса Российской Федерации, далее — СК РФ); </a:t>
            </a:r>
            <a:endParaRPr lang="ru-RU" dirty="0" smtClean="0">
              <a:latin typeface="Times New Roman" pitchFamily="18" charset="0"/>
              <a:cs typeface="Times New Roman" pitchFamily="18" charset="0"/>
            </a:endParaRPr>
          </a:p>
          <a:p>
            <a:pPr algn="just">
              <a:buFont typeface="Wingdings" pitchFamily="2" charset="2"/>
              <a:buChar char="v"/>
            </a:pPr>
            <a:r>
              <a:rPr lang="ru-RU" dirty="0" smtClean="0">
                <a:latin typeface="Times New Roman" pitchFamily="18" charset="0"/>
                <a:cs typeface="Times New Roman" pitchFamily="18" charset="0"/>
              </a:rPr>
              <a:t>быть </a:t>
            </a:r>
            <a:r>
              <a:rPr lang="ru-RU" dirty="0" smtClean="0">
                <a:latin typeface="Times New Roman" pitchFamily="18" charset="0"/>
                <a:cs typeface="Times New Roman" pitchFamily="18" charset="0"/>
              </a:rPr>
              <a:t>заслушанным в ходе любого судебного или административного разбирательства (ст. 57 СК РФ</a:t>
            </a:r>
            <a:r>
              <a:rPr lang="ru-RU" dirty="0" smtClean="0">
                <a:latin typeface="Times New Roman" pitchFamily="18" charset="0"/>
                <a:cs typeface="Times New Roman" pitchFamily="18" charset="0"/>
              </a:rPr>
              <a:t>);</a:t>
            </a:r>
          </a:p>
          <a:p>
            <a:pPr algn="just">
              <a:buFont typeface="Wingdings" pitchFamily="2" charset="2"/>
              <a:buChar char="v"/>
            </a:pPr>
            <a:r>
              <a:rPr lang="ru-RU" dirty="0" smtClean="0">
                <a:latin typeface="Times New Roman" pitchFamily="18" charset="0"/>
                <a:cs typeface="Times New Roman" pitchFamily="18" charset="0"/>
              </a:rPr>
              <a:t>давать </a:t>
            </a:r>
            <a:r>
              <a:rPr lang="ru-RU" dirty="0" smtClean="0">
                <a:latin typeface="Times New Roman" pitchFamily="18" charset="0"/>
                <a:cs typeface="Times New Roman" pitchFamily="18" charset="0"/>
              </a:rPr>
              <a:t>согласие на изменение своего имени и фамилии (ст. 59, 134 СК РФ), на восстановление в родительских правах кровных родителей (ст. 72 СК РФ), на усыновление или передачу в приемную семью (ст. 132 СК РФ). </a:t>
            </a:r>
            <a:endParaRPr lang="ru-RU" dirty="0">
              <a:latin typeface="Times New Roman" pitchFamily="18" charset="0"/>
              <a:cs typeface="Times New Roman" pitchFamily="18" charset="0"/>
            </a:endParaRPr>
          </a:p>
        </p:txBody>
      </p:sp>
    </p:spTree>
  </p:cSld>
  <p:clrMapOvr>
    <a:masterClrMapping/>
  </p:clrMapOvr>
  <p:transition spd="med">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85852" y="642918"/>
            <a:ext cx="7279044" cy="58477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ru-RU" sz="3200" dirty="0" smtClean="0">
                <a:solidFill>
                  <a:srgbClr val="C00000"/>
                </a:solidFill>
                <a:latin typeface="Times New Roman" pitchFamily="18" charset="0"/>
                <a:cs typeface="Times New Roman" pitchFamily="18" charset="0"/>
              </a:rPr>
              <a:t>С 14 лет </a:t>
            </a:r>
            <a:r>
              <a:rPr lang="ru-RU" sz="3200" dirty="0" smtClean="0">
                <a:solidFill>
                  <a:srgbClr val="C00000"/>
                </a:solidFill>
                <a:latin typeface="Times New Roman" pitchFamily="18" charset="0"/>
                <a:cs typeface="Times New Roman" pitchFamily="18" charset="0"/>
              </a:rPr>
              <a:t>добавляются следующие права </a:t>
            </a:r>
            <a:endParaRPr lang="ru-RU" sz="3200" dirty="0">
              <a:solidFill>
                <a:srgbClr val="C00000"/>
              </a:solidFill>
              <a:latin typeface="Times New Roman" pitchFamily="18" charset="0"/>
              <a:cs typeface="Times New Roman" pitchFamily="18" charset="0"/>
            </a:endParaRPr>
          </a:p>
        </p:txBody>
      </p:sp>
      <p:sp>
        <p:nvSpPr>
          <p:cNvPr id="5" name="Прямоугольник 4"/>
          <p:cNvSpPr/>
          <p:nvPr/>
        </p:nvSpPr>
        <p:spPr>
          <a:xfrm>
            <a:off x="1142976" y="1357298"/>
            <a:ext cx="7858180" cy="5262979"/>
          </a:xfrm>
          <a:prstGeom prst="rect">
            <a:avLst/>
          </a:prstGeom>
        </p:spPr>
        <p:txBody>
          <a:bodyPr wrap="square">
            <a:spAutoFit/>
          </a:bodyPr>
          <a:lstStyle/>
          <a:p>
            <a:pPr>
              <a:buFont typeface="Arial" pitchFamily="34" charset="0"/>
              <a:buChar char="•"/>
            </a:pPr>
            <a:r>
              <a:rPr lang="ru-RU" sz="1600" dirty="0" smtClean="0">
                <a:latin typeface="Times New Roman" pitchFamily="18" charset="0"/>
                <a:cs typeface="Times New Roman" pitchFamily="18" charset="0"/>
              </a:rPr>
              <a:t> самостоятельно </a:t>
            </a:r>
            <a:r>
              <a:rPr lang="ru-RU" sz="1600" dirty="0" smtClean="0">
                <a:latin typeface="Times New Roman" pitchFamily="18" charset="0"/>
                <a:cs typeface="Times New Roman" pitchFamily="18" charset="0"/>
              </a:rPr>
              <a:t>обращаться в суд для защиты своих прав в определенных случаях (ст. 56 СК РФ); </a:t>
            </a:r>
            <a:endParaRPr lang="ru-RU" sz="1600" dirty="0" smtClean="0">
              <a:latin typeface="Times New Roman" pitchFamily="18" charset="0"/>
              <a:cs typeface="Times New Roman" pitchFamily="18" charset="0"/>
            </a:endParaRPr>
          </a:p>
          <a:p>
            <a:pPr>
              <a:buFont typeface="Arial" pitchFamily="34" charset="0"/>
              <a:buChar char="•"/>
            </a:pPr>
            <a:r>
              <a:rPr lang="ru-RU" sz="1600" dirty="0" smtClean="0">
                <a:latin typeface="Times New Roman" pitchFamily="18" charset="0"/>
                <a:cs typeface="Times New Roman" pitchFamily="18" charset="0"/>
              </a:rPr>
              <a:t> требовать </a:t>
            </a:r>
            <a:r>
              <a:rPr lang="ru-RU" sz="1600" dirty="0" smtClean="0">
                <a:latin typeface="Times New Roman" pitchFamily="18" charset="0"/>
                <a:cs typeface="Times New Roman" pitchFamily="18" charset="0"/>
              </a:rPr>
              <a:t>отмены усыновления (ст. 142 СК РФ); </a:t>
            </a:r>
            <a:endParaRPr lang="ru-RU" sz="1600" dirty="0" smtClean="0">
              <a:latin typeface="Times New Roman" pitchFamily="18" charset="0"/>
              <a:cs typeface="Times New Roman" pitchFamily="18" charset="0"/>
            </a:endParaRPr>
          </a:p>
          <a:p>
            <a:pPr>
              <a:buFont typeface="Arial" pitchFamily="34" charset="0"/>
              <a:buChar char="•"/>
            </a:pPr>
            <a:r>
              <a:rPr lang="ru-RU" sz="1600" dirty="0" smtClean="0">
                <a:latin typeface="Times New Roman" pitchFamily="18" charset="0"/>
                <a:cs typeface="Times New Roman" pitchFamily="18" charset="0"/>
              </a:rPr>
              <a:t> давать </a:t>
            </a:r>
            <a:r>
              <a:rPr lang="ru-RU" sz="1600" dirty="0" smtClean="0">
                <a:latin typeface="Times New Roman" pitchFamily="18" charset="0"/>
                <a:cs typeface="Times New Roman" pitchFamily="18" charset="0"/>
              </a:rPr>
              <a:t>согласие на изменение своего гражданства (глава 5 Федерального Закона от 31.05.2002 № 62-ФЗ «О гражданстве </a:t>
            </a:r>
            <a:r>
              <a:rPr lang="ru-RU" sz="1600" dirty="0" smtClean="0">
                <a:latin typeface="Times New Roman" pitchFamily="18" charset="0"/>
                <a:cs typeface="Times New Roman" pitchFamily="18" charset="0"/>
              </a:rPr>
              <a:t>Российской </a:t>
            </a:r>
            <a:r>
              <a:rPr lang="ru-RU" sz="1600" dirty="0" smtClean="0">
                <a:latin typeface="Times New Roman" pitchFamily="18" charset="0"/>
                <a:cs typeface="Times New Roman" pitchFamily="18" charset="0"/>
              </a:rPr>
              <a:t>Федерации»); </a:t>
            </a:r>
            <a:endParaRPr lang="ru-RU" sz="1600" dirty="0" smtClean="0">
              <a:latin typeface="Times New Roman" pitchFamily="18" charset="0"/>
              <a:cs typeface="Times New Roman" pitchFamily="18" charset="0"/>
            </a:endParaRPr>
          </a:p>
          <a:p>
            <a:pPr>
              <a:buFont typeface="Arial" pitchFamily="34" charset="0"/>
              <a:buChar char="•"/>
            </a:pPr>
            <a:r>
              <a:rPr lang="ru-RU" sz="1600" dirty="0" smtClean="0">
                <a:latin typeface="Times New Roman" pitchFamily="18" charset="0"/>
                <a:cs typeface="Times New Roman" pitchFamily="18" charset="0"/>
              </a:rPr>
              <a:t> требовать </a:t>
            </a:r>
            <a:r>
              <a:rPr lang="ru-RU" sz="1600" dirty="0" smtClean="0">
                <a:latin typeface="Times New Roman" pitchFamily="18" charset="0"/>
                <a:cs typeface="Times New Roman" pitchFamily="18" charset="0"/>
              </a:rPr>
              <a:t>установления отцовства в от- ношении своего ребенка в судебном порядке (ст. 62 СК РФ</a:t>
            </a:r>
            <a:r>
              <a:rPr lang="ru-RU" sz="1600" dirty="0" smtClean="0">
                <a:latin typeface="Times New Roman" pitchFamily="18" charset="0"/>
                <a:cs typeface="Times New Roman" pitchFamily="18" charset="0"/>
              </a:rPr>
              <a:t>);</a:t>
            </a:r>
          </a:p>
          <a:p>
            <a:pPr>
              <a:buFont typeface="Arial" pitchFamily="34" charset="0"/>
              <a:buChar char="•"/>
            </a:pPr>
            <a:r>
              <a:rPr lang="ru-RU" sz="1600" dirty="0" smtClean="0">
                <a:latin typeface="Times New Roman" pitchFamily="18" charset="0"/>
                <a:cs typeface="Times New Roman" pitchFamily="18" charset="0"/>
              </a:rPr>
              <a:t> работать </a:t>
            </a:r>
            <a:r>
              <a:rPr lang="ru-RU" sz="1600" dirty="0" smtClean="0">
                <a:latin typeface="Times New Roman" pitchFamily="18" charset="0"/>
                <a:cs typeface="Times New Roman" pitchFamily="18" charset="0"/>
              </a:rPr>
              <a:t>(работники в возрасте до </a:t>
            </a:r>
            <a:r>
              <a:rPr lang="ru-RU" sz="1600" dirty="0" smtClean="0">
                <a:latin typeface="Times New Roman" pitchFamily="18" charset="0"/>
                <a:cs typeface="Times New Roman" pitchFamily="18" charset="0"/>
              </a:rPr>
              <a:t>шестнадцати </a:t>
            </a:r>
            <a:r>
              <a:rPr lang="ru-RU" sz="1600" dirty="0" smtClean="0">
                <a:latin typeface="Times New Roman" pitchFamily="18" charset="0"/>
                <a:cs typeface="Times New Roman" pitchFamily="18" charset="0"/>
              </a:rPr>
              <a:t>лет) не более 24 часов в неделю. </a:t>
            </a:r>
            <a:r>
              <a:rPr lang="ru-RU" sz="1600" dirty="0" smtClean="0">
                <a:latin typeface="Times New Roman" pitchFamily="18" charset="0"/>
                <a:cs typeface="Times New Roman" pitchFamily="18" charset="0"/>
              </a:rPr>
              <a:t>Продолжительность </a:t>
            </a:r>
            <a:r>
              <a:rPr lang="ru-RU" sz="1600" dirty="0" smtClean="0">
                <a:latin typeface="Times New Roman" pitchFamily="18" charset="0"/>
                <a:cs typeface="Times New Roman" pitchFamily="18" charset="0"/>
              </a:rPr>
              <a:t>рабочего времени обучающихся в возрасте до восемнадцати лет, работающих в течение учебного года в свободное от получения образования время, не может превышать </a:t>
            </a:r>
            <a:r>
              <a:rPr lang="ru-RU" sz="1600" dirty="0" smtClean="0">
                <a:latin typeface="Times New Roman" pitchFamily="18" charset="0"/>
                <a:cs typeface="Times New Roman" pitchFamily="18" charset="0"/>
              </a:rPr>
              <a:t>половины </a:t>
            </a:r>
            <a:r>
              <a:rPr lang="ru-RU" sz="1600" dirty="0" smtClean="0">
                <a:latin typeface="Times New Roman" pitchFamily="18" charset="0"/>
                <a:cs typeface="Times New Roman" pitchFamily="18" charset="0"/>
              </a:rPr>
              <a:t>данной нормы (ст. 92 Трудового кодекса Российской Федерации, далее — ТК РФ); </a:t>
            </a:r>
            <a:endParaRPr lang="ru-RU" sz="1600" dirty="0" smtClean="0">
              <a:latin typeface="Times New Roman" pitchFamily="18" charset="0"/>
              <a:cs typeface="Times New Roman" pitchFamily="18" charset="0"/>
            </a:endParaRPr>
          </a:p>
          <a:p>
            <a:pPr>
              <a:buFont typeface="Arial" pitchFamily="34" charset="0"/>
              <a:buChar char="•"/>
            </a:pPr>
            <a:r>
              <a:rPr lang="ru-RU" sz="1600" dirty="0" smtClean="0">
                <a:latin typeface="Times New Roman" pitchFamily="18" charset="0"/>
                <a:cs typeface="Times New Roman" pitchFamily="18" charset="0"/>
              </a:rPr>
              <a:t> заключать </a:t>
            </a:r>
            <a:r>
              <a:rPr lang="ru-RU" sz="1600" dirty="0" smtClean="0">
                <a:latin typeface="Times New Roman" pitchFamily="18" charset="0"/>
                <a:cs typeface="Times New Roman" pitchFamily="18" charset="0"/>
              </a:rPr>
              <a:t>сделки с согласия законных представителей — родителей, усыновителей или попечителя; </a:t>
            </a:r>
            <a:endParaRPr lang="ru-RU" sz="1600" dirty="0" smtClean="0">
              <a:latin typeface="Times New Roman" pitchFamily="18" charset="0"/>
              <a:cs typeface="Times New Roman" pitchFamily="18" charset="0"/>
            </a:endParaRPr>
          </a:p>
          <a:p>
            <a:pPr>
              <a:buFont typeface="Arial" pitchFamily="34" charset="0"/>
              <a:buChar char="•"/>
            </a:pPr>
            <a:r>
              <a:rPr lang="ru-RU" sz="1600" dirty="0" smtClean="0">
                <a:latin typeface="Times New Roman" pitchFamily="18" charset="0"/>
                <a:cs typeface="Times New Roman" pitchFamily="18" charset="0"/>
              </a:rPr>
              <a:t> самостоятельно </a:t>
            </a:r>
            <a:r>
              <a:rPr lang="ru-RU" sz="1600" dirty="0" smtClean="0">
                <a:latin typeface="Times New Roman" pitchFamily="18" charset="0"/>
                <a:cs typeface="Times New Roman" pitchFamily="18" charset="0"/>
              </a:rPr>
              <a:t>распоряжаться своим </a:t>
            </a:r>
            <a:r>
              <a:rPr lang="ru-RU" sz="1600" dirty="0" smtClean="0">
                <a:latin typeface="Times New Roman" pitchFamily="18" charset="0"/>
                <a:cs typeface="Times New Roman" pitchFamily="18" charset="0"/>
              </a:rPr>
              <a:t>заработком</a:t>
            </a:r>
            <a:r>
              <a:rPr lang="ru-RU" sz="1600" dirty="0" smtClean="0">
                <a:latin typeface="Times New Roman" pitchFamily="18" charset="0"/>
                <a:cs typeface="Times New Roman" pitchFamily="18" charset="0"/>
              </a:rPr>
              <a:t>, стипендией, иными доходами</a:t>
            </a:r>
            <a:r>
              <a:rPr lang="ru-RU" sz="1600" dirty="0" smtClean="0">
                <a:latin typeface="Times New Roman" pitchFamily="18" charset="0"/>
                <a:cs typeface="Times New Roman" pitchFamily="18" charset="0"/>
              </a:rPr>
              <a:t>;</a:t>
            </a:r>
          </a:p>
          <a:p>
            <a:pPr>
              <a:buFont typeface="Arial" pitchFamily="34" charset="0"/>
              <a:buChar char="•"/>
            </a:pPr>
            <a:r>
              <a:rPr lang="ru-RU" sz="1600" dirty="0" smtClean="0">
                <a:latin typeface="Times New Roman" pitchFamily="18" charset="0"/>
                <a:cs typeface="Times New Roman" pitchFamily="18" charset="0"/>
              </a:rPr>
              <a:t> самостоятельно </a:t>
            </a:r>
            <a:r>
              <a:rPr lang="ru-RU" sz="1600" dirty="0" smtClean="0">
                <a:latin typeface="Times New Roman" pitchFamily="18" charset="0"/>
                <a:cs typeface="Times New Roman" pitchFamily="18" charset="0"/>
              </a:rPr>
              <a:t>осуществлять права </a:t>
            </a:r>
            <a:r>
              <a:rPr lang="ru-RU" sz="1600" dirty="0" smtClean="0">
                <a:latin typeface="Times New Roman" pitchFamily="18" charset="0"/>
                <a:cs typeface="Times New Roman" pitchFamily="18" charset="0"/>
              </a:rPr>
              <a:t>автора </a:t>
            </a:r>
            <a:r>
              <a:rPr lang="ru-RU" sz="1600" dirty="0" smtClean="0">
                <a:latin typeface="Times New Roman" pitchFamily="18" charset="0"/>
                <a:cs typeface="Times New Roman" pitchFamily="18" charset="0"/>
              </a:rPr>
              <a:t>произведений науки, литературы или </a:t>
            </a:r>
            <a:r>
              <a:rPr lang="ru-RU" sz="1600" dirty="0" smtClean="0">
                <a:latin typeface="Times New Roman" pitchFamily="18" charset="0"/>
                <a:cs typeface="Times New Roman" pitchFamily="18" charset="0"/>
              </a:rPr>
              <a:t>изобретения</a:t>
            </a:r>
            <a:r>
              <a:rPr lang="ru-RU" sz="1600" dirty="0" smtClean="0">
                <a:latin typeface="Times New Roman" pitchFamily="18" charset="0"/>
                <a:cs typeface="Times New Roman" pitchFamily="18" charset="0"/>
              </a:rPr>
              <a:t>, или другого результата своей </a:t>
            </a:r>
            <a:r>
              <a:rPr lang="ru-RU" sz="1600" dirty="0" smtClean="0">
                <a:latin typeface="Times New Roman" pitchFamily="18" charset="0"/>
                <a:cs typeface="Times New Roman" pitchFamily="18" charset="0"/>
              </a:rPr>
              <a:t>интеллектуальной </a:t>
            </a:r>
            <a:r>
              <a:rPr lang="ru-RU" sz="1600" dirty="0" smtClean="0">
                <a:latin typeface="Times New Roman" pitchFamily="18" charset="0"/>
                <a:cs typeface="Times New Roman" pitchFamily="18" charset="0"/>
              </a:rPr>
              <a:t>деятельности; </a:t>
            </a:r>
            <a:r>
              <a:rPr lang="ru-RU" sz="1600" dirty="0" smtClean="0">
                <a:latin typeface="Times New Roman" pitchFamily="18" charset="0"/>
                <a:cs typeface="Times New Roman" pitchFamily="18" charset="0"/>
              </a:rPr>
              <a:t>вносить </a:t>
            </a:r>
            <a:r>
              <a:rPr lang="ru-RU" sz="1600" dirty="0" smtClean="0">
                <a:latin typeface="Times New Roman" pitchFamily="18" charset="0"/>
                <a:cs typeface="Times New Roman" pitchFamily="18" charset="0"/>
              </a:rPr>
              <a:t>вклады в кредитные организации и распоряжаться ими (ст. 26 Гражданского </a:t>
            </a:r>
            <a:r>
              <a:rPr lang="ru-RU" sz="1600" dirty="0" smtClean="0">
                <a:latin typeface="Times New Roman" pitchFamily="18" charset="0"/>
                <a:cs typeface="Times New Roman" pitchFamily="18" charset="0"/>
              </a:rPr>
              <a:t>кодекса </a:t>
            </a:r>
            <a:r>
              <a:rPr lang="ru-RU" sz="1600" dirty="0" smtClean="0">
                <a:latin typeface="Times New Roman" pitchFamily="18" charset="0"/>
                <a:cs typeface="Times New Roman" pitchFamily="18" charset="0"/>
              </a:rPr>
              <a:t>Российской Федерации, далее — ГК РФ); </a:t>
            </a:r>
            <a:endParaRPr lang="ru-RU" sz="1600" dirty="0" smtClean="0">
              <a:latin typeface="Times New Roman" pitchFamily="18" charset="0"/>
              <a:cs typeface="Times New Roman" pitchFamily="18" charset="0"/>
            </a:endParaRPr>
          </a:p>
          <a:p>
            <a:pPr>
              <a:buFont typeface="Arial" pitchFamily="34" charset="0"/>
              <a:buChar char="•"/>
            </a:pPr>
            <a:r>
              <a:rPr lang="ru-RU" sz="1600" dirty="0" smtClean="0">
                <a:latin typeface="Times New Roman" pitchFamily="18" charset="0"/>
                <a:cs typeface="Times New Roman" pitchFamily="18" charset="0"/>
              </a:rPr>
              <a:t> управлять </a:t>
            </a:r>
            <a:r>
              <a:rPr lang="ru-RU" sz="1600" dirty="0" smtClean="0">
                <a:latin typeface="Times New Roman" pitchFamily="18" charset="0"/>
                <a:cs typeface="Times New Roman" pitchFamily="18" charset="0"/>
              </a:rPr>
              <a:t>велосипедом при движении по дорогам, учиться вождению мотоцикла; </a:t>
            </a:r>
            <a:endParaRPr lang="ru-RU" sz="1600" dirty="0" smtClean="0">
              <a:latin typeface="Times New Roman" pitchFamily="18" charset="0"/>
              <a:cs typeface="Times New Roman" pitchFamily="18" charset="0"/>
            </a:endParaRPr>
          </a:p>
          <a:p>
            <a:pPr>
              <a:buFont typeface="Arial" pitchFamily="34" charset="0"/>
              <a:buChar char="•"/>
            </a:pPr>
            <a:r>
              <a:rPr lang="ru-RU" sz="1600" dirty="0" smtClean="0">
                <a:latin typeface="Times New Roman" pitchFamily="18" charset="0"/>
                <a:cs typeface="Times New Roman" pitchFamily="18" charset="0"/>
              </a:rPr>
              <a:t> участвовать </a:t>
            </a:r>
            <a:r>
              <a:rPr lang="ru-RU" sz="1600" dirty="0" smtClean="0">
                <a:latin typeface="Times New Roman" pitchFamily="18" charset="0"/>
                <a:cs typeface="Times New Roman" pitchFamily="18" charset="0"/>
              </a:rPr>
              <a:t>в молодежном общественном объединении. </a:t>
            </a:r>
            <a:endParaRPr lang="ru-RU" sz="1600" dirty="0">
              <a:latin typeface="Times New Roman" pitchFamily="18" charset="0"/>
              <a:cs typeface="Times New Roman" pitchFamily="18" charset="0"/>
            </a:endParaRPr>
          </a:p>
        </p:txBody>
      </p:sp>
      <p:sp>
        <p:nvSpPr>
          <p:cNvPr id="6" name="Прямоугольник 5"/>
          <p:cNvSpPr/>
          <p:nvPr/>
        </p:nvSpPr>
        <p:spPr>
          <a:xfrm>
            <a:off x="2143108" y="142852"/>
            <a:ext cx="5357850"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2000" b="1" dirty="0" smtClean="0">
                <a:solidFill>
                  <a:srgbClr val="C00000"/>
                </a:solidFill>
                <a:latin typeface="Times New Roman" pitchFamily="18" charset="0"/>
                <a:cs typeface="Times New Roman" pitchFamily="18" charset="0"/>
              </a:rPr>
              <a:t>Частичная дееспособность подростков</a:t>
            </a:r>
            <a:endParaRPr lang="ru-RU" sz="2000" dirty="0">
              <a:solidFill>
                <a:srgbClr val="C00000"/>
              </a:solidFill>
              <a:latin typeface="Times New Roman" pitchFamily="18" charset="0"/>
              <a:cs typeface="Times New Roman" pitchFamily="18" charset="0"/>
            </a:endParaRPr>
          </a:p>
        </p:txBody>
      </p:sp>
    </p:spTree>
  </p:cSld>
  <p:clrMapOvr>
    <a:masterClrMapping/>
  </p:clrMapOvr>
  <p:transition spd="med">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87</TotalTime>
  <Words>1261</Words>
  <Application>Microsoft Office PowerPoint</Application>
  <PresentationFormat>Экран (4:3)</PresentationFormat>
  <Paragraphs>84</Paragraphs>
  <Slides>13</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13</vt:i4>
      </vt:variant>
    </vt:vector>
  </HeadingPairs>
  <TitlesOfParts>
    <vt:vector size="15" baseType="lpstr">
      <vt:lpstr>Солнцестояние</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Никонова</dc:creator>
  <cp:lastModifiedBy>Никонова Ю.М.</cp:lastModifiedBy>
  <cp:revision>10</cp:revision>
  <dcterms:created xsi:type="dcterms:W3CDTF">2017-11-17T11:04:30Z</dcterms:created>
  <dcterms:modified xsi:type="dcterms:W3CDTF">2017-11-17T12:44:49Z</dcterms:modified>
</cp:coreProperties>
</file>