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7" r:id="rId4"/>
    <p:sldId id="277" r:id="rId5"/>
    <p:sldId id="264" r:id="rId6"/>
    <p:sldId id="263" r:id="rId7"/>
    <p:sldId id="261" r:id="rId8"/>
    <p:sldId id="276" r:id="rId9"/>
    <p:sldId id="272" r:id="rId10"/>
    <p:sldId id="271" r:id="rId11"/>
    <p:sldId id="270" r:id="rId12"/>
    <p:sldId id="274" r:id="rId13"/>
    <p:sldId id="269" r:id="rId14"/>
    <p:sldId id="273" r:id="rId15"/>
    <p:sldId id="275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9AA73"/>
    <a:srgbClr val="FFC611"/>
    <a:srgbClr val="C7AD3D"/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224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C78AB8-D283-4AAF-B1A2-8BFC1D57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C6D05C-5B53-4739-8295-99409BA6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0C2224-CF1B-40C3-8CD5-0519DCE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108CE5-E216-498F-B24B-2153309F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8AAE09-002D-499E-8698-EECA59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3A8CDB-B1A1-46B3-A111-05D6F40B4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223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3FC4B5-BE98-413A-AB71-1710795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C6E728-4D95-48BF-A9D8-88DD7F6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85B992-F262-475E-AC28-AFDC5F08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7134B4-041E-430F-B0CE-31D1261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68CDA6-4DEB-477F-8E0E-F162DF18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22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0790ACC-5D34-4909-A8D5-558356C1B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234F58E-671D-45B2-8EB3-2734548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BC7C27-08BF-4502-A7C2-8C8087B8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F95462-8463-4B4C-B0E1-57BA022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27BE84-A0E9-4736-9EA7-2EA51F3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87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128F1-7726-4714-AB3B-732C7949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4C43EB-CB00-4CA7-80F1-C16D3DEA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06F51A-E087-4095-A184-4E27C74C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7C1F6A-D07C-4378-ADDF-FDA330B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88557C-9882-43DF-AD03-F29B661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8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698AA8-70EB-4E3D-9D8B-58217D3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FFCB9F-7CB7-4035-8C6E-8A3049E1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AF43A8-BF62-40A4-9556-794B3C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2A8195-07C6-47A9-8396-6F3F91A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78F98F-E2EE-40C7-8294-55F8BA4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679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56DE4C-9EBE-4B1F-8BBE-8956FD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D2A9DC-6AA0-403B-A44E-22F0AE26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225E06-52DD-488B-A976-26124517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C00E7C-B121-48AC-B524-C3F2296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5E9830-E17A-4885-B812-0361242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BE36DD-E6C3-419D-82F9-79E1007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67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6F9F9A-8C02-4C33-8406-65757EF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7F4CE4-9869-4C31-9B0B-9E911DC3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083D59-5654-4B13-9FA5-9750627B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6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402F52A-96EA-40E0-91DA-B685D2166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679808E-DC23-46CB-BE53-8F6AE84C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BFB2F62-F3E5-448B-863E-FEC4C4F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19D858F-90A4-4497-A59A-A38219E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AFA479-BB5A-44CC-A16F-8A6BBA7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903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9798F9-7B04-4DA6-84EA-43A7E45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598D51E-889E-4D17-9335-DA01C922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55066FF-675B-435C-9D71-F82D676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ED29E8-F348-49C8-A69A-119B91BC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6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9271DD6-A573-42A2-80AB-AC9002F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BDD0BF1-2056-4258-96C2-217DAA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8515352-FF8D-4AE6-B7C1-539A60D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36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06BF9A-DB6E-48FE-9F01-A54B641E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08EF6E-5664-4EEE-91D8-88EEA000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1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B752E9-19B5-404F-9E20-4F5ED7A2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A1CE65-37AB-4B3D-B5D3-12B347E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C19B24-4933-4A77-9AED-574286D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576B10-86D9-4433-8DC3-07AAEC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08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4AF10-8179-4922-9129-5472327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0C687FC-4FE7-44F9-8C9E-612D9BAE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1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6EE98F-B2E0-4E35-A5F4-029E3992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143C59-7348-4077-AF7F-BEB53453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A6E064-AA8B-495A-9813-23C0CCF8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BCDA5F-CAD5-481A-9DAB-1A692D7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0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34DC17-8FE4-4C23-995A-C0DF0D6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14AACB-428F-4B3F-AA26-8731E359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75A996-7ADF-49C0-9EC7-7675201B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B889-7B89-42E4-9B2C-CFA3C55732E4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3986B4-3389-429E-8C71-DDDECA6E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FFD27C-FC5D-4FA7-944C-BEF1B96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A5F002D-02C8-4DD1-827A-AA53F55DF7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069613" y="1215339"/>
            <a:ext cx="7766775" cy="2209800"/>
          </a:xfrm>
          <a:prstGeom prst="rect">
            <a:avLst/>
          </a:prstGeom>
          <a:ln w="57150">
            <a:solidFill>
              <a:srgbClr val="C9AA7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ОСОБЕННОСТИ ВЕДЕНИЯ МИНИСТЕРСТВОМ ЮСТИЦИИ РОССИИ РЕЕСТРОВ ЛИЦ, ВЫПОЛНЯЮЩИХ ФУНКЦИИ Иностранного Агента</a:t>
            </a:r>
            <a:endParaRPr kumimoji="0" lang="ru-RU" sz="3600" b="1" i="0" u="none" strike="noStrike" kern="1200" cap="all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57BC7AD6-A939-4AC8-85EF-60D2C2987338}"/>
              </a:ext>
            </a:extLst>
          </p:cNvPr>
          <p:cNvSpPr txBox="1">
            <a:spLocks/>
          </p:cNvSpPr>
          <p:nvPr/>
        </p:nvSpPr>
        <p:spPr>
          <a:xfrm>
            <a:off x="5411449" y="4140590"/>
            <a:ext cx="4242217" cy="2030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Выполнил: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Обучающийся 3 курса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Группы</a:t>
            </a:r>
            <a:r>
              <a:rPr kumimoji="0" lang="ru-RU" sz="2400" i="0" u="none" strike="noStrike" kern="1200" normalizeH="0" noProof="0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15-сНБо 19-2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baseline="0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Есипов Ярослав Вадимович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normalizeH="0" noProof="0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Научный руководитель: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Кандидат юридических наук, доцент</a:t>
            </a:r>
          </a:p>
          <a:p>
            <a:pPr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normalizeH="0" noProof="0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Доцент кафедры гражданско-правовых дисциплин</a:t>
            </a:r>
          </a:p>
          <a:p>
            <a:pPr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n w="317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Титова Наталия Владимировна</a:t>
            </a:r>
            <a:endParaRPr kumimoji="0" lang="ru-RU" sz="2400" b="1" i="0" u="none" strike="noStrike" kern="1200" normalizeH="0" noProof="0" dirty="0" smtClean="0">
              <a:ln w="3175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C9AA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C9AA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9AA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Изображение логотипа"/>
          <p:cNvPicPr>
            <a:picLocks noChangeAspect="1" noChangeArrowheads="1"/>
          </p:cNvPicPr>
          <p:nvPr/>
        </p:nvPicPr>
        <p:blipFill>
          <a:blip r:embed="rId2" cstate="print">
            <a:lum bright="-15000" contrast="10000"/>
          </a:blip>
          <a:srcRect/>
          <a:stretch>
            <a:fillRect/>
          </a:stretch>
        </p:blipFill>
        <p:spPr bwMode="auto">
          <a:xfrm>
            <a:off x="457200" y="3904784"/>
            <a:ext cx="2324099" cy="2403744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069613" y="0"/>
            <a:ext cx="7766775" cy="832022"/>
          </a:xfrm>
          <a:prstGeom prst="rect">
            <a:avLst/>
          </a:prstGeom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Тульский</a:t>
            </a:r>
            <a:r>
              <a:rPr lang="ru-RU" sz="1400" b="1" dirty="0" smtClean="0">
                <a:solidFill>
                  <a:srgbClr val="112E4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14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институт (филиал) федерального государственного бюджетного образовательного учреждения высшего образования «Всероссийский государственный университет юстиции (РПА Минюста России)»</a:t>
            </a:r>
          </a:p>
        </p:txBody>
      </p:sp>
    </p:spTree>
    <p:extLst>
      <p:ext uri="{BB962C8B-B14F-4D97-AF65-F5344CB8AC3E}">
        <p14:creationId xmlns="" xmlns:p14="http://schemas.microsoft.com/office/powerpoint/2010/main" val="15130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552575" y="200026"/>
            <a:ext cx="6800850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Реестр СМИ-иноагентов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434578" y="4638675"/>
            <a:ext cx="9036844" cy="1962150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В реестр </a:t>
            </a:r>
            <a:r>
              <a:rPr lang="ru-RU" b="1" u="sng" dirty="0" smtClean="0">
                <a:solidFill>
                  <a:srgbClr val="C9AA73"/>
                </a:solidFill>
              </a:rPr>
              <a:t>иностранных средств массовой информации, выполняющих функции иностранного агента</a:t>
            </a:r>
            <a:r>
              <a:rPr lang="ru-RU" b="1" dirty="0" smtClean="0">
                <a:solidFill>
                  <a:srgbClr val="C9AA73"/>
                </a:solidFill>
              </a:rPr>
              <a:t> могут быть занесены иностранные и российские юридические лица, иностранные структуры без образования юридического лица, а также физические лица. Сообщения и материалы таких лиц, распространяемые на территории РФ, должны сопровождаться указанием на то, что эти сообщения и материалы созданы и (или) распространены СМИ, выполняющим функции иностранного агента</a:t>
            </a:r>
          </a:p>
        </p:txBody>
      </p:sp>
      <p:pic>
        <p:nvPicPr>
          <p:cNvPr id="12" name="Picture 2" descr="https://pictures.telegram-store.com/channels/anti-navalny/11312_2021_04_24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388" y="914400"/>
            <a:ext cx="4975224" cy="356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552575" y="200026"/>
            <a:ext cx="6800850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Реестр СМИ-иноагентов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500063" y="1009652"/>
            <a:ext cx="8905875" cy="1743073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 smtClean="0">
                <a:solidFill>
                  <a:srgbClr val="C9AA73"/>
                </a:solidFill>
              </a:rPr>
              <a:t>В течение одного месяца со дня признания юридического лица, зарегистрированного в иностранном государстве, или иностранной структуры без образования юридического лица, или физического лица иностранным СМИ, выполняющим функции иностранного агента, такие лицо или структура обязано учредить российское юридическое лицо.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9AA73"/>
                </a:solidFill>
              </a:rPr>
              <a:t>На лиц, занесенных в реестр СМИ – иностранных агентов также распространяются обязанности, предусмотренные для НКО – иностранных агентов</a:t>
            </a:r>
            <a:endParaRPr lang="ru-RU" b="1" dirty="0">
              <a:solidFill>
                <a:srgbClr val="C9AA73"/>
              </a:solidFill>
            </a:endParaRPr>
          </a:p>
        </p:txBody>
      </p:sp>
      <p:pic>
        <p:nvPicPr>
          <p:cNvPr id="5" name="Picture 2" descr="https://cont.ws/uploads/pic/2015/8/%D0%B3%D0%BE%D0%BB%D0%BE%D1%81%20%D0%B0%D0%BC%D0%B5%D1%80%D0%B8%D0%BA%D0%B8.jpg"/>
          <p:cNvPicPr>
            <a:picLocks noChangeAspect="1" noChangeArrowheads="1"/>
          </p:cNvPicPr>
          <p:nvPr/>
        </p:nvPicPr>
        <p:blipFill>
          <a:blip r:embed="rId2" cstate="print"/>
          <a:srcRect t="21340" b="23541"/>
          <a:stretch>
            <a:fillRect/>
          </a:stretch>
        </p:blipFill>
        <p:spPr bwMode="auto">
          <a:xfrm>
            <a:off x="411316" y="3076575"/>
            <a:ext cx="3027209" cy="1733549"/>
          </a:xfrm>
          <a:prstGeom prst="rect">
            <a:avLst/>
          </a:prstGeom>
          <a:noFill/>
        </p:spPr>
      </p:pic>
      <p:pic>
        <p:nvPicPr>
          <p:cNvPr id="6" name="Picture 8" descr="https://mir-s3-cdn-cf.behance.net/projects/max_808/cf0fc177490307.Y3JvcCwxMDE1LDc5NCw0NTIsMA.gif"/>
          <p:cNvPicPr>
            <a:picLocks noChangeAspect="1" noChangeArrowheads="1"/>
          </p:cNvPicPr>
          <p:nvPr/>
        </p:nvPicPr>
        <p:blipFill>
          <a:blip r:embed="rId3" cstate="print"/>
          <a:srcRect l="5351" t="16261" r="9147" b="15507"/>
          <a:stretch>
            <a:fillRect/>
          </a:stretch>
        </p:blipFill>
        <p:spPr bwMode="auto">
          <a:xfrm>
            <a:off x="3443499" y="3062995"/>
            <a:ext cx="3019002" cy="1734950"/>
          </a:xfrm>
          <a:prstGeom prst="rect">
            <a:avLst/>
          </a:prstGeom>
          <a:noFill/>
        </p:spPr>
      </p:pic>
      <p:pic>
        <p:nvPicPr>
          <p:cNvPr id="7" name="Picture 6" descr="https://lastfm.freetls.fastly.net/i/u/ar0/e6c68df197850178901c65795c36052f.jpg"/>
          <p:cNvPicPr>
            <a:picLocks noChangeAspect="1" noChangeArrowheads="1"/>
          </p:cNvPicPr>
          <p:nvPr/>
        </p:nvPicPr>
        <p:blipFill>
          <a:blip r:embed="rId4" cstate="print"/>
          <a:srcRect l="8866" t="20158" r="5632" b="25135"/>
          <a:stretch>
            <a:fillRect/>
          </a:stretch>
        </p:blipFill>
        <p:spPr bwMode="auto">
          <a:xfrm>
            <a:off x="6467475" y="3067050"/>
            <a:ext cx="3025821" cy="1734672"/>
          </a:xfrm>
          <a:prstGeom prst="rect">
            <a:avLst/>
          </a:prstGeom>
          <a:noFill/>
        </p:spPr>
      </p:pic>
      <p:pic>
        <p:nvPicPr>
          <p:cNvPr id="8" name="Picture 14" descr="https://webevolution.ru/media/4242/is-1.jpg"/>
          <p:cNvPicPr>
            <a:picLocks noChangeAspect="1" noChangeArrowheads="1"/>
          </p:cNvPicPr>
          <p:nvPr/>
        </p:nvPicPr>
        <p:blipFill>
          <a:blip r:embed="rId5" cstate="print"/>
          <a:srcRect l="16246" r="16988"/>
          <a:stretch>
            <a:fillRect/>
          </a:stretch>
        </p:blipFill>
        <p:spPr bwMode="auto">
          <a:xfrm>
            <a:off x="3409950" y="4800600"/>
            <a:ext cx="3079078" cy="1733550"/>
          </a:xfrm>
          <a:prstGeom prst="rect">
            <a:avLst/>
          </a:prstGeom>
          <a:noFill/>
        </p:spPr>
      </p:pic>
      <p:pic>
        <p:nvPicPr>
          <p:cNvPr id="9" name="Picture 16" descr="https://m.ngonb.ru/upload/medialibrary/1a7/deutsche_welle_logo_150115.jpg"/>
          <p:cNvPicPr>
            <a:picLocks noChangeAspect="1" noChangeArrowheads="1"/>
          </p:cNvPicPr>
          <p:nvPr/>
        </p:nvPicPr>
        <p:blipFill>
          <a:blip r:embed="rId6" cstate="print"/>
          <a:srcRect t="10266" b="10646"/>
          <a:stretch>
            <a:fillRect/>
          </a:stretch>
        </p:blipFill>
        <p:spPr bwMode="auto">
          <a:xfrm>
            <a:off x="6467475" y="4800599"/>
            <a:ext cx="3028950" cy="1733551"/>
          </a:xfrm>
          <a:prstGeom prst="rect">
            <a:avLst/>
          </a:prstGeom>
          <a:noFill/>
        </p:spPr>
      </p:pic>
      <p:pic>
        <p:nvPicPr>
          <p:cNvPr id="10" name="Picture 10" descr="https://storage.myseldon.com/news-pict-83/8382A2C6998F0DD5A34F9983B5CB9981"/>
          <p:cNvPicPr>
            <a:picLocks noChangeAspect="1" noChangeArrowheads="1"/>
          </p:cNvPicPr>
          <p:nvPr/>
        </p:nvPicPr>
        <p:blipFill>
          <a:blip r:embed="rId7" cstate="print"/>
          <a:srcRect t="11175" b="21966"/>
          <a:stretch>
            <a:fillRect/>
          </a:stretch>
        </p:blipFill>
        <p:spPr bwMode="auto">
          <a:xfrm>
            <a:off x="409662" y="4819648"/>
            <a:ext cx="3038388" cy="1724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552575" y="200026"/>
            <a:ext cx="6800850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Реестр НОО-иноагентов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434578" y="4943477"/>
            <a:ext cx="9036844" cy="1771647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В реестр </a:t>
            </a:r>
            <a:r>
              <a:rPr lang="ru-RU" b="1" u="sng" dirty="0" smtClean="0">
                <a:solidFill>
                  <a:srgbClr val="C9AA73"/>
                </a:solidFill>
              </a:rPr>
              <a:t>незарегистрированных общественных объединений, выполняющих функции  иностранного агента</a:t>
            </a:r>
            <a:r>
              <a:rPr lang="ru-RU" b="1" dirty="0" smtClean="0">
                <a:solidFill>
                  <a:srgbClr val="C9AA73"/>
                </a:solidFill>
              </a:rPr>
              <a:t> могут быть занесены общественные объединения, функционирующие без приобретения прав юридического лица. Общественное объединение, включенное в реестр обязано ежеквартально информировать Минюст об объеме денежных средств, полученных от иностранных источников в отчетный период, о целях расходования этих денежных средств, об их фактическом использовании</a:t>
            </a:r>
          </a:p>
        </p:txBody>
      </p:sp>
      <p:pic>
        <p:nvPicPr>
          <p:cNvPr id="25604" name="Picture 4" descr="https://nn-now.ru/wp-content/uploads/2020/09/HlrRwyxWxfc.jpg"/>
          <p:cNvPicPr>
            <a:picLocks noChangeAspect="1" noChangeArrowheads="1"/>
          </p:cNvPicPr>
          <p:nvPr/>
        </p:nvPicPr>
        <p:blipFill>
          <a:blip r:embed="rId2" cstate="print"/>
          <a:srcRect t="7715" b="9912"/>
          <a:stretch>
            <a:fillRect/>
          </a:stretch>
        </p:blipFill>
        <p:spPr bwMode="auto">
          <a:xfrm>
            <a:off x="1123950" y="857251"/>
            <a:ext cx="3790199" cy="1962149"/>
          </a:xfrm>
          <a:prstGeom prst="rect">
            <a:avLst/>
          </a:prstGeom>
          <a:noFill/>
        </p:spPr>
      </p:pic>
      <p:pic>
        <p:nvPicPr>
          <p:cNvPr id="25606" name="Picture 6" descr="https://avatars.mds.yandex.net/i?id=1987a16a7c730b4a3a18678e44b705a9-5693717-images-thumbs&amp;n=13"/>
          <p:cNvPicPr>
            <a:picLocks noChangeAspect="1" noChangeArrowheads="1"/>
          </p:cNvPicPr>
          <p:nvPr/>
        </p:nvPicPr>
        <p:blipFill>
          <a:blip r:embed="rId3" cstate="print"/>
          <a:srcRect t="13594" b="15781"/>
          <a:stretch>
            <a:fillRect/>
          </a:stretch>
        </p:blipFill>
        <p:spPr bwMode="auto">
          <a:xfrm>
            <a:off x="4984750" y="857250"/>
            <a:ext cx="3778249" cy="1952625"/>
          </a:xfrm>
          <a:prstGeom prst="rect">
            <a:avLst/>
          </a:prstGeom>
          <a:noFill/>
        </p:spPr>
      </p:pic>
      <p:pic>
        <p:nvPicPr>
          <p:cNvPr id="27650" name="Picture 2" descr="http://dodmayak.ru/wp-content/uploads/2017/03/w4B-1.jpg"/>
          <p:cNvPicPr>
            <a:picLocks noChangeAspect="1" noChangeArrowheads="1"/>
          </p:cNvPicPr>
          <p:nvPr/>
        </p:nvPicPr>
        <p:blipFill>
          <a:blip r:embed="rId4" cstate="print"/>
          <a:srcRect t="22429" b="35714"/>
          <a:stretch>
            <a:fillRect/>
          </a:stretch>
        </p:blipFill>
        <p:spPr bwMode="auto">
          <a:xfrm>
            <a:off x="2845505" y="2867025"/>
            <a:ext cx="4214991" cy="1962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552575" y="200026"/>
            <a:ext cx="6800850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Реестр физлиц-иноагентов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500063" y="923926"/>
            <a:ext cx="8905875" cy="2400300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Физическое лицо может быть признано </a:t>
            </a:r>
            <a:r>
              <a:rPr lang="ru-RU" b="1" u="sng" dirty="0" smtClean="0">
                <a:solidFill>
                  <a:srgbClr val="C9AA73"/>
                </a:solidFill>
              </a:rPr>
              <a:t>физическим лицом, выполняющим функции иностранного агента</a:t>
            </a:r>
            <a:r>
              <a:rPr lang="ru-RU" b="1" dirty="0" smtClean="0">
                <a:solidFill>
                  <a:srgbClr val="C9AA73"/>
                </a:solidFill>
              </a:rPr>
              <a:t> независимо от его гражданства. Включенное в реестр физическое лицо обязано раз в шесть месяцев представлять в Минюст отчет о целях расходования денежных средств, полученных от иностранных источников, а также указывать о наличии этого статуса при осуществлении деятельности, связанной с выполнением функций иностранного агента (при обращении в госорганы, издании и распространении материалов). Такое лицо не может быть назначено на должности в государственных органах и органах местного самоуправления</a:t>
            </a:r>
          </a:p>
        </p:txBody>
      </p:sp>
      <p:pic>
        <p:nvPicPr>
          <p:cNvPr id="24578" name="Picture 2" descr="http://rapsinews.ru/images/27244/37/272443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2478" y="3524250"/>
            <a:ext cx="1800000" cy="2700675"/>
          </a:xfrm>
          <a:prstGeom prst="rect">
            <a:avLst/>
          </a:prstGeom>
          <a:noFill/>
        </p:spPr>
      </p:pic>
      <p:pic>
        <p:nvPicPr>
          <p:cNvPr id="24580" name="Picture 4" descr="https://upload.wikimedia.org/wikipedia/commons/thumb/0/0a/Matvey_Ganapolsky3.jpg/640px-Matvey_Ganapolsk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6" y="3524250"/>
            <a:ext cx="1800000" cy="2705099"/>
          </a:xfrm>
          <a:prstGeom prst="rect">
            <a:avLst/>
          </a:prstGeom>
          <a:noFill/>
        </p:spPr>
      </p:pic>
      <p:pic>
        <p:nvPicPr>
          <p:cNvPr id="24582" name="Picture 6" descr="https://rtvi.com/upload/iblock/892/8924396a4a98e7f4737b3da28840cb17.jpeg"/>
          <p:cNvPicPr>
            <a:picLocks noChangeAspect="1" noChangeArrowheads="1"/>
          </p:cNvPicPr>
          <p:nvPr/>
        </p:nvPicPr>
        <p:blipFill>
          <a:blip r:embed="rId4" cstate="print"/>
          <a:srcRect l="16226" t="183" r="12982"/>
          <a:stretch>
            <a:fillRect/>
          </a:stretch>
        </p:blipFill>
        <p:spPr bwMode="auto">
          <a:xfrm>
            <a:off x="4053000" y="3524248"/>
            <a:ext cx="1802955" cy="2700000"/>
          </a:xfrm>
          <a:prstGeom prst="rect">
            <a:avLst/>
          </a:prstGeom>
          <a:noFill/>
        </p:spPr>
      </p:pic>
      <p:pic>
        <p:nvPicPr>
          <p:cNvPr id="24584" name="Picture 8" descr="https://upload.wikimedia.org/wikipedia/commons/a/ac/Vladimir_V._Kara-Murza_%282017%29.jpg"/>
          <p:cNvPicPr>
            <a:picLocks noChangeAspect="1" noChangeArrowheads="1"/>
          </p:cNvPicPr>
          <p:nvPr/>
        </p:nvPicPr>
        <p:blipFill>
          <a:blip r:embed="rId5" cstate="print"/>
          <a:srcRect l="3886" r="10235"/>
          <a:stretch>
            <a:fillRect/>
          </a:stretch>
        </p:blipFill>
        <p:spPr bwMode="auto">
          <a:xfrm>
            <a:off x="5962650" y="3533775"/>
            <a:ext cx="1800000" cy="2705100"/>
          </a:xfrm>
          <a:prstGeom prst="rect">
            <a:avLst/>
          </a:prstGeom>
          <a:noFill/>
        </p:spPr>
      </p:pic>
      <p:pic>
        <p:nvPicPr>
          <p:cNvPr id="24586" name="Picture 10" descr="https://img5tv.cdnvideo.ru/shared/files/202011/1_1210076.png"/>
          <p:cNvPicPr>
            <a:picLocks noChangeAspect="1" noChangeArrowheads="1"/>
          </p:cNvPicPr>
          <p:nvPr/>
        </p:nvPicPr>
        <p:blipFill>
          <a:blip r:embed="rId6" cstate="print"/>
          <a:srcRect l="31745" r="33838" b="8999"/>
          <a:stretch>
            <a:fillRect/>
          </a:stretch>
        </p:blipFill>
        <p:spPr bwMode="auto">
          <a:xfrm>
            <a:off x="7877122" y="3533775"/>
            <a:ext cx="1800000" cy="27051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5" y="6229350"/>
            <a:ext cx="140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9AA73"/>
                </a:solidFill>
              </a:rPr>
              <a:t>Киселев Е.А.</a:t>
            </a:r>
            <a:endParaRPr lang="ru-RU" i="1" dirty="0">
              <a:solidFill>
                <a:srgbClr val="C9AA7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775" y="6238875"/>
            <a:ext cx="20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9AA73"/>
                </a:solidFill>
              </a:rPr>
              <a:t>Ганапольский М.Ю.</a:t>
            </a:r>
            <a:endParaRPr lang="ru-RU" i="1" dirty="0">
              <a:solidFill>
                <a:srgbClr val="C9AA7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5300" y="622935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9AA73"/>
                </a:solidFill>
              </a:rPr>
              <a:t>Волков Л.М.</a:t>
            </a:r>
            <a:endParaRPr lang="ru-RU" i="1" dirty="0">
              <a:solidFill>
                <a:srgbClr val="C9AA7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50" y="6238875"/>
            <a:ext cx="178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9AA73"/>
                </a:solidFill>
              </a:rPr>
              <a:t>Кара-Мурза В.В.</a:t>
            </a:r>
            <a:endParaRPr lang="ru-RU" i="1" dirty="0">
              <a:solidFill>
                <a:srgbClr val="C9AA7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6238875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9AA73"/>
                </a:solidFill>
              </a:rPr>
              <a:t>Моргенштерн А.Т.</a:t>
            </a:r>
            <a:endParaRPr lang="ru-RU" i="1" dirty="0">
              <a:solidFill>
                <a:srgbClr val="C9AA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1"/>
      <p:bldP spid="13" grpId="1"/>
      <p:bldP spid="14" grpId="1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2938463" y="200026"/>
            <a:ext cx="4029075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Заключение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011437" y="942976"/>
            <a:ext cx="7883127" cy="2486024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rgbClr val="C9AA73"/>
                </a:solidFill>
              </a:rPr>
              <a:t>Таким образом, Министерство юстиции Российской Федерации ведет реестры иностранных агентов, а также осуществляет контроль за их деятельностью. Анализируя положения федеральных законов, можно прийти к выводу, что целью установления статуса иностранного агента в первую очередь является защита суверенитета и национальной безопасности Российской Федерации, а также противодействие деструктивной деятельности на территории России организаций и лиц, финансируемых зарубежными государствами</a:t>
            </a:r>
          </a:p>
        </p:txBody>
      </p:sp>
      <p:pic>
        <p:nvPicPr>
          <p:cNvPr id="6" name="Picture 4" descr="Изображение логотипа"/>
          <p:cNvPicPr>
            <a:picLocks noChangeAspect="1" noChangeArrowheads="1"/>
          </p:cNvPicPr>
          <p:nvPr/>
        </p:nvPicPr>
        <p:blipFill>
          <a:blip r:embed="rId2" cstate="print">
            <a:lum bright="-15000" contrast="10000"/>
          </a:blip>
          <a:srcRect/>
          <a:stretch>
            <a:fillRect/>
          </a:stretch>
        </p:blipFill>
        <p:spPr bwMode="auto">
          <a:xfrm>
            <a:off x="3567684" y="3679327"/>
            <a:ext cx="2770633" cy="2845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654969" y="200026"/>
            <a:ext cx="6596063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Библиографический список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25" y="838200"/>
            <a:ext cx="9182100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Федеральные нормативные правовые акты</a:t>
            </a:r>
          </a:p>
          <a:p>
            <a:pPr algn="just"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 Конституция Российской Федерации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: принята всенародным голосованием 12.12.1993 (с учетом поправок, внесенных Законами РФ о поправках к Конституции РФ от 30.12.2008 № 6-ФКЗ, от 30.12.2008 № 7-ФКЗ, от 5.02.2014 № 2-ФКЗ, от 21.07.2014 № 11- ФКЗ, от 14.03.2020 № 1- ФКЗ) // Официальный интернет-портал правовой информации. – Москва. – URL : https://www.pravo.gov.ru. –Загл. с титул.экрана. – (дата обращения 20.02.2021). – Текст : электронный.</a:t>
            </a:r>
            <a:endParaRPr lang="ru-RU" sz="1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 О средствах массовой информации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Закон РФ от 27.12.1991 N 2124-1 (ред. от 01.07.2021) // Официальный интернет-портал правовой информации. – Москва. – URL : https://www.pravo.gov.ru. –Загл. с титул.экрана. – (дата обращения: 10.05.2022). – Текст : электронный.</a:t>
            </a:r>
          </a:p>
          <a:p>
            <a:pPr algn="just"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3. Об общественных объединениях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Федеральный закон от 19.05.1995 N 82-ФЗ (ред. от 30.12.2020) // Официальный интернет-портал правовой информации. – Москва. – URL : https://www.pravo.gov.ru. –Загл. с титул.экрана. – (дата обращения: 10.05.2022). – Текст : электронный.</a:t>
            </a:r>
          </a:p>
          <a:p>
            <a:pPr algn="just"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4. О некоммерческих организациях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Федеральный закон от 12.01.1996 N 7-ФЗ (ред. от 02.07.2021) // Официальный интернет-портал правовой информации. – Москва. – URL : https://www.pravo.gov.ru. –Загл. с титул.экрана. – (дата обращения: 10.05.2022). – Текст : электронный.</a:t>
            </a:r>
          </a:p>
          <a:p>
            <a:pPr algn="just"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5.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 мерах воздействия на лиц, причастных к нарушениям основополагающих прав и свобод человека, прав и свобод граждан Российской Федерации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Федеральный закон от 28.12.2012 N 272-ФЗ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(ред. от 14.03.2022)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// Официальный интернет-портал правовой информации. – Москва. – URL : https://www.pravo.gov.ru. –Загл. с титул.экрана. – (дата обращения: 10.05.2022). – Текст : электронный.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Литература</a:t>
            </a:r>
            <a:endParaRPr lang="ru-RU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6.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Щекина, Е. М.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Законодательство об иностранных агентах: особенности и потенциал в качестве начала регулирования лоббизма / Е. М. Щекина – Текст непосредственный // Эволюция государства и права: проблемы и перспективы. – 2022. – № 1. – С. 33-35.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3348038" y="200026"/>
            <a:ext cx="3209925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ПЛАН</a:t>
            </a:r>
            <a:endParaRPr kumimoji="0" lang="ru-RU" sz="3600" b="1" i="0" u="none" strike="noStrike" kern="1200" cap="all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6" y="1343024"/>
            <a:ext cx="600074" cy="593586"/>
          </a:xfrm>
          <a:prstGeom prst="hexagon">
            <a:avLst/>
          </a:prstGeom>
          <a:solidFill>
            <a:schemeClr val="bg1"/>
          </a:solidFill>
          <a:ln w="38100">
            <a:solidFill>
              <a:srgbClr val="C9AA7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n w="10541" cmpd="sng">
                <a:noFill/>
                <a:prstDash val="solid"/>
              </a:ln>
              <a:solidFill>
                <a:srgbClr val="C9AA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6" y="2695574"/>
            <a:ext cx="600074" cy="593586"/>
          </a:xfrm>
          <a:prstGeom prst="hexagon">
            <a:avLst/>
          </a:prstGeom>
          <a:solidFill>
            <a:schemeClr val="bg1"/>
          </a:solidFill>
          <a:ln w="38100">
            <a:solidFill>
              <a:srgbClr val="C9AA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C9AA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6" y="3371849"/>
            <a:ext cx="600074" cy="593586"/>
          </a:xfrm>
          <a:prstGeom prst="hexagon">
            <a:avLst/>
          </a:prstGeom>
          <a:solidFill>
            <a:schemeClr val="bg1"/>
          </a:solidFill>
          <a:ln w="38100">
            <a:solidFill>
              <a:srgbClr val="C9AA7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C9AA7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1125" y="1419225"/>
            <a:ext cx="137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Введение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1125" y="2781300"/>
            <a:ext cx="8265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Основания признания лица выполняющим функции «иноагента»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6" y="4048124"/>
            <a:ext cx="600074" cy="593586"/>
          </a:xfrm>
          <a:prstGeom prst="hexagon">
            <a:avLst/>
          </a:prstGeom>
          <a:solidFill>
            <a:schemeClr val="bg1"/>
          </a:solidFill>
          <a:ln w="38100">
            <a:solidFill>
              <a:srgbClr val="C9AA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C9AA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0650" y="3448050"/>
            <a:ext cx="5264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Порядок ведения реестров «иноагентов»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0175" y="4133850"/>
            <a:ext cx="3800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Виды реестров «иноагентов»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051" y="4724399"/>
            <a:ext cx="600074" cy="593586"/>
          </a:xfrm>
          <a:prstGeom prst="hexagon">
            <a:avLst/>
          </a:prstGeom>
          <a:solidFill>
            <a:schemeClr val="bg1"/>
          </a:solidFill>
          <a:ln w="38100">
            <a:solidFill>
              <a:srgbClr val="C9AA7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n w="10541" cmpd="sng">
                <a:noFill/>
                <a:prstDash val="solid"/>
              </a:ln>
              <a:solidFill>
                <a:srgbClr val="C9AA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0175" y="4810125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Заключение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051" y="5391149"/>
            <a:ext cx="600074" cy="593586"/>
          </a:xfrm>
          <a:prstGeom prst="hexagon">
            <a:avLst/>
          </a:prstGeom>
          <a:solidFill>
            <a:schemeClr val="bg1"/>
          </a:solidFill>
          <a:ln w="38100">
            <a:solidFill>
              <a:srgbClr val="C9AA7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n w="10541" cmpd="sng">
                <a:noFill/>
                <a:prstDash val="solid"/>
              </a:ln>
              <a:solidFill>
                <a:srgbClr val="C9AA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0175" y="5476875"/>
            <a:ext cx="35942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Библиографический список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26" y="2019299"/>
            <a:ext cx="600074" cy="593586"/>
          </a:xfrm>
          <a:prstGeom prst="hexagon">
            <a:avLst/>
          </a:prstGeom>
          <a:solidFill>
            <a:schemeClr val="bg1"/>
          </a:solidFill>
          <a:ln w="38100">
            <a:solidFill>
              <a:srgbClr val="C9AA7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C9AA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1125" y="2095500"/>
            <a:ext cx="4954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Правовые основы статуса «иноагента»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0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3176587" y="200026"/>
            <a:ext cx="3552826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Введение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482" name="Picture 2" descr="https://img.rosbalt.ru/photobank/e/2/8/2/Pw6pGXhD-1280.jpg"/>
          <p:cNvPicPr>
            <a:picLocks noChangeAspect="1" noChangeArrowheads="1"/>
          </p:cNvPicPr>
          <p:nvPr/>
        </p:nvPicPr>
        <p:blipFill>
          <a:blip r:embed="rId2" cstate="print"/>
          <a:srcRect t="26752" b="29601"/>
          <a:stretch>
            <a:fillRect/>
          </a:stretch>
        </p:blipFill>
        <p:spPr bwMode="auto">
          <a:xfrm>
            <a:off x="371475" y="3762742"/>
            <a:ext cx="6428513" cy="2587115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983456" y="1076323"/>
            <a:ext cx="7939088" cy="2247902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9AA73"/>
                </a:solidFill>
              </a:rPr>
              <a:t>«</a:t>
            </a:r>
            <a:r>
              <a:rPr lang="ru-RU" sz="2000" b="1" u="sng" dirty="0" smtClean="0">
                <a:solidFill>
                  <a:srgbClr val="C9AA73"/>
                </a:solidFill>
              </a:rPr>
              <a:t>Иностранный агент</a:t>
            </a:r>
            <a:r>
              <a:rPr lang="ru-RU" sz="2000" b="1" dirty="0" smtClean="0">
                <a:solidFill>
                  <a:srgbClr val="C9AA73"/>
                </a:solidFill>
              </a:rPr>
              <a:t>» в России – лицо, получающее финансирование из-за рубежа и участвующее в политической деятельности, распространении сведений как средство массовой информации или сборе военно-технических сведений. Признание лица выполняющим функции иностранного агента влечет для него ряд дополнительных обязанностей и ограничений. Реестры «иностранных агентов» ведет </a:t>
            </a:r>
            <a:r>
              <a:rPr lang="ru-RU" sz="2000" b="1" u="sng" dirty="0" smtClean="0">
                <a:solidFill>
                  <a:srgbClr val="C9AA73"/>
                </a:solidFill>
              </a:rPr>
              <a:t>Министерство юстиции Российской Федерации</a:t>
            </a:r>
            <a:endParaRPr kumimoji="0" lang="ru-RU" sz="2000" b="1" i="0" strike="noStrike" kern="1200" normalizeH="0" noProof="0" dirty="0">
              <a:ln w="10541" cmpd="sng">
                <a:noFill/>
                <a:prstDash val="solid"/>
              </a:ln>
              <a:solidFill>
                <a:srgbClr val="C9AA73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10" descr="https://m.sprashivalka.com/orig/d09/78e/641/7a5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686175"/>
            <a:ext cx="2676525" cy="267652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219201" y="200026"/>
            <a:ext cx="7467599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Правовые основы статуса иноагента 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2144" y="1190625"/>
            <a:ext cx="6081712" cy="90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17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Конституция Российской Федерации</a:t>
            </a:r>
            <a:r>
              <a:rPr lang="ru-RU" sz="1700" b="1" dirty="0" smtClean="0"/>
              <a:t> </a:t>
            </a:r>
            <a:r>
              <a:rPr lang="ru-RU" sz="1700" dirty="0" smtClean="0">
                <a:solidFill>
                  <a:srgbClr val="C9AA73"/>
                </a:solidFill>
              </a:rPr>
              <a:t>(принята всенародным голосованием 12.12.1993 с изменениями, одобренными в ходе общероссийского голосования 01.07.2020)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1" y="2362200"/>
            <a:ext cx="4392000" cy="90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Закон РФ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«О средствах массовой информации» </a:t>
            </a:r>
            <a:r>
              <a:rPr lang="ru-RU" dirty="0" smtClean="0">
                <a:solidFill>
                  <a:srgbClr val="C9AA73"/>
                </a:solidFill>
              </a:rPr>
              <a:t>от 27.12.1991 N 2124-1</a:t>
            </a:r>
            <a:r>
              <a:rPr lang="ru-RU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 </a:t>
            </a:r>
            <a:endParaRPr lang="ru-RU" u="sng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33975" y="2362200"/>
            <a:ext cx="4392000" cy="90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Федеральный закон «Об общественных объединениях» </a:t>
            </a:r>
            <a:r>
              <a:rPr lang="ru-RU" dirty="0" smtClean="0">
                <a:solidFill>
                  <a:srgbClr val="C9AA73"/>
                </a:solidFill>
              </a:rPr>
              <a:t>от 19.05.1995 N 82-ФЗ</a:t>
            </a:r>
            <a:endParaRPr lang="ru-RU" u="sng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000" y="3590925"/>
            <a:ext cx="4392000" cy="90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Федеральный закон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«О некоммерческих организациях» </a:t>
            </a:r>
            <a:r>
              <a:rPr lang="ru-RU" dirty="0" smtClean="0">
                <a:solidFill>
                  <a:srgbClr val="C9AA73"/>
                </a:solidFill>
              </a:rPr>
              <a:t>от 12.01.1996 N 7-ФЗ</a:t>
            </a:r>
            <a:endParaRPr lang="ru-RU" u="sng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33976" y="3581400"/>
            <a:ext cx="4392000" cy="90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Федеральный закон «</a:t>
            </a:r>
            <a:r>
              <a:rPr lang="ru-RU" sz="1400" b="1" dirty="0" smtClean="0">
                <a:solidFill>
                  <a:srgbClr val="C9AA73"/>
                </a:solidFill>
              </a:rPr>
              <a:t>О мерах воздействия на лиц, причастных к нарушениям основополагающих прав и свобод человека, прав и свобод граждан РФ</a:t>
            </a: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» </a:t>
            </a:r>
            <a:r>
              <a:rPr lang="ru-RU" sz="1400" dirty="0" smtClean="0">
                <a:solidFill>
                  <a:srgbClr val="C9AA73"/>
                </a:solidFill>
              </a:rPr>
              <a:t>от 28.12.2012 N 272-ФЗ</a:t>
            </a:r>
            <a:endParaRPr lang="ru-RU" sz="1400" u="sng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pic>
        <p:nvPicPr>
          <p:cNvPr id="12306" name="Picture 18" descr="https://sun9-8.userapi.com/c853516/v853516250/1b6f38/1h6AjQSAlt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9AA7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87981" y="4657725"/>
            <a:ext cx="3130038" cy="2053175"/>
          </a:xfrm>
          <a:prstGeom prst="rect">
            <a:avLst/>
          </a:prstGeom>
          <a:noFill/>
          <a:effectLst>
            <a:glow rad="101600">
              <a:srgbClr val="C9AA73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876299" y="200026"/>
            <a:ext cx="8153402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Основания признания лица иноагентом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97000" y="942976"/>
            <a:ext cx="3312000" cy="1476000"/>
          </a:xfrm>
          <a:prstGeom prst="flowChartProcess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Лицо получает денежные средства и (или) имущество от иностранных источников,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при этом:</a:t>
            </a:r>
            <a:endParaRPr lang="ru-RU" b="1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9" idx="2"/>
            <a:endCxn id="12" idx="0"/>
          </p:cNvCxnSpPr>
          <p:nvPr/>
        </p:nvCxnSpPr>
        <p:spPr>
          <a:xfrm flipH="1">
            <a:off x="1551073" y="2418976"/>
            <a:ext cx="3401927" cy="829051"/>
          </a:xfrm>
          <a:prstGeom prst="line">
            <a:avLst/>
          </a:prstGeom>
          <a:ln w="57150">
            <a:solidFill>
              <a:srgbClr val="C9AA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процесс 11"/>
          <p:cNvSpPr/>
          <p:nvPr/>
        </p:nvSpPr>
        <p:spPr>
          <a:xfrm>
            <a:off x="219073" y="3248027"/>
            <a:ext cx="2664000" cy="1440000"/>
          </a:xfrm>
          <a:prstGeom prst="flowChartProcess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участвует в политической деятельности на территории РФ</a:t>
            </a:r>
            <a:endParaRPr lang="ru-RU" b="1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9" idx="2"/>
            <a:endCxn id="18" idx="0"/>
          </p:cNvCxnSpPr>
          <p:nvPr/>
        </p:nvCxnSpPr>
        <p:spPr>
          <a:xfrm>
            <a:off x="4953000" y="2418976"/>
            <a:ext cx="0" cy="829049"/>
          </a:xfrm>
          <a:prstGeom prst="line">
            <a:avLst/>
          </a:prstGeom>
          <a:ln w="57150">
            <a:solidFill>
              <a:srgbClr val="C9AA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3621000" y="3248025"/>
            <a:ext cx="2664000" cy="1440000"/>
          </a:xfrm>
          <a:prstGeom prst="flowChartProcess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распространяет предназначенные для неограниченного круга лиц сообщения и материалы</a:t>
            </a:r>
            <a:endParaRPr lang="ru-RU" b="1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stCxn id="9" idx="2"/>
            <a:endCxn id="25" idx="0"/>
          </p:cNvCxnSpPr>
          <p:nvPr/>
        </p:nvCxnSpPr>
        <p:spPr>
          <a:xfrm>
            <a:off x="4953000" y="2418976"/>
            <a:ext cx="3379873" cy="829048"/>
          </a:xfrm>
          <a:prstGeom prst="line">
            <a:avLst/>
          </a:prstGeom>
          <a:ln w="57150">
            <a:solidFill>
              <a:srgbClr val="C9AA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процесс 24"/>
          <p:cNvSpPr/>
          <p:nvPr/>
        </p:nvSpPr>
        <p:spPr>
          <a:xfrm>
            <a:off x="7000873" y="3248024"/>
            <a:ext cx="2664000" cy="1440000"/>
          </a:xfrm>
          <a:prstGeom prst="flowChartProcess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осуществляет сбор сведений в области военно-технической деятельности РФ</a:t>
            </a:r>
            <a:endParaRPr lang="ru-RU" b="1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cxnSp>
        <p:nvCxnSpPr>
          <p:cNvPr id="57" name="Прямая со стрелкой 56"/>
          <p:cNvCxnSpPr>
            <a:stCxn id="12" idx="2"/>
            <a:endCxn id="58" idx="0"/>
          </p:cNvCxnSpPr>
          <p:nvPr/>
        </p:nvCxnSpPr>
        <p:spPr>
          <a:xfrm flipH="1">
            <a:off x="1541475" y="4688027"/>
            <a:ext cx="9598" cy="1084123"/>
          </a:xfrm>
          <a:prstGeom prst="straightConnector1">
            <a:avLst/>
          </a:prstGeom>
          <a:ln w="57150">
            <a:solidFill>
              <a:srgbClr val="C9AA7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371475" y="5772150"/>
            <a:ext cx="2340000" cy="90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7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для </a:t>
            </a:r>
            <a:r>
              <a:rPr lang="ru-RU" sz="1700" b="1" u="sng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некоммерческих организаций </a:t>
            </a:r>
            <a:r>
              <a:rPr lang="ru-RU" sz="17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и </a:t>
            </a:r>
            <a:r>
              <a:rPr lang="ru-RU" sz="1700" b="1" u="sng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физических лиц </a:t>
            </a:r>
            <a:endParaRPr lang="ru-RU" sz="1700" b="1" u="sng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783000" y="5772151"/>
            <a:ext cx="2340000" cy="90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700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для </a:t>
            </a:r>
            <a:r>
              <a:rPr lang="ru-RU" sz="1700" b="1" u="sng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средств массовой информации</a:t>
            </a:r>
            <a:endParaRPr lang="ru-RU" sz="1700" b="1" u="sng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  <p:cxnSp>
        <p:nvCxnSpPr>
          <p:cNvPr id="61" name="Прямая со стрелкой 60"/>
          <p:cNvCxnSpPr>
            <a:stCxn id="18" idx="2"/>
            <a:endCxn id="59" idx="0"/>
          </p:cNvCxnSpPr>
          <p:nvPr/>
        </p:nvCxnSpPr>
        <p:spPr>
          <a:xfrm>
            <a:off x="4953000" y="4688025"/>
            <a:ext cx="0" cy="1084126"/>
          </a:xfrm>
          <a:prstGeom prst="straightConnector1">
            <a:avLst/>
          </a:prstGeom>
          <a:ln w="57150">
            <a:solidFill>
              <a:srgbClr val="C9AA7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25" idx="2"/>
            <a:endCxn id="69" idx="0"/>
          </p:cNvCxnSpPr>
          <p:nvPr/>
        </p:nvCxnSpPr>
        <p:spPr>
          <a:xfrm>
            <a:off x="8332873" y="4688024"/>
            <a:ext cx="4688" cy="1093652"/>
          </a:xfrm>
          <a:prstGeom prst="straightConnector1">
            <a:avLst/>
          </a:prstGeom>
          <a:ln w="57150">
            <a:solidFill>
              <a:srgbClr val="C9AA7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7167561" y="5781676"/>
            <a:ext cx="2340000" cy="90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для </a:t>
            </a:r>
            <a:r>
              <a:rPr lang="ru-RU" b="1" u="sng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</a:rPr>
              <a:t>физических лиц</a:t>
            </a:r>
            <a:endParaRPr lang="ru-RU" b="1" u="sng" dirty="0">
              <a:ln w="10541" cmpd="sng">
                <a:noFill/>
                <a:prstDash val="solid"/>
              </a:ln>
              <a:solidFill>
                <a:srgbClr val="C9AA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5" grpId="0" animBg="1"/>
      <p:bldP spid="58" grpId="0" animBg="1"/>
      <p:bldP spid="59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776288" y="4663427"/>
            <a:ext cx="8410575" cy="2011023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Лицо, деятельность которого подпадает под указанные признаки, обязано подать заявление в Министерство юстиции Российской Федерации о включении в соответствующий реестр лиц, выполняющих функции иностранного агента. В случае выявления деятельности лица, выполняющего функции иностранного агента, которое не подало заявление, Минюст включает данное лицо в реестр самостоятельно. Решение Минюста в таком случае может быть оспорено в судебном порядке</a:t>
            </a:r>
            <a:endParaRPr kumimoji="0" lang="ru-RU" b="1" i="0" u="none" strike="noStrike" kern="1200" normalizeH="0" noProof="0" dirty="0">
              <a:ln w="10541" cmpd="sng">
                <a:noFill/>
                <a:prstDash val="solid"/>
              </a:ln>
              <a:solidFill>
                <a:srgbClr val="C9AA73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552575" y="200026"/>
            <a:ext cx="6800850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Порядок ведения реестров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 descr="https://spb.rpa-mu.ru/Media/spb/Docs/Sergeeva/%D0%BD%D0%BE%D0%B2%D0%BE%D1%81%D1%82%D0%B8/img_7599_2.jpg"/>
          <p:cNvPicPr>
            <a:picLocks noChangeAspect="1" noChangeArrowheads="1"/>
          </p:cNvPicPr>
          <p:nvPr/>
        </p:nvPicPr>
        <p:blipFill>
          <a:blip r:embed="rId2" cstate="print"/>
          <a:srcRect t="14657"/>
          <a:stretch>
            <a:fillRect/>
          </a:stretch>
        </p:blipFill>
        <p:spPr bwMode="auto">
          <a:xfrm>
            <a:off x="1995487" y="847010"/>
            <a:ext cx="5972175" cy="371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672" t="7423" r="22599" b="4076"/>
          <a:stretch>
            <a:fillRect/>
          </a:stretch>
        </p:blipFill>
        <p:spPr bwMode="auto">
          <a:xfrm>
            <a:off x="4468846" y="1476375"/>
            <a:ext cx="5351429" cy="4733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61925" y="2181225"/>
            <a:ext cx="4171950" cy="3574998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Реестры лиц, выполняющих функции иностранного агента ведутся на бумажных и электронных носителях и формируются на основе документированной информации, предоставляемой соответствующими лицами, а также органами государственной власти РФ.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C9AA73"/>
                </a:solidFill>
                <a:ea typeface="+mj-ea"/>
                <a:cs typeface="+mj-cs"/>
              </a:rPr>
              <a:t>Часть сведений о лицах, выполняющих функции иностранного агента, размещается на официальном сайте Министерства юстиции Российской Федерации</a:t>
            </a:r>
            <a:endParaRPr kumimoji="0" lang="ru-RU" b="1" i="0" u="none" strike="noStrike" kern="1200" normalizeH="0" noProof="0" dirty="0">
              <a:ln w="10541" cmpd="sng">
                <a:noFill/>
                <a:prstDash val="solid"/>
              </a:ln>
              <a:solidFill>
                <a:srgbClr val="C9AA73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552575" y="200026"/>
            <a:ext cx="6800850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Порядок ведения реестров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552575" y="200026"/>
            <a:ext cx="6800850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Виды реестров иноагентов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900114" y="1704976"/>
            <a:ext cx="3708000" cy="108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Реестр некоммерческих организаций, выполняющих функции иностранного агента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5281614" y="1714501"/>
            <a:ext cx="3708000" cy="108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Реестр иностранных СМИ, выполняющих функции иностранного агента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928688" y="4105276"/>
            <a:ext cx="3708000" cy="108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Реестр незарегистрированных общественных объединений, выполняющих функции иностранного агента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5272088" y="4105276"/>
            <a:ext cx="3708000" cy="1080000"/>
          </a:xfrm>
          <a:prstGeom prst="round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glow rad="101600">
              <a:srgbClr val="C9AA73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Реестр физических лиц, выполняющих функции иностранного агента</a:t>
            </a:r>
          </a:p>
        </p:txBody>
      </p:sp>
      <p:pic>
        <p:nvPicPr>
          <p:cNvPr id="11" name="Picture 4" descr="Изображение логотипа"/>
          <p:cNvPicPr>
            <a:picLocks noChangeAspect="1" noChangeArrowheads="1"/>
          </p:cNvPicPr>
          <p:nvPr/>
        </p:nvPicPr>
        <p:blipFill>
          <a:blip r:embed="rId2" cstate="print">
            <a:lum bright="-15000" contrast="10000"/>
          </a:blip>
          <a:srcRect/>
          <a:stretch>
            <a:fillRect/>
          </a:stretch>
        </p:blipFill>
        <p:spPr bwMode="auto">
          <a:xfrm>
            <a:off x="4299779" y="2763587"/>
            <a:ext cx="1306442" cy="1351213"/>
          </a:xfrm>
          <a:prstGeom prst="rect">
            <a:avLst/>
          </a:prstGeom>
          <a:noFill/>
          <a:effectLst>
            <a:glow rad="101600">
              <a:srgbClr val="C9AA73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1552575" y="200026"/>
            <a:ext cx="6800850" cy="540000"/>
          </a:xfrm>
          <a:prstGeom prst="rect">
            <a:avLst/>
          </a:prstGeom>
          <a:noFill/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Реестр НКО-иноагентов</a:t>
            </a:r>
            <a:endParaRPr kumimoji="0" lang="ru-RU" sz="3600" b="1" i="0" u="none" strike="noStrike" kern="1200" normalizeH="0" noProof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500063" y="952501"/>
            <a:ext cx="8905875" cy="1152524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C9AA73"/>
                </a:solidFill>
              </a:rPr>
              <a:t>Первым законодательно был определен статус </a:t>
            </a:r>
            <a:r>
              <a:rPr lang="ru-RU" b="1" u="sng" dirty="0" smtClean="0">
                <a:solidFill>
                  <a:srgbClr val="C9AA73"/>
                </a:solidFill>
              </a:rPr>
              <a:t>некоммерческой организации</a:t>
            </a:r>
            <a:r>
              <a:rPr lang="ru-RU" b="1" dirty="0" smtClean="0">
                <a:solidFill>
                  <a:srgbClr val="C9AA73"/>
                </a:solidFill>
              </a:rPr>
              <a:t>, </a:t>
            </a:r>
            <a:r>
              <a:rPr lang="ru-RU" b="1" u="sng" dirty="0" smtClean="0">
                <a:solidFill>
                  <a:srgbClr val="C9AA73"/>
                </a:solidFill>
              </a:rPr>
              <a:t>выполняющей функции иностранного агента</a:t>
            </a:r>
            <a:r>
              <a:rPr lang="ru-RU" b="1" dirty="0" smtClean="0">
                <a:solidFill>
                  <a:srgbClr val="C9AA73"/>
                </a:solidFill>
              </a:rPr>
              <a:t>. Соответствующий реестр был создан в 2012 году. НКО, занесенные в реестр обязаны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9AA73"/>
                </a:solidFill>
              </a:rPr>
              <a:t>представлять в Минюст: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504825" y="2257425"/>
            <a:ext cx="5153025" cy="904876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9AA73"/>
                </a:solidFill>
              </a:rPr>
              <a:t> отчет о своей деятельности, о персональном составе руководящих органов и работников - </a:t>
            </a:r>
            <a:r>
              <a:rPr lang="ru-RU" b="1" u="sng" dirty="0" smtClean="0">
                <a:solidFill>
                  <a:srgbClr val="C9AA73"/>
                </a:solidFill>
              </a:rPr>
              <a:t>один раз в полгода</a:t>
            </a:r>
            <a:r>
              <a:rPr lang="ru-RU" b="1" dirty="0" smtClean="0">
                <a:solidFill>
                  <a:srgbClr val="C9AA73"/>
                </a:solidFill>
              </a:rPr>
              <a:t> </a:t>
            </a:r>
          </a:p>
        </p:txBody>
      </p:sp>
      <p:pic>
        <p:nvPicPr>
          <p:cNvPr id="1026" name="Picture 2" descr="https://static.tildacdn.com/tild3234-3663-4332-a164-65363164303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2" y="2246313"/>
            <a:ext cx="1817688" cy="1800000"/>
          </a:xfrm>
          <a:prstGeom prst="rect">
            <a:avLst/>
          </a:prstGeom>
          <a:noFill/>
        </p:spPr>
      </p:pic>
      <p:pic>
        <p:nvPicPr>
          <p:cNvPr id="1028" name="Picture 4" descr="Изображение логотипа"/>
          <p:cNvPicPr>
            <a:picLocks noChangeAspect="1" noChangeArrowheads="1"/>
          </p:cNvPicPr>
          <p:nvPr/>
        </p:nvPicPr>
        <p:blipFill>
          <a:blip r:embed="rId3" cstate="print"/>
          <a:srcRect t="13728" b="6737"/>
          <a:stretch>
            <a:fillRect/>
          </a:stretch>
        </p:blipFill>
        <p:spPr bwMode="auto">
          <a:xfrm>
            <a:off x="5743575" y="4076700"/>
            <a:ext cx="3672000" cy="1200150"/>
          </a:xfrm>
          <a:prstGeom prst="rect">
            <a:avLst/>
          </a:prstGeom>
          <a:noFill/>
        </p:spPr>
      </p:pic>
      <p:pic>
        <p:nvPicPr>
          <p:cNvPr id="1030" name="Picture 6" descr="https://mir-cdn.behance.net/v1/rendition/project_modules/1400_opt_1/36c24432601149.568cf601df1b6.jpg"/>
          <p:cNvPicPr>
            <a:picLocks noChangeAspect="1" noChangeArrowheads="1"/>
          </p:cNvPicPr>
          <p:nvPr/>
        </p:nvPicPr>
        <p:blipFill>
          <a:blip r:embed="rId4" cstate="print"/>
          <a:srcRect l="23480" t="9461" r="23473" b="12197"/>
          <a:stretch>
            <a:fillRect/>
          </a:stretch>
        </p:blipFill>
        <p:spPr bwMode="auto">
          <a:xfrm>
            <a:off x="7600951" y="2247899"/>
            <a:ext cx="1809750" cy="1800000"/>
          </a:xfrm>
          <a:prstGeom prst="rect">
            <a:avLst/>
          </a:prstGeom>
          <a:noFill/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485775" y="5876925"/>
            <a:ext cx="5151600" cy="609599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9AA73"/>
                </a:solidFill>
              </a:rPr>
              <a:t> отчет о проведении осуществляемых программ - </a:t>
            </a:r>
            <a:r>
              <a:rPr lang="ru-RU" b="1" u="sng" dirty="0" smtClean="0">
                <a:solidFill>
                  <a:srgbClr val="C9AA73"/>
                </a:solidFill>
              </a:rPr>
              <a:t>ежегодно</a:t>
            </a:r>
            <a:endParaRPr lang="ru-RU" b="1" dirty="0" smtClean="0">
              <a:solidFill>
                <a:srgbClr val="C9AA73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495300" y="3267076"/>
            <a:ext cx="5153025" cy="647700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9AA73"/>
                </a:solidFill>
              </a:rPr>
              <a:t> информацию о прохождении аудиторской проверки – </a:t>
            </a:r>
            <a:r>
              <a:rPr lang="ru-RU" b="1" u="sng" dirty="0" smtClean="0">
                <a:solidFill>
                  <a:srgbClr val="C9AA73"/>
                </a:solidFill>
              </a:rPr>
              <a:t>ежегодно</a:t>
            </a:r>
            <a:endParaRPr lang="ru-RU" b="1" dirty="0" smtClean="0">
              <a:solidFill>
                <a:srgbClr val="C9AA73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495300" y="4019550"/>
            <a:ext cx="5153025" cy="933450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9AA73"/>
                </a:solidFill>
              </a:rPr>
              <a:t> отчет о целях расходования денежных средств и использования </a:t>
            </a:r>
            <a:r>
              <a:rPr lang="ru-RU" b="1" smtClean="0">
                <a:solidFill>
                  <a:srgbClr val="C9AA73"/>
                </a:solidFill>
              </a:rPr>
              <a:t>иного имущества </a:t>
            </a:r>
            <a:r>
              <a:rPr lang="ru-RU" b="1" dirty="0" smtClean="0">
                <a:solidFill>
                  <a:srgbClr val="C9AA73"/>
                </a:solidFill>
              </a:rPr>
              <a:t>- </a:t>
            </a:r>
            <a:r>
              <a:rPr lang="ru-RU" b="1" u="sng" dirty="0" smtClean="0">
                <a:solidFill>
                  <a:srgbClr val="C9AA73"/>
                </a:solidFill>
              </a:rPr>
              <a:t>ежеквартально</a:t>
            </a:r>
            <a:endParaRPr lang="ru-RU" b="1" dirty="0" smtClean="0">
              <a:solidFill>
                <a:srgbClr val="C9AA73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A42C4CF5-3086-4C9D-BF9B-261319D49461}"/>
              </a:ext>
            </a:extLst>
          </p:cNvPr>
          <p:cNvSpPr txBox="1">
            <a:spLocks/>
          </p:cNvSpPr>
          <p:nvPr/>
        </p:nvSpPr>
        <p:spPr>
          <a:xfrm>
            <a:off x="485775" y="5057775"/>
            <a:ext cx="5153025" cy="714376"/>
          </a:xfrm>
          <a:prstGeom prst="rect">
            <a:avLst/>
          </a:prstGeom>
          <a:solidFill>
            <a:srgbClr val="F8F8F8"/>
          </a:solidFill>
          <a:ln w="57150">
            <a:solidFill>
              <a:srgbClr val="C9AA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9AA73"/>
                </a:solidFill>
              </a:rPr>
              <a:t> заявленные для осуществления программы - </a:t>
            </a:r>
            <a:r>
              <a:rPr lang="ru-RU" b="1" u="sng" dirty="0" smtClean="0">
                <a:solidFill>
                  <a:srgbClr val="C9AA73"/>
                </a:solidFill>
              </a:rPr>
              <a:t>до начала осуществления программы</a:t>
            </a:r>
            <a:endParaRPr lang="ru-RU" b="1" dirty="0" smtClean="0">
              <a:solidFill>
                <a:srgbClr val="C9AA73"/>
              </a:solidFill>
            </a:endParaRPr>
          </a:p>
        </p:txBody>
      </p:sp>
      <p:sp>
        <p:nvSpPr>
          <p:cNvPr id="1032" name="AutoShape 8" descr="http://mmdc.me/images/cms/thumbs/000c3fbd899a674c8c88b6cb678feda8b4fbccee/gdf_315_150_5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mmdc.me/images/cms/thumbs/000c3fbd899a674c8c88b6cb678feda8b4fbccee/gdf_315_150_5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 l="4286" t="21775" b="21393"/>
          <a:stretch>
            <a:fillRect/>
          </a:stretch>
        </p:blipFill>
        <p:spPr bwMode="auto">
          <a:xfrm>
            <a:off x="5743573" y="5305425"/>
            <a:ext cx="36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1264</Words>
  <Application>Microsoft Office PowerPoint</Application>
  <PresentationFormat>Лист A4 (210x297 мм)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Админ</cp:lastModifiedBy>
  <cp:revision>150</cp:revision>
  <dcterms:created xsi:type="dcterms:W3CDTF">2021-06-25T08:48:03Z</dcterms:created>
  <dcterms:modified xsi:type="dcterms:W3CDTF">2022-05-22T10:31:06Z</dcterms:modified>
</cp:coreProperties>
</file>