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pos="5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  <p:guide pos="325"/>
        <p:guide pos="7355"/>
        <p:guide orient="horz" pos="232"/>
        <p:guide orient="horz" pos="4088"/>
        <p:guide pos="5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D3A6A-E005-4405-8147-DD33C5E4729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163F42F-7EF6-484E-B7D2-469A47F17CB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развитие института экспертизы нормативных правовых актов</a:t>
          </a:r>
          <a:endParaRPr lang="ru-RU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3D22CD4-0542-468B-B86F-C99264D802FF}" type="parTrans" cxnId="{52F28465-E7B8-4438-972D-DF3E039F5B4E}">
      <dgm:prSet/>
      <dgm:spPr/>
      <dgm:t>
        <a:bodyPr/>
        <a:lstStyle/>
        <a:p>
          <a:endParaRPr lang="ru-RU"/>
        </a:p>
      </dgm:t>
    </dgm:pt>
    <dgm:pt modelId="{0A8EE72B-D366-47E7-BC5E-1E202376CB71}" type="sibTrans" cxnId="{52F28465-E7B8-4438-972D-DF3E039F5B4E}">
      <dgm:prSet/>
      <dgm:spPr/>
      <dgm:t>
        <a:bodyPr/>
        <a:lstStyle/>
        <a:p>
          <a:endParaRPr lang="ru-RU"/>
        </a:p>
      </dgm:t>
    </dgm:pt>
    <dgm:pt modelId="{ECAC6D38-5BBD-4039-BFA9-6AB1014D7E8F}" type="pres">
      <dgm:prSet presAssocID="{5FFD3A6A-E005-4405-8147-DD33C5E47294}" presName="arrowDiagram" presStyleCnt="0">
        <dgm:presLayoutVars>
          <dgm:chMax val="5"/>
          <dgm:dir/>
          <dgm:resizeHandles val="exact"/>
        </dgm:presLayoutVars>
      </dgm:prSet>
      <dgm:spPr/>
    </dgm:pt>
    <dgm:pt modelId="{D346D237-29D6-4AD5-B6FC-BB013997B192}" type="pres">
      <dgm:prSet presAssocID="{5FFD3A6A-E005-4405-8147-DD33C5E47294}" presName="arrow" presStyleLbl="bgShp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97FFF59A-38CF-4DDC-8BEA-374889EAD696}" type="pres">
      <dgm:prSet presAssocID="{5FFD3A6A-E005-4405-8147-DD33C5E47294}" presName="arrowDiagram1" presStyleCnt="0">
        <dgm:presLayoutVars>
          <dgm:bulletEnabled val="1"/>
        </dgm:presLayoutVars>
      </dgm:prSet>
      <dgm:spPr/>
    </dgm:pt>
    <dgm:pt modelId="{301B0A1F-5406-4B40-88DC-12E75B2CC579}" type="pres">
      <dgm:prSet presAssocID="{2163F42F-7EF6-484E-B7D2-469A47F17CBF}" presName="bullet1" presStyleLbl="node1" presStyleIdx="0" presStyleCnt="1" custLinFactX="-200000" custLinFactY="4881" custLinFactNeighborX="-210448" custLinFactNeighborY="100000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4D5411E6-547F-4A4C-A200-61315FDB5723}" type="pres">
      <dgm:prSet presAssocID="{2163F42F-7EF6-484E-B7D2-469A47F17CBF}" presName="textBox1" presStyleLbl="revTx" presStyleIdx="0" presStyleCnt="1" custScaleX="198438" custScaleY="19563" custLinFactNeighborX="-781" custLinFactNeighborY="4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0BF2BE-6CA3-4DE6-9631-5CDF6D95192A}" type="presOf" srcId="{5FFD3A6A-E005-4405-8147-DD33C5E47294}" destId="{ECAC6D38-5BBD-4039-BFA9-6AB1014D7E8F}" srcOrd="0" destOrd="0" presId="urn:microsoft.com/office/officeart/2005/8/layout/arrow2"/>
    <dgm:cxn modelId="{52F28465-E7B8-4438-972D-DF3E039F5B4E}" srcId="{5FFD3A6A-E005-4405-8147-DD33C5E47294}" destId="{2163F42F-7EF6-484E-B7D2-469A47F17CBF}" srcOrd="0" destOrd="0" parTransId="{93D22CD4-0542-468B-B86F-C99264D802FF}" sibTransId="{0A8EE72B-D366-47E7-BC5E-1E202376CB71}"/>
    <dgm:cxn modelId="{5B8EAB43-16EC-4247-930A-903E58A33D8C}" type="presOf" srcId="{2163F42F-7EF6-484E-B7D2-469A47F17CBF}" destId="{4D5411E6-547F-4A4C-A200-61315FDB5723}" srcOrd="0" destOrd="0" presId="urn:microsoft.com/office/officeart/2005/8/layout/arrow2"/>
    <dgm:cxn modelId="{1B7DF421-3C26-4610-9D83-19103434E82C}" type="presParOf" srcId="{ECAC6D38-5BBD-4039-BFA9-6AB1014D7E8F}" destId="{D346D237-29D6-4AD5-B6FC-BB013997B192}" srcOrd="0" destOrd="0" presId="urn:microsoft.com/office/officeart/2005/8/layout/arrow2"/>
    <dgm:cxn modelId="{6F3595F9-1C3E-4862-9091-E4886BE2920B}" type="presParOf" srcId="{ECAC6D38-5BBD-4039-BFA9-6AB1014D7E8F}" destId="{97FFF59A-38CF-4DDC-8BEA-374889EAD696}" srcOrd="1" destOrd="0" presId="urn:microsoft.com/office/officeart/2005/8/layout/arrow2"/>
    <dgm:cxn modelId="{F598FD01-E5F0-4008-94E0-7AC5B5A05979}" type="presParOf" srcId="{97FFF59A-38CF-4DDC-8BEA-374889EAD696}" destId="{301B0A1F-5406-4B40-88DC-12E75B2CC579}" srcOrd="0" destOrd="0" presId="urn:microsoft.com/office/officeart/2005/8/layout/arrow2"/>
    <dgm:cxn modelId="{58CB948E-72F7-4519-805E-056FDC356838}" type="presParOf" srcId="{97FFF59A-38CF-4DDC-8BEA-374889EAD696}" destId="{4D5411E6-547F-4A4C-A200-61315FDB572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30738-7963-4C70-86F4-CE9517EDA8D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4F8B5-177C-431D-8560-B46E450CF303}">
      <dgm:prSet custT="1"/>
      <dgm:spPr/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«Об утверждении Правил проведения экспертизы проектов нормативных правовых актов и иных документов в целях выявления в них положений, способствующих созданию условий для проявления коррупции» </a:t>
          </a:r>
          <a:endParaRPr lang="ru-RU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E9EC33-ABDA-4A0E-937E-CE89D088F379}" type="parTrans" cxnId="{72B7ABBA-C7D9-4323-A431-F1B6B0AC3FDF}">
      <dgm:prSet/>
      <dgm:spPr/>
      <dgm:t>
        <a:bodyPr/>
        <a:lstStyle/>
        <a:p>
          <a:endParaRPr lang="ru-RU"/>
        </a:p>
      </dgm:t>
    </dgm:pt>
    <dgm:pt modelId="{1D445DC3-8C87-4D90-A7C3-9D42C29F6A11}" type="sibTrans" cxnId="{72B7ABBA-C7D9-4323-A431-F1B6B0AC3FDF}">
      <dgm:prSet/>
      <dgm:spPr/>
      <dgm:t>
        <a:bodyPr/>
        <a:lstStyle/>
        <a:p>
          <a:endParaRPr lang="ru-RU"/>
        </a:p>
      </dgm:t>
    </dgm:pt>
    <dgm:pt modelId="{1F980948-6BC1-42DC-A1B1-49834BAFF730}">
      <dgm:prSet custT="1"/>
      <dgm:spPr/>
      <dgm:t>
        <a:bodyPr/>
        <a:lstStyle/>
        <a:p>
          <a:r>
            <a:rPr lang="ru-RU" sz="2000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«Об утверждении Методики проведения экспертизы проектов нормативных правовых актов и иных документов в целях выявления в них положений, способствующих созданию условий для проявления коррупции».</a:t>
          </a:r>
          <a:endParaRPr lang="ru-RU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78F081B-A367-4AD6-B876-EDAF80CA0E50}" type="parTrans" cxnId="{1325616D-E2D0-497D-9E9F-47FE4D3D1892}">
      <dgm:prSet/>
      <dgm:spPr/>
      <dgm:t>
        <a:bodyPr/>
        <a:lstStyle/>
        <a:p>
          <a:endParaRPr lang="ru-RU"/>
        </a:p>
      </dgm:t>
    </dgm:pt>
    <dgm:pt modelId="{9D3A3D07-6F95-4EE9-87F2-3119A837A299}" type="sibTrans" cxnId="{1325616D-E2D0-497D-9E9F-47FE4D3D1892}">
      <dgm:prSet/>
      <dgm:spPr/>
      <dgm:t>
        <a:bodyPr/>
        <a:lstStyle/>
        <a:p>
          <a:endParaRPr lang="ru-RU"/>
        </a:p>
      </dgm:t>
    </dgm:pt>
    <dgm:pt modelId="{2BF468BD-A61D-43F9-92E7-BD503A9E1FBA}" type="pres">
      <dgm:prSet presAssocID="{17930738-7963-4C70-86F4-CE9517EDA8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E6F9E-E76A-478D-983D-8F443AD9124F}" type="pres">
      <dgm:prSet presAssocID="{17930738-7963-4C70-86F4-CE9517EDA8DB}" presName="arrow" presStyleLbl="bgShp" presStyleIdx="0" presStyleCn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</dgm:pt>
    <dgm:pt modelId="{2E9CE234-6E75-4278-AAC9-9FDBBB4E6C8D}" type="pres">
      <dgm:prSet presAssocID="{17930738-7963-4C70-86F4-CE9517EDA8DB}" presName="points" presStyleCnt="0"/>
      <dgm:spPr/>
    </dgm:pt>
    <dgm:pt modelId="{5E132327-F3A0-4245-86F5-0F98B023BADE}" type="pres">
      <dgm:prSet presAssocID="{A6D4F8B5-177C-431D-8560-B46E450CF303}" presName="compositeA" presStyleCnt="0"/>
      <dgm:spPr/>
    </dgm:pt>
    <dgm:pt modelId="{C072A83F-EEE9-4962-82BC-375013566DC1}" type="pres">
      <dgm:prSet presAssocID="{A6D4F8B5-177C-431D-8560-B46E450CF303}" presName="textA" presStyleLbl="revTx" presStyleIdx="0" presStyleCnt="2" custScaleX="21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F5905-A1B1-469D-ABE6-DC37CF42E8FD}" type="pres">
      <dgm:prSet presAssocID="{A6D4F8B5-177C-431D-8560-B46E450CF303}" presName="circleA" presStyleLbl="node1" presStyleIdx="0" presStyleCnt="2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3EC67BFE-4F32-4A3C-A648-50DB311A4AC2}" type="pres">
      <dgm:prSet presAssocID="{A6D4F8B5-177C-431D-8560-B46E450CF303}" presName="spaceA" presStyleCnt="0"/>
      <dgm:spPr/>
    </dgm:pt>
    <dgm:pt modelId="{4C4E401C-A608-40B5-98DC-3295B3F85232}" type="pres">
      <dgm:prSet presAssocID="{1D445DC3-8C87-4D90-A7C3-9D42C29F6A11}" presName="space" presStyleCnt="0"/>
      <dgm:spPr/>
    </dgm:pt>
    <dgm:pt modelId="{DD2D5329-0B62-4641-9E87-7B9EE4987057}" type="pres">
      <dgm:prSet presAssocID="{1F980948-6BC1-42DC-A1B1-49834BAFF730}" presName="compositeB" presStyleCnt="0"/>
      <dgm:spPr/>
    </dgm:pt>
    <dgm:pt modelId="{9D850CE6-487C-4274-ADB1-DAE65AAD3D4F}" type="pres">
      <dgm:prSet presAssocID="{1F980948-6BC1-42DC-A1B1-49834BAFF730}" presName="textB" presStyleLbl="revTx" presStyleIdx="1" presStyleCnt="2" custScaleX="21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55B70-6262-4D55-A1C9-0BFF5277F8E6}" type="pres">
      <dgm:prSet presAssocID="{1F980948-6BC1-42DC-A1B1-49834BAFF730}" presName="circleB" presStyleLbl="node1" presStyleIdx="1" presStyleCnt="2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9EEE8E3A-FFB3-4535-AB96-D527A242C815}" type="pres">
      <dgm:prSet presAssocID="{1F980948-6BC1-42DC-A1B1-49834BAFF730}" presName="spaceB" presStyleCnt="0"/>
      <dgm:spPr/>
    </dgm:pt>
  </dgm:ptLst>
  <dgm:cxnLst>
    <dgm:cxn modelId="{1325616D-E2D0-497D-9E9F-47FE4D3D1892}" srcId="{17930738-7963-4C70-86F4-CE9517EDA8DB}" destId="{1F980948-6BC1-42DC-A1B1-49834BAFF730}" srcOrd="1" destOrd="0" parTransId="{378F081B-A367-4AD6-B876-EDAF80CA0E50}" sibTransId="{9D3A3D07-6F95-4EE9-87F2-3119A837A299}"/>
    <dgm:cxn modelId="{72B7ABBA-C7D9-4323-A431-F1B6B0AC3FDF}" srcId="{17930738-7963-4C70-86F4-CE9517EDA8DB}" destId="{A6D4F8B5-177C-431D-8560-B46E450CF303}" srcOrd="0" destOrd="0" parTransId="{86E9EC33-ABDA-4A0E-937E-CE89D088F379}" sibTransId="{1D445DC3-8C87-4D90-A7C3-9D42C29F6A11}"/>
    <dgm:cxn modelId="{72065900-5B86-47C9-A3E3-D1406BEED2FC}" type="presOf" srcId="{17930738-7963-4C70-86F4-CE9517EDA8DB}" destId="{2BF468BD-A61D-43F9-92E7-BD503A9E1FBA}" srcOrd="0" destOrd="0" presId="urn:microsoft.com/office/officeart/2005/8/layout/hProcess11"/>
    <dgm:cxn modelId="{F4C2F2FF-A15C-4AA5-BA45-0363BC602ACE}" type="presOf" srcId="{1F980948-6BC1-42DC-A1B1-49834BAFF730}" destId="{9D850CE6-487C-4274-ADB1-DAE65AAD3D4F}" srcOrd="0" destOrd="0" presId="urn:microsoft.com/office/officeart/2005/8/layout/hProcess11"/>
    <dgm:cxn modelId="{1A77EF9A-41F8-457D-8BC7-FA605552E9E1}" type="presOf" srcId="{A6D4F8B5-177C-431D-8560-B46E450CF303}" destId="{C072A83F-EEE9-4962-82BC-375013566DC1}" srcOrd="0" destOrd="0" presId="urn:microsoft.com/office/officeart/2005/8/layout/hProcess11"/>
    <dgm:cxn modelId="{864EB722-889A-45A5-9157-47C824AC5F9F}" type="presParOf" srcId="{2BF468BD-A61D-43F9-92E7-BD503A9E1FBA}" destId="{95AE6F9E-E76A-478D-983D-8F443AD9124F}" srcOrd="0" destOrd="0" presId="urn:microsoft.com/office/officeart/2005/8/layout/hProcess11"/>
    <dgm:cxn modelId="{2E6AA59B-0FC6-4442-A31D-985AEB8496FC}" type="presParOf" srcId="{2BF468BD-A61D-43F9-92E7-BD503A9E1FBA}" destId="{2E9CE234-6E75-4278-AAC9-9FDBBB4E6C8D}" srcOrd="1" destOrd="0" presId="urn:microsoft.com/office/officeart/2005/8/layout/hProcess11"/>
    <dgm:cxn modelId="{873A632D-06A5-452C-AD6A-F42FC3A41101}" type="presParOf" srcId="{2E9CE234-6E75-4278-AAC9-9FDBBB4E6C8D}" destId="{5E132327-F3A0-4245-86F5-0F98B023BADE}" srcOrd="0" destOrd="0" presId="urn:microsoft.com/office/officeart/2005/8/layout/hProcess11"/>
    <dgm:cxn modelId="{3FFA4220-2BB9-47A5-A19A-9DDBF8E2000D}" type="presParOf" srcId="{5E132327-F3A0-4245-86F5-0F98B023BADE}" destId="{C072A83F-EEE9-4962-82BC-375013566DC1}" srcOrd="0" destOrd="0" presId="urn:microsoft.com/office/officeart/2005/8/layout/hProcess11"/>
    <dgm:cxn modelId="{CB018B86-04C8-4DCA-97F9-E18CA653013B}" type="presParOf" srcId="{5E132327-F3A0-4245-86F5-0F98B023BADE}" destId="{A37F5905-A1B1-469D-ABE6-DC37CF42E8FD}" srcOrd="1" destOrd="0" presId="urn:microsoft.com/office/officeart/2005/8/layout/hProcess11"/>
    <dgm:cxn modelId="{A9532601-7663-4C3D-ABD8-3E90BADEC639}" type="presParOf" srcId="{5E132327-F3A0-4245-86F5-0F98B023BADE}" destId="{3EC67BFE-4F32-4A3C-A648-50DB311A4AC2}" srcOrd="2" destOrd="0" presId="urn:microsoft.com/office/officeart/2005/8/layout/hProcess11"/>
    <dgm:cxn modelId="{01E51B66-6B32-41BE-9DB3-E4DC6B0E28E2}" type="presParOf" srcId="{2E9CE234-6E75-4278-AAC9-9FDBBB4E6C8D}" destId="{4C4E401C-A608-40B5-98DC-3295B3F85232}" srcOrd="1" destOrd="0" presId="urn:microsoft.com/office/officeart/2005/8/layout/hProcess11"/>
    <dgm:cxn modelId="{AD88C93B-FF3B-48AC-BA7A-5B2FBD017B06}" type="presParOf" srcId="{2E9CE234-6E75-4278-AAC9-9FDBBB4E6C8D}" destId="{DD2D5329-0B62-4641-9E87-7B9EE4987057}" srcOrd="2" destOrd="0" presId="urn:microsoft.com/office/officeart/2005/8/layout/hProcess11"/>
    <dgm:cxn modelId="{4F5F2D01-0372-48D5-BE95-EBF1F87CCDB1}" type="presParOf" srcId="{DD2D5329-0B62-4641-9E87-7B9EE4987057}" destId="{9D850CE6-487C-4274-ADB1-DAE65AAD3D4F}" srcOrd="0" destOrd="0" presId="urn:microsoft.com/office/officeart/2005/8/layout/hProcess11"/>
    <dgm:cxn modelId="{344F07C7-07A2-416A-8B45-DC73F1B4E46A}" type="presParOf" srcId="{DD2D5329-0B62-4641-9E87-7B9EE4987057}" destId="{0B255B70-6262-4D55-A1C9-0BFF5277F8E6}" srcOrd="1" destOrd="0" presId="urn:microsoft.com/office/officeart/2005/8/layout/hProcess11"/>
    <dgm:cxn modelId="{7AF8ED9D-ABF5-45D0-A095-441AFE57D235}" type="presParOf" srcId="{DD2D5329-0B62-4641-9E87-7B9EE4987057}" destId="{9EEE8E3A-FFB3-4535-AB96-D527A242C81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A17F7-C1A5-46C4-961F-7F5DF2209E64}" type="doc">
      <dgm:prSet loTypeId="urn:microsoft.com/office/officeart/2005/8/layout/vList3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46985E-8B5A-416D-A9A3-C90974F2D57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ru-RU" sz="2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Министерство юстиции РФ</a:t>
          </a:r>
          <a:endParaRPr lang="ru-RU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94538FE-BBF4-4BBB-81F1-D5E76FF6B109}" type="parTrans" cxnId="{1C8514E4-4C87-4BFD-989B-33EE82FF7B8D}">
      <dgm:prSet/>
      <dgm:spPr/>
      <dgm:t>
        <a:bodyPr/>
        <a:lstStyle/>
        <a:p>
          <a:endParaRPr lang="ru-RU"/>
        </a:p>
      </dgm:t>
    </dgm:pt>
    <dgm:pt modelId="{4E51A249-0CC4-4E11-BCA4-F27B339B5E3E}" type="sibTrans" cxnId="{1C8514E4-4C87-4BFD-989B-33EE82FF7B8D}">
      <dgm:prSet/>
      <dgm:spPr/>
      <dgm:t>
        <a:bodyPr/>
        <a:lstStyle/>
        <a:p>
          <a:endParaRPr lang="ru-RU"/>
        </a:p>
      </dgm:t>
    </dgm:pt>
    <dgm:pt modelId="{E3BDAFF3-FC80-481A-926F-4EBB40D54D98}" type="pres">
      <dgm:prSet presAssocID="{216A17F7-C1A5-46C4-961F-7F5DF2209E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325BF-7BB1-4038-9BAD-8510D24F9AB9}" type="pres">
      <dgm:prSet presAssocID="{0146985E-8B5A-416D-A9A3-C90974F2D57C}" presName="composite" presStyleCnt="0"/>
      <dgm:spPr/>
    </dgm:pt>
    <dgm:pt modelId="{BB467D8C-3F07-4D13-A86A-E3480719C4B7}" type="pres">
      <dgm:prSet presAssocID="{0146985E-8B5A-416D-A9A3-C90974F2D57C}" presName="imgShp" presStyleLbl="fgImgPlace1" presStyleIdx="0" presStyleCnt="1" custScaleX="160909" custScaleY="154686" custLinFactNeighborX="-143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02D99536-03F8-48B1-8EAC-6F1DB261FA30}" type="pres">
      <dgm:prSet presAssocID="{0146985E-8B5A-416D-A9A3-C90974F2D57C}" presName="txShp" presStyleLbl="node1" presStyleIdx="0" presStyleCnt="1" custScaleX="86770" custScaleY="101355" custLinFactNeighborX="15781" custLinFactNeighborY="-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514E4-4C87-4BFD-989B-33EE82FF7B8D}" srcId="{216A17F7-C1A5-46C4-961F-7F5DF2209E64}" destId="{0146985E-8B5A-416D-A9A3-C90974F2D57C}" srcOrd="0" destOrd="0" parTransId="{D94538FE-BBF4-4BBB-81F1-D5E76FF6B109}" sibTransId="{4E51A249-0CC4-4E11-BCA4-F27B339B5E3E}"/>
    <dgm:cxn modelId="{21A8FCD1-FA78-458B-BA15-C5B04AC0B104}" type="presOf" srcId="{0146985E-8B5A-416D-A9A3-C90974F2D57C}" destId="{02D99536-03F8-48B1-8EAC-6F1DB261FA30}" srcOrd="0" destOrd="0" presId="urn:microsoft.com/office/officeart/2005/8/layout/vList3"/>
    <dgm:cxn modelId="{92F12926-B53D-47EA-B635-55E82CB75A3C}" type="presOf" srcId="{216A17F7-C1A5-46C4-961F-7F5DF2209E64}" destId="{E3BDAFF3-FC80-481A-926F-4EBB40D54D98}" srcOrd="0" destOrd="0" presId="urn:microsoft.com/office/officeart/2005/8/layout/vList3"/>
    <dgm:cxn modelId="{6179FE11-074C-4996-B004-489B7F254147}" type="presParOf" srcId="{E3BDAFF3-FC80-481A-926F-4EBB40D54D98}" destId="{174325BF-7BB1-4038-9BAD-8510D24F9AB9}" srcOrd="0" destOrd="0" presId="urn:microsoft.com/office/officeart/2005/8/layout/vList3"/>
    <dgm:cxn modelId="{4A12EA36-6160-4D47-A15E-A61C0752E355}" type="presParOf" srcId="{174325BF-7BB1-4038-9BAD-8510D24F9AB9}" destId="{BB467D8C-3F07-4D13-A86A-E3480719C4B7}" srcOrd="0" destOrd="0" presId="urn:microsoft.com/office/officeart/2005/8/layout/vList3"/>
    <dgm:cxn modelId="{5FD3EBBB-5F29-4CBB-8E8E-E90FFB3FD4D5}" type="presParOf" srcId="{174325BF-7BB1-4038-9BAD-8510D24F9AB9}" destId="{02D99536-03F8-48B1-8EAC-6F1DB261FA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A17F7-C1A5-46C4-961F-7F5DF2209E64}" type="doc">
      <dgm:prSet loTypeId="urn:microsoft.com/office/officeart/2005/8/layout/vList3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46985E-8B5A-416D-A9A3-C90974F2D57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аккредитованные в установленном порядке Министерством юстиции РФ юридические и физические лица</a:t>
          </a:r>
          <a:endParaRPr lang="ru-RU" sz="14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94538FE-BBF4-4BBB-81F1-D5E76FF6B109}" type="parTrans" cxnId="{1C8514E4-4C87-4BFD-989B-33EE82FF7B8D}">
      <dgm:prSet/>
      <dgm:spPr/>
      <dgm:t>
        <a:bodyPr/>
        <a:lstStyle/>
        <a:p>
          <a:endParaRPr lang="ru-RU"/>
        </a:p>
      </dgm:t>
    </dgm:pt>
    <dgm:pt modelId="{4E51A249-0CC4-4E11-BCA4-F27B339B5E3E}" type="sibTrans" cxnId="{1C8514E4-4C87-4BFD-989B-33EE82FF7B8D}">
      <dgm:prSet/>
      <dgm:spPr/>
      <dgm:t>
        <a:bodyPr/>
        <a:lstStyle/>
        <a:p>
          <a:endParaRPr lang="ru-RU"/>
        </a:p>
      </dgm:t>
    </dgm:pt>
    <dgm:pt modelId="{E3BDAFF3-FC80-481A-926F-4EBB40D54D98}" type="pres">
      <dgm:prSet presAssocID="{216A17F7-C1A5-46C4-961F-7F5DF2209E64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325BF-7BB1-4038-9BAD-8510D24F9AB9}" type="pres">
      <dgm:prSet presAssocID="{0146985E-8B5A-416D-A9A3-C90974F2D57C}" presName="composite" presStyleCnt="0"/>
      <dgm:spPr/>
    </dgm:pt>
    <dgm:pt modelId="{BB467D8C-3F07-4D13-A86A-E3480719C4B7}" type="pres">
      <dgm:prSet presAssocID="{0146985E-8B5A-416D-A9A3-C90974F2D57C}" presName="imgShp" presStyleLbl="fgImgPlace1" presStyleIdx="0" presStyleCnt="1" custScaleX="160909" custScaleY="154686" custLinFactNeighborX="13456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02D99536-03F8-48B1-8EAC-6F1DB261FA30}" type="pres">
      <dgm:prSet presAssocID="{0146985E-8B5A-416D-A9A3-C90974F2D57C}" presName="txShp" presStyleLbl="node1" presStyleIdx="0" presStyleCnt="1" custScaleX="79243" custScaleY="102282" custLinFactNeighborX="-10672" custLinFactNeighborY="-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514E4-4C87-4BFD-989B-33EE82FF7B8D}" srcId="{216A17F7-C1A5-46C4-961F-7F5DF2209E64}" destId="{0146985E-8B5A-416D-A9A3-C90974F2D57C}" srcOrd="0" destOrd="0" parTransId="{D94538FE-BBF4-4BBB-81F1-D5E76FF6B109}" sibTransId="{4E51A249-0CC4-4E11-BCA4-F27B339B5E3E}"/>
    <dgm:cxn modelId="{21A8FCD1-FA78-458B-BA15-C5B04AC0B104}" type="presOf" srcId="{0146985E-8B5A-416D-A9A3-C90974F2D57C}" destId="{02D99536-03F8-48B1-8EAC-6F1DB261FA30}" srcOrd="0" destOrd="0" presId="urn:microsoft.com/office/officeart/2005/8/layout/vList3"/>
    <dgm:cxn modelId="{92F12926-B53D-47EA-B635-55E82CB75A3C}" type="presOf" srcId="{216A17F7-C1A5-46C4-961F-7F5DF2209E64}" destId="{E3BDAFF3-FC80-481A-926F-4EBB40D54D98}" srcOrd="0" destOrd="0" presId="urn:microsoft.com/office/officeart/2005/8/layout/vList3"/>
    <dgm:cxn modelId="{6179FE11-074C-4996-B004-489B7F254147}" type="presParOf" srcId="{E3BDAFF3-FC80-481A-926F-4EBB40D54D98}" destId="{174325BF-7BB1-4038-9BAD-8510D24F9AB9}" srcOrd="0" destOrd="0" presId="urn:microsoft.com/office/officeart/2005/8/layout/vList3"/>
    <dgm:cxn modelId="{4A12EA36-6160-4D47-A15E-A61C0752E355}" type="presParOf" srcId="{174325BF-7BB1-4038-9BAD-8510D24F9AB9}" destId="{BB467D8C-3F07-4D13-A86A-E3480719C4B7}" srcOrd="0" destOrd="0" presId="urn:microsoft.com/office/officeart/2005/8/layout/vList3"/>
    <dgm:cxn modelId="{5FD3EBBB-5F29-4CBB-8E8E-E90FFB3FD4D5}" type="presParOf" srcId="{174325BF-7BB1-4038-9BAD-8510D24F9AB9}" destId="{02D99536-03F8-48B1-8EAC-6F1DB261FA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6D237-29D6-4AD5-B6FC-BB013997B192}">
      <dsp:nvSpPr>
        <dsp:cNvPr id="0" name=""/>
        <dsp:cNvSpPr/>
      </dsp:nvSpPr>
      <dsp:spPr>
        <a:xfrm>
          <a:off x="0" y="96837"/>
          <a:ext cx="4648200" cy="2905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B0A1F-5406-4B40-88DC-12E75B2CC579}">
      <dsp:nvSpPr>
        <dsp:cNvPr id="0" name=""/>
        <dsp:cNvSpPr/>
      </dsp:nvSpPr>
      <dsp:spPr>
        <a:xfrm>
          <a:off x="2134771" y="1046752"/>
          <a:ext cx="343966" cy="34396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411E6-547F-4A4C-A200-61315FDB5723}">
      <dsp:nvSpPr>
        <dsp:cNvPr id="0" name=""/>
        <dsp:cNvSpPr/>
      </dsp:nvSpPr>
      <dsp:spPr>
        <a:xfrm>
          <a:off x="929640" y="2624996"/>
          <a:ext cx="3689518" cy="41942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2261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развитие института экспертизы нормативных правовых актов</a:t>
          </a:r>
          <a:endParaRPr lang="ru-RU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950115" y="2645471"/>
        <a:ext cx="3648568" cy="378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E6F9E-E76A-478D-983D-8F443AD9124F}">
      <dsp:nvSpPr>
        <dsp:cNvPr id="0" name=""/>
        <dsp:cNvSpPr/>
      </dsp:nvSpPr>
      <dsp:spPr>
        <a:xfrm>
          <a:off x="0" y="1338262"/>
          <a:ext cx="11160125" cy="1784350"/>
        </a:xfrm>
        <a:prstGeom prst="notched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83F-EEE9-4962-82BC-375013566DC1}">
      <dsp:nvSpPr>
        <dsp:cNvPr id="0" name=""/>
        <dsp:cNvSpPr/>
      </dsp:nvSpPr>
      <dsp:spPr>
        <a:xfrm>
          <a:off x="2410" y="0"/>
          <a:ext cx="5030780" cy="178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«Об утверждении Правил проведения экспертизы проектов нормативных правовых актов и иных документов в целях выявления в них положений, способствующих созданию условий для проявления коррупции» </a:t>
          </a:r>
          <a:endParaRPr lang="ru-RU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410" y="0"/>
        <a:ext cx="5030780" cy="1784350"/>
      </dsp:txXfrm>
    </dsp:sp>
    <dsp:sp modelId="{A37F5905-A1B1-469D-ABE6-DC37CF42E8FD}">
      <dsp:nvSpPr>
        <dsp:cNvPr id="0" name=""/>
        <dsp:cNvSpPr/>
      </dsp:nvSpPr>
      <dsp:spPr>
        <a:xfrm>
          <a:off x="2294757" y="2007393"/>
          <a:ext cx="446087" cy="44608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50CE6-487C-4274-ADB1-DAE65AAD3D4F}">
      <dsp:nvSpPr>
        <dsp:cNvPr id="0" name=""/>
        <dsp:cNvSpPr/>
      </dsp:nvSpPr>
      <dsp:spPr>
        <a:xfrm>
          <a:off x="5148933" y="2676525"/>
          <a:ext cx="4892768" cy="178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«Об утверждении Методики проведения экспертизы проектов нормативных правовых актов и иных документов в целях выявления в них положений, способствующих созданию условий для проявления коррупции».</a:t>
          </a:r>
          <a:endParaRPr lang="ru-RU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148933" y="2676525"/>
        <a:ext cx="4892768" cy="1784350"/>
      </dsp:txXfrm>
    </dsp:sp>
    <dsp:sp modelId="{0B255B70-6262-4D55-A1C9-0BFF5277F8E6}">
      <dsp:nvSpPr>
        <dsp:cNvPr id="0" name=""/>
        <dsp:cNvSpPr/>
      </dsp:nvSpPr>
      <dsp:spPr>
        <a:xfrm>
          <a:off x="7372274" y="2007393"/>
          <a:ext cx="446087" cy="44608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99536-03F8-48B1-8EAC-6F1DB261FA30}">
      <dsp:nvSpPr>
        <dsp:cNvPr id="0" name=""/>
        <dsp:cNvSpPr/>
      </dsp:nvSpPr>
      <dsp:spPr>
        <a:xfrm rot="10800000">
          <a:off x="2186282" y="709004"/>
          <a:ext cx="2982483" cy="1754998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560" tIns="76200" rIns="14224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Министерство юстиции РФ</a:t>
          </a:r>
          <a:endParaRPr lang="ru-RU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2625031" y="709004"/>
        <a:ext cx="2543734" cy="1754998"/>
      </dsp:txXfrm>
    </dsp:sp>
    <dsp:sp modelId="{BB467D8C-3F07-4D13-A86A-E3480719C4B7}">
      <dsp:nvSpPr>
        <dsp:cNvPr id="0" name=""/>
        <dsp:cNvSpPr/>
      </dsp:nvSpPr>
      <dsp:spPr>
        <a:xfrm>
          <a:off x="34637" y="258571"/>
          <a:ext cx="2786198" cy="26784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99536-03F8-48B1-8EAC-6F1DB261FA30}">
      <dsp:nvSpPr>
        <dsp:cNvPr id="0" name=""/>
        <dsp:cNvSpPr/>
      </dsp:nvSpPr>
      <dsp:spPr>
        <a:xfrm>
          <a:off x="0" y="709861"/>
          <a:ext cx="2723763" cy="1771050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76356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аккредитованные в установленном порядке Министерством юстиции РФ юридические и физические лица</a:t>
          </a:r>
          <a:endParaRPr lang="ru-RU" sz="14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709861"/>
        <a:ext cx="2281001" cy="1771050"/>
      </dsp:txXfrm>
    </dsp:sp>
    <dsp:sp modelId="{BB467D8C-3F07-4D13-A86A-E3480719C4B7}">
      <dsp:nvSpPr>
        <dsp:cNvPr id="0" name=""/>
        <dsp:cNvSpPr/>
      </dsp:nvSpPr>
      <dsp:spPr>
        <a:xfrm>
          <a:off x="2267978" y="258571"/>
          <a:ext cx="2786198" cy="26784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7E43-02FA-4F67-8BEC-D403DA06FB4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30DDC-C199-49D1-A7D7-86EC135AA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88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6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6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8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9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2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6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5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7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1F0C-8073-4247-BC8F-17599F7DFC9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F291-6C4A-4639-9BC1-F699487C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5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to=http://www.consultant.ru/document/cons_doc_LAW_36945&amp;cc_key=" TargetMode="External"/><Relationship Id="rId3" Type="http://schemas.openxmlformats.org/officeDocument/2006/relationships/hyperlink" Target="https://vk.com/away.php?to=http://www.consultant.ru/law/review/lawmaking/reglduma/&amp;cc_key=" TargetMode="External"/><Relationship Id="rId7" Type="http://schemas.openxmlformats.org/officeDocument/2006/relationships/hyperlink" Target="https://vk.com/away.php?to=http://www.consultant.ru/document/cons_doc_LAW_52651&amp;cc_key=" TargetMode="External"/><Relationship Id="rId2" Type="http://schemas.openxmlformats.org/officeDocument/2006/relationships/hyperlink" Target="https://vk.com/away.php?to=http://www.consultant.ru/document/cons_doc_LAW_28399/&amp;cc_key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away.php?to=http://www.consultant.ru/document/cons_doc_LAW_45778/c879d15bc65493848bb8f5dd2f30a501e9377605&amp;cc_key=" TargetMode="External"/><Relationship Id="rId5" Type="http://schemas.openxmlformats.org/officeDocument/2006/relationships/hyperlink" Target="https://vk.com/away.php?to=http://www.consultant.ru/document/cons_doc_LAW_32815/c4ff8af2fc2b5ad62d27d6ad599949f135079754&amp;cc_key=" TargetMode="External"/><Relationship Id="rId4" Type="http://schemas.openxmlformats.org/officeDocument/2006/relationships/hyperlink" Target="https://vk.com/away.php?to=http://www.consultant.ru/document/cons_doc_LAW_15490&amp;cc_key=" TargetMode="External"/><Relationship Id="rId9" Type="http://schemas.openxmlformats.org/officeDocument/2006/relationships/hyperlink" Target="https://vk.com/away.php?to=http://www.consultant.ru/document/cons_doc_LAW_89553&amp;cc_key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14469" y="1138086"/>
            <a:ext cx="7690658" cy="41180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ЭВОЛЮЦИЯ ИНСТИТУТА ЭКСПЕРТИЗЫ </a:t>
            </a:r>
            <a:endParaRPr lang="ru-RU" sz="4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НОРМАТИВНЫХ ПРАВОВЫХ АКТОВ В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74037"/>
            <a:ext cx="558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Подготовила: К</a:t>
            </a:r>
            <a:r>
              <a:rPr lang="ru-RU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Р. Степанова,</a:t>
            </a:r>
            <a:r>
              <a:rPr lang="ru-RU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обучающаяся 2 курса, гр. 15-бЮРо20-3</a:t>
            </a:r>
            <a:endParaRPr lang="ru-RU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5999" y="6120368"/>
            <a:ext cx="5580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Науч. рук.: канд. </a:t>
            </a:r>
            <a:r>
              <a:rPr lang="ru-RU" b="1" i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юрид</a:t>
            </a:r>
            <a:r>
              <a:rPr lang="ru-RU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наук, доцент С. Л. Мельникова</a:t>
            </a:r>
            <a:endParaRPr lang="ru-RU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910254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5937" y="368300"/>
            <a:ext cx="1116012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Таким образом, в современной России основные процессы развития института экспертизы нормативных правовых актов (проектов) связаны с правовым регулированием, в первую очередь, антикоррупционной экспертизы. Особенностями данного этапа являются: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559" y="2239952"/>
            <a:ext cx="10371251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резкое увеличение количества нормативных правовых актов, которые посвящены вопросам экспертизы нормативных правовых актов (проектов) (стоит отметить, что такое многообразие наблюдалось в рамках одного вида экспертизы – антикоррупционной);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559" y="4019068"/>
            <a:ext cx="1037125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высокая активность субъектов РФ в принятии документов об антикоррупционной экспертизе;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559" y="5019510"/>
            <a:ext cx="1037125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коррупциогенности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законодательных актов становится обязательным компонентом в разработке и принятии нормативных правовых актов. 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575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5938" y="871268"/>
            <a:ext cx="1116012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«Конституция Российской Федерации» (принята всенародным голосованием 12.12.1993 с изменениями, одобренными в ходе общероссийского голосования 01.07.2020). — Текст : электронный// </a:t>
            </a:r>
            <a:r>
              <a:rPr lang="ru-RU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КонсультантПлюс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[сайт]. — URL: 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http://www.consultant.ru/document/cons_doc_LAW_28399/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(дата обращения 07.11.2021)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О Регламенте Государственной Думу Федерального Собрания Российской </a:t>
            </a:r>
            <a:r>
              <a:rPr lang="ru-RU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Федера-ции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Постановление Государственной Думу Федерального Собрания Российской Федерации от 22.01.1998 № 2134-II ГД // 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http://www.consultant.ru/law/review/lawmaking/reglduma/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(дата обращения 07.11.2021)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Об утверждении Правил подготовки нормативных правовых актов федеральных органов исполнительной власти и их государственной регистрации : постановление Правительства РФ №1009 от 13.08.1997 // 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http://www.consultant.ru/document/cons_doc_LAW_15490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(дата об-ращения 07.11.2021)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Об утверждении основных требований к концепции и разработке проектов </a:t>
            </a:r>
            <a:r>
              <a:rPr lang="ru-RU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феде-ральных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законов : постановление Правительства РФ № 576 от 02.08.2021 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5" tooltip="http://www.consultant.ru/document/cons_doc_LAW_32815/c4ff8af2fc2b5ad62d27d6ad599949f135079754"/>
              </a:rPr>
              <a:t>http://www.consultant.ru/document/cons_doc_LAW_32815/..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(дата обращения 07.11.2021)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Об утверждении Рекомендаций по проведению юридической экспертизы норматив-</a:t>
            </a:r>
            <a:r>
              <a:rPr lang="ru-RU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ных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правовых актов субъектов РФ : приказ Минюста России от 29.10.2003 № 278 (утратил силу 31.05.20212)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6" tooltip="http://www.consultant.ru/document/cons_doc_LAW_45778/c879d15bc65493848bb8f5dd2f30a501e9377605"/>
              </a:rPr>
              <a:t>http://www.consultant.ru/document/cons_doc_LAW_45778/..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(дата обращения 08.11.2021)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 Об Общественной палате Российской Федерации : Федеральный закон № 32-ФЗ от 04.04.2005 // 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http://www.consultant.ru/document/cons_doc_LAW_52651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(дата обращения 07.11.2021).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7. Об адвокатской деятельности и адвокатуре в Российской Федерации : Федеральный закон № 63-ФЗ от 31.05.2002 // 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http://www.consultant.ru/document/cons_doc_LAW_36945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(дата обращения 07.11.2021).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8. </a:t>
            </a:r>
            <a:r>
              <a:rPr lang="ru-RU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Газирова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О.В. Антикоррупционная экспертиза // </a:t>
            </a:r>
            <a:r>
              <a:rPr lang="ru-RU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StudNet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2020 г. С. 1404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9. Об антикоррупционной экспертизе нормативных правовых актов и проектов норма-</a:t>
            </a:r>
            <a:r>
              <a:rPr lang="ru-RU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тивных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правовых актов : Федеральный закон № 172-ФЗ от 17.07.2009 // 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http://www.consultant.ru/document/cons_doc_LAW_89553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(дата обращения 07.11.2021).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6011" y="365664"/>
            <a:ext cx="3899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Библиографический список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65169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www.fotolog.com/wp-content/uploads/2020/03/lawyer-2048x1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1426"/>
            <a:ext cx="12192000" cy="81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36056" y="2958102"/>
            <a:ext cx="6719887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 Light" panose="020F0302020204030204" pitchFamily="34" charset="0"/>
              </a:rPr>
              <a:t>Спасибо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5938" y="368300"/>
            <a:ext cx="75136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Формирование и развитие института экспертизы нормативных правовых актов (проектов) связывают с несколькими этапами.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938" y="1591346"/>
            <a:ext cx="7513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Началом первого этапа является принятие Конституции РФ 1993 г., а его окончание приходится на середину 2000-х гг.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938" y="2475837"/>
            <a:ext cx="7513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основном законе страны отсутствует буквальное упоминание об экспертной законопроектной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938" y="3429000"/>
            <a:ext cx="75136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Примером может послужить ч. 3 ст. 104 Конституции РФ, в которой говорится, что «законопроекты о введении или отмене налогов, освобождении от их уплаты, о выпуске государственных займов, об изменении финансовых обязательств государства, другие законопроекты, предусматривающие расходы, покрываемые за счет федерального бюджета» могут вноситься исключительно при наличии заключения Правительства РФ (Правительство в таком случае выступало экспертом). </a:t>
            </a:r>
            <a:endParaRPr lang="ru-RU" sz="2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https://ic.pics.livejournal.com/watermelon83/60539528/3969022/3969022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7" y="-159657"/>
            <a:ext cx="4981491" cy="7329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92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96219" y="608272"/>
            <a:ext cx="9199562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328863" algn="l"/>
              </a:tabLst>
            </a:pPr>
            <a:r>
              <a:rPr lang="ru-RU" sz="2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Исходя из статей Регламента Государственной Думы Федерального Собрания Российской Федерации (далее - </a:t>
            </a:r>
            <a:r>
              <a:rPr lang="ru-RU" sz="22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ГосДумы</a:t>
            </a:r>
            <a:r>
              <a:rPr lang="ru-RU" sz="2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), можно выделить следующие виды экспертиз</a:t>
            </a:r>
            <a:r>
              <a:rPr lang="ru-RU" sz="22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endParaRPr lang="ru-RU" sz="22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7142" y="2048921"/>
            <a:ext cx="2183763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Независимая </a:t>
            </a: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(ст. 27, 121)</a:t>
            </a:r>
            <a:endParaRPr lang="ru-R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7142" y="3791092"/>
            <a:ext cx="2577950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общественная (ст. 38, 118, 122)</a:t>
            </a:r>
            <a:endParaRPr lang="ru-R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1091" y="2048921"/>
            <a:ext cx="3784972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правовая </a:t>
            </a:r>
            <a:r>
              <a:rPr lang="ru-RU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</a:t>
            </a:r>
            <a:r>
              <a:rPr lang="en-US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лингвистическая </a:t>
            </a: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(ст. 94, 112, 119, 121, 123, 130, 135.1)</a:t>
            </a:r>
            <a:endParaRPr lang="ru-R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1091" y="3791092"/>
            <a:ext cx="1580537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научная (</a:t>
            </a:r>
            <a:r>
              <a:rPr lang="ru-RU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ст.112)</a:t>
            </a:r>
            <a:endParaRPr lang="ru-R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936" y="5720259"/>
            <a:ext cx="11160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Экспертами выступают сотрудники Правового управления Аппарата </a:t>
            </a:r>
            <a:r>
              <a:rPr lang="ru-RU" sz="22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ГосДумы</a:t>
            </a: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(ст. 112) и ответственный комитет (ст. 121).</a:t>
            </a:r>
            <a:endParaRPr lang="ru-R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3102" y="4612263"/>
            <a:ext cx="2345791" cy="11079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юридико-техническая (ст. 119)</a:t>
            </a:r>
            <a:endParaRPr lang="ru-R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Соединительная линия уступом 12"/>
          <p:cNvCxnSpPr>
            <a:stCxn id="2" idx="2"/>
            <a:endCxn id="3" idx="0"/>
          </p:cNvCxnSpPr>
          <p:nvPr/>
        </p:nvCxnSpPr>
        <p:spPr>
          <a:xfrm rot="5400000">
            <a:off x="4486186" y="439106"/>
            <a:ext cx="332653" cy="2886976"/>
          </a:xfrm>
          <a:prstGeom prst="bentConnector3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2" idx="2"/>
            <a:endCxn id="5" idx="0"/>
          </p:cNvCxnSpPr>
          <p:nvPr/>
        </p:nvCxnSpPr>
        <p:spPr>
          <a:xfrm rot="16200000" flipH="1">
            <a:off x="7773462" y="38805"/>
            <a:ext cx="332653" cy="3687577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2" idx="2"/>
            <a:endCxn id="6" idx="1"/>
          </p:cNvCxnSpPr>
          <p:nvPr/>
        </p:nvCxnSpPr>
        <p:spPr>
          <a:xfrm rot="16200000" flipH="1">
            <a:off x="5763773" y="2048494"/>
            <a:ext cx="2459545" cy="1795091"/>
          </a:xfrm>
          <a:prstGeom prst="bentConnector2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4" idx="3"/>
          </p:cNvCxnSpPr>
          <p:nvPr/>
        </p:nvCxnSpPr>
        <p:spPr>
          <a:xfrm rot="5400000">
            <a:off x="4387261" y="2467072"/>
            <a:ext cx="2016572" cy="1400910"/>
          </a:xfrm>
          <a:prstGeom prst="bentConnector2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" idx="2"/>
            <a:endCxn id="8" idx="0"/>
          </p:cNvCxnSpPr>
          <p:nvPr/>
        </p:nvCxnSpPr>
        <p:spPr>
          <a:xfrm rot="5400000">
            <a:off x="4648002" y="3164264"/>
            <a:ext cx="2895995" cy="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5937" y="252185"/>
            <a:ext cx="76345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августе 1997 г. постановлением Правительства РФ №1009 были утверждены Правила подготовки нормативных правовых актов федеральных органов исполнительной власти и их государственной регистрации. Постановлением Правительства РФ от 11.02.1999 г. № 154 правила были дополнены таким положением: «По просьбе федеральных органов исполнительной власти и в соответствии с заключенными с ними договорами Министерство юстиции РФ может осуществлять юридическую экспертизу» (</a:t>
            </a:r>
            <a:r>
              <a:rPr lang="ru-RU" sz="22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абз</a:t>
            </a: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4 п. 4).</a:t>
            </a:r>
            <a:r>
              <a:rPr lang="ru-RU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2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938" y="3835399"/>
            <a:ext cx="76345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августе 2001 г. было принято постановление Правительства РФ № 576 «Об утверждении основных требований к концепции и разработке проектов федеральных законов», в соответствии с которым проведение правовой экспертизы концепций законопроектов поручалось Министерству юстиции РФ и Институту законодательства и сравнительного правоведения при Правительстве РФ. </a:t>
            </a:r>
            <a:endParaRPr lang="ru-RU" sz="2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https://static.inforeactor.ru/uploads/2017/12/05/orig-mjnight0-15124648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3" r="11196"/>
          <a:stretch/>
        </p:blipFill>
        <p:spPr bwMode="auto">
          <a:xfrm>
            <a:off x="8374743" y="-203200"/>
            <a:ext cx="5077169" cy="731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42960" y="0"/>
            <a:ext cx="3749039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60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s://s0.rbk.ru/v6_top_pics/resized/1200xH/media/img/8/22/7555014112582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2" b="1046"/>
          <a:stretch>
            <a:fillRect/>
          </a:stretch>
        </p:blipFill>
        <p:spPr bwMode="auto">
          <a:xfrm>
            <a:off x="4445320" y="3202322"/>
            <a:ext cx="7574325" cy="3529456"/>
          </a:xfrm>
          <a:custGeom>
            <a:avLst/>
            <a:gdLst>
              <a:gd name="connsiteX0" fmla="*/ 6145352 w 7358744"/>
              <a:gd name="connsiteY0" fmla="*/ 1371600 h 3429000"/>
              <a:gd name="connsiteX1" fmla="*/ 7358744 w 7358744"/>
              <a:gd name="connsiteY1" fmla="*/ 1371600 h 3429000"/>
              <a:gd name="connsiteX2" fmla="*/ 5437050 w 7358744"/>
              <a:gd name="connsiteY2" fmla="*/ 3429000 h 3429000"/>
              <a:gd name="connsiteX3" fmla="*/ 4223658 w 7358744"/>
              <a:gd name="connsiteY3" fmla="*/ 3429000 h 3429000"/>
              <a:gd name="connsiteX4" fmla="*/ 4745712 w 7358744"/>
              <a:gd name="connsiteY4" fmla="*/ 807243 h 3429000"/>
              <a:gd name="connsiteX5" fmla="*/ 6291944 w 7358744"/>
              <a:gd name="connsiteY5" fmla="*/ 807243 h 3429000"/>
              <a:gd name="connsiteX6" fmla="*/ 3843118 w 7358744"/>
              <a:gd name="connsiteY6" fmla="*/ 3429000 h 3429000"/>
              <a:gd name="connsiteX7" fmla="*/ 2296886 w 7358744"/>
              <a:gd name="connsiteY7" fmla="*/ 3429000 h 3429000"/>
              <a:gd name="connsiteX8" fmla="*/ 3202823 w 7358744"/>
              <a:gd name="connsiteY8" fmla="*/ 0 h 3429000"/>
              <a:gd name="connsiteX9" fmla="*/ 5225143 w 7358744"/>
              <a:gd name="connsiteY9" fmla="*/ 0 h 3429000"/>
              <a:gd name="connsiteX10" fmla="*/ 2022320 w 7358744"/>
              <a:gd name="connsiteY10" fmla="*/ 3429000 h 3429000"/>
              <a:gd name="connsiteX11" fmla="*/ 0 w 7358744"/>
              <a:gd name="connsiteY11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58744" h="3429000">
                <a:moveTo>
                  <a:pt x="6145352" y="1371600"/>
                </a:moveTo>
                <a:lnTo>
                  <a:pt x="7358744" y="1371600"/>
                </a:lnTo>
                <a:lnTo>
                  <a:pt x="5437050" y="3429000"/>
                </a:lnTo>
                <a:lnTo>
                  <a:pt x="4223658" y="3429000"/>
                </a:lnTo>
                <a:close/>
                <a:moveTo>
                  <a:pt x="4745712" y="807243"/>
                </a:moveTo>
                <a:lnTo>
                  <a:pt x="6291944" y="807243"/>
                </a:lnTo>
                <a:lnTo>
                  <a:pt x="3843118" y="3429000"/>
                </a:lnTo>
                <a:lnTo>
                  <a:pt x="2296886" y="3429000"/>
                </a:lnTo>
                <a:close/>
                <a:moveTo>
                  <a:pt x="3202823" y="0"/>
                </a:moveTo>
                <a:lnTo>
                  <a:pt x="5225143" y="0"/>
                </a:lnTo>
                <a:lnTo>
                  <a:pt x="2022320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15938" y="628233"/>
            <a:ext cx="6828291" cy="246221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 совершенствование экспертизы были направлены и меры, предусмотренные Приказом Минюста России от 29.10.2003 г. № 278 «Об утверждении Рекомендаций по проведению юридической экспертизы нормативных правовых актов субъектов РФ». Таким образом, ставился вопрос о том, чтобы выводы экспертов учитывались в большей степени при разработке </a:t>
            </a:r>
            <a:r>
              <a:rPr lang="ru-RU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актов.</a:t>
            </a:r>
            <a:endParaRPr lang="ru-RU" sz="2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75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6457" y="945580"/>
            <a:ext cx="4869543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Основные процессы следующего этапа развития института экспертизы нормативных правовых актов (проектов) проходят в 2004-2008 годы.</a:t>
            </a:r>
            <a:endParaRPr lang="ru-RU" sz="2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6514" y="3672006"/>
            <a:ext cx="1063897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2005 г. был принят Федеральный закон «Об Общественной палате РФ», который фрагментарно урегулировал правоотношения, возникающие по поводу проведения общественно экспертизы. В 2007 г. отдельные положения, которые посвящены экспертизе законопроектов, были внесены в Федеральный закон «Об адвокатской деятельности и адвокатуре в РФ». Из п. 3 ст. 37 следует, что Федеральная палата адвокатов входит в число субъектов, участвующих в проведении экспертизы законопроектов, относящихся к адвокатской деятельности.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32571609"/>
              </p:ext>
            </p:extLst>
          </p:nvPr>
        </p:nvGraphicFramePr>
        <p:xfrm>
          <a:off x="6096000" y="356811"/>
          <a:ext cx="46482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91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4912" y="547616"/>
            <a:ext cx="9782175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2009 г. в РФ был принят ряд нормативно-правовых актов, которые легализовали антикоррупционную экспертизу. В качестве примера можно привести два Постановления Правительства РФ: </a:t>
            </a:r>
            <a:endParaRPr lang="ru-RU" sz="2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6640570"/>
              </p:ext>
            </p:extLst>
          </p:nvPr>
        </p:nvGraphicFramePr>
        <p:xfrm>
          <a:off x="515937" y="2028825"/>
          <a:ext cx="11160126" cy="446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31868" y="645513"/>
            <a:ext cx="9269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Calibri" panose="020F0502020204030204" pitchFamily="34" charset="0"/>
              </a:rPr>
              <a:t>Субъектами проведения такой экспертизы признавались: </a:t>
            </a:r>
            <a:endParaRPr lang="ru-RU" sz="2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3097063"/>
              </p:ext>
            </p:extLst>
          </p:nvPr>
        </p:nvGraphicFramePr>
        <p:xfrm>
          <a:off x="515938" y="1831206"/>
          <a:ext cx="5168766" cy="319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19032395"/>
              </p:ext>
            </p:extLst>
          </p:nvPr>
        </p:nvGraphicFramePr>
        <p:xfrm>
          <a:off x="6507297" y="1831205"/>
          <a:ext cx="5168766" cy="319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216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5938" y="368300"/>
            <a:ext cx="7511531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Важным этапом в совершенствовании данного института можно назвать принятие ФЗ № 172-ФЗ от 17.09.2009 «Об антикоррупционной экспертизе нормативных правовых актов и проектов нормативных правовых актов». Одним из важнейших субъектов антикоррупционной экспертизы, в соответствии с законом, становится Прокуратура РФ.</a:t>
            </a:r>
          </a:p>
          <a:p>
            <a:pPr algn="just">
              <a:spcAft>
                <a:spcPts val="0"/>
              </a:spcAft>
            </a:pPr>
            <a:endParaRPr lang="ru-RU" sz="2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938" y="3704450"/>
            <a:ext cx="7511531" cy="278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Впоследствии в 2010 г. были утверждены новые Правила и Методика проведения антикоррупционной экспертизы нормативных правовых актов и проектов нормативных правовых актов. Структура данных документов приобрела более четкую, стройную структуру, исчезли те положения, которые дублировались нормами иных актов, посвященных антикоррупционной экспертизе. </a:t>
            </a:r>
            <a:endParaRPr lang="ru-RU" sz="2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https://avatars.mds.yandex.net/get-altay/1580511/2a0000016fa68cad0888a53d270e3c160f05/X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8797"/>
          <a:stretch/>
        </p:blipFill>
        <p:spPr bwMode="auto">
          <a:xfrm>
            <a:off x="8438146" y="-350655"/>
            <a:ext cx="3949568" cy="7559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93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Dem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810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Demi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</dc:creator>
  <cp:lastModifiedBy>Тетеря Дмитрий Игоревич</cp:lastModifiedBy>
  <cp:revision>35</cp:revision>
  <dcterms:created xsi:type="dcterms:W3CDTF">2021-11-18T16:01:47Z</dcterms:created>
  <dcterms:modified xsi:type="dcterms:W3CDTF">2021-12-16T07:46:52Z</dcterms:modified>
</cp:coreProperties>
</file>