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7" r:id="rId1"/>
    <p:sldMasterId id="2147483834" r:id="rId2"/>
    <p:sldMasterId id="2147483851" r:id="rId3"/>
  </p:sldMasterIdLst>
  <p:notesMasterIdLst>
    <p:notesMasterId r:id="rId25"/>
  </p:notesMasterIdLst>
  <p:sldIdLst>
    <p:sldId id="273" r:id="rId4"/>
    <p:sldId id="280" r:id="rId5"/>
    <p:sldId id="281" r:id="rId6"/>
    <p:sldId id="259" r:id="rId7"/>
    <p:sldId id="282" r:id="rId8"/>
    <p:sldId id="279" r:id="rId9"/>
    <p:sldId id="261" r:id="rId10"/>
    <p:sldId id="264" r:id="rId11"/>
    <p:sldId id="267" r:id="rId12"/>
    <p:sldId id="266" r:id="rId13"/>
    <p:sldId id="270" r:id="rId14"/>
    <p:sldId id="271" r:id="rId15"/>
    <p:sldId id="269" r:id="rId16"/>
    <p:sldId id="275" r:id="rId17"/>
    <p:sldId id="276" r:id="rId18"/>
    <p:sldId id="277" r:id="rId19"/>
    <p:sldId id="278" r:id="rId20"/>
    <p:sldId id="272" r:id="rId21"/>
    <p:sldId id="283" r:id="rId22"/>
    <p:sldId id="284" r:id="rId23"/>
    <p:sldId id="274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53" autoAdjust="0"/>
    <p:restoredTop sz="94660"/>
  </p:normalViewPr>
  <p:slideViewPr>
    <p:cSldViewPr snapToGrid="0">
      <p:cViewPr varScale="1">
        <p:scale>
          <a:sx n="70" d="100"/>
          <a:sy n="70" d="100"/>
        </p:scale>
        <p:origin x="7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FCF68F-9730-47C4-BB86-F22AB1CC1DD4}" type="datetimeFigureOut">
              <a:rPr lang="ru-RU" smtClean="0"/>
              <a:t>24.04.2022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357997-77C9-4380-9431-5456C4917F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8159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57997-77C9-4380-9431-5456C4917F8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29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D6F95-A5F5-4A0E-8D95-33100D2432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8524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D6F95-A5F5-4A0E-8D95-33100D2432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360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D6F95-A5F5-4A0E-8D95-33100D2432D2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793880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D6F95-A5F5-4A0E-8D95-33100D2432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38847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D6F95-A5F5-4A0E-8D95-33100D2432D2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780722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D6F95-A5F5-4A0E-8D95-33100D2432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11668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4/24/2022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D6F95-A5F5-4A0E-8D95-33100D2432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6618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D6F95-A5F5-4A0E-8D95-33100D2432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2569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6BCA-679A-40FE-B444-9F7AB0845FFF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24.04.2022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15B0-ED76-440D-8857-0DC5650DC498}" type="slidenum">
              <a:rPr lang="ru-RU" smtClean="0">
                <a:solidFill>
                  <a:srgbClr val="418AB3"/>
                </a:solidFill>
              </a:rPr>
              <a:pPr/>
              <a:t>‹#›</a:t>
            </a:fld>
            <a:endParaRPr lang="ru-RU">
              <a:solidFill>
                <a:srgbClr val="418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997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6BCA-679A-40FE-B444-9F7AB0845FFF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24.04.2022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15B0-ED76-440D-8857-0DC5650DC498}" type="slidenum">
              <a:rPr lang="ru-RU" smtClean="0">
                <a:solidFill>
                  <a:srgbClr val="418AB3"/>
                </a:solidFill>
              </a:rPr>
              <a:pPr/>
              <a:t>‹#›</a:t>
            </a:fld>
            <a:endParaRPr lang="ru-RU">
              <a:solidFill>
                <a:srgbClr val="418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7862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6BCA-679A-40FE-B444-9F7AB0845FFF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24.04.2022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15B0-ED76-440D-8857-0DC5650DC498}" type="slidenum">
              <a:rPr lang="ru-RU" smtClean="0">
                <a:solidFill>
                  <a:srgbClr val="418AB3"/>
                </a:solidFill>
              </a:rPr>
              <a:pPr/>
              <a:t>‹#›</a:t>
            </a:fld>
            <a:endParaRPr lang="ru-RU">
              <a:solidFill>
                <a:srgbClr val="418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167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D6F95-A5F5-4A0E-8D95-33100D2432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9287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6BCA-679A-40FE-B444-9F7AB0845FFF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24.04.2022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15B0-ED76-440D-8857-0DC5650DC498}" type="slidenum">
              <a:rPr lang="ru-RU" smtClean="0">
                <a:solidFill>
                  <a:srgbClr val="418AB3"/>
                </a:solidFill>
              </a:rPr>
              <a:pPr/>
              <a:t>‹#›</a:t>
            </a:fld>
            <a:endParaRPr lang="ru-RU">
              <a:solidFill>
                <a:srgbClr val="418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8226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6BCA-679A-40FE-B444-9F7AB0845FFF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24.04.2022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15B0-ED76-440D-8857-0DC5650DC498}" type="slidenum">
              <a:rPr lang="ru-RU" smtClean="0">
                <a:solidFill>
                  <a:srgbClr val="418AB3"/>
                </a:solidFill>
              </a:rPr>
              <a:pPr/>
              <a:t>‹#›</a:t>
            </a:fld>
            <a:endParaRPr lang="ru-RU">
              <a:solidFill>
                <a:srgbClr val="418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3149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6BCA-679A-40FE-B444-9F7AB0845FFF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24.04.2022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15B0-ED76-440D-8857-0DC5650DC498}" type="slidenum">
              <a:rPr lang="ru-RU" smtClean="0">
                <a:solidFill>
                  <a:srgbClr val="418AB3"/>
                </a:solidFill>
              </a:rPr>
              <a:pPr/>
              <a:t>‹#›</a:t>
            </a:fld>
            <a:endParaRPr lang="ru-RU">
              <a:solidFill>
                <a:srgbClr val="418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7201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6BCA-679A-40FE-B444-9F7AB0845FFF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24.04.2022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15B0-ED76-440D-8857-0DC5650DC498}" type="slidenum">
              <a:rPr lang="ru-RU" smtClean="0">
                <a:solidFill>
                  <a:srgbClr val="418AB3"/>
                </a:solidFill>
              </a:rPr>
              <a:pPr/>
              <a:t>‹#›</a:t>
            </a:fld>
            <a:endParaRPr lang="ru-RU">
              <a:solidFill>
                <a:srgbClr val="418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9897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6BCA-679A-40FE-B444-9F7AB0845FFF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24.04.2022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15B0-ED76-440D-8857-0DC5650DC498}" type="slidenum">
              <a:rPr lang="ru-RU" smtClean="0">
                <a:solidFill>
                  <a:srgbClr val="418AB3"/>
                </a:solidFill>
              </a:rPr>
              <a:pPr/>
              <a:t>‹#›</a:t>
            </a:fld>
            <a:endParaRPr lang="ru-RU">
              <a:solidFill>
                <a:srgbClr val="418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017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15B0-ED76-440D-8857-0DC5650DC498}" type="slidenum">
              <a:rPr lang="ru-RU" smtClean="0">
                <a:solidFill>
                  <a:srgbClr val="418AB3"/>
                </a:solidFill>
              </a:rPr>
              <a:pPr/>
              <a:t>‹#›</a:t>
            </a:fld>
            <a:endParaRPr lang="ru-RU">
              <a:solidFill>
                <a:srgbClr val="418AB3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6BCA-679A-40FE-B444-9F7AB0845FFF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24.04.2022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1954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6BCA-679A-40FE-B444-9F7AB0845FFF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24.04.2022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15B0-ED76-440D-8857-0DC5650DC498}" type="slidenum">
              <a:rPr lang="ru-RU" smtClean="0">
                <a:solidFill>
                  <a:srgbClr val="418AB3"/>
                </a:solidFill>
              </a:rPr>
              <a:pPr/>
              <a:t>‹#›</a:t>
            </a:fld>
            <a:endParaRPr lang="ru-RU">
              <a:solidFill>
                <a:srgbClr val="418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6835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6BCA-679A-40FE-B444-9F7AB0845FFF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24.04.2022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15B0-ED76-440D-8857-0DC5650DC498}" type="slidenum">
              <a:rPr lang="ru-RU" smtClean="0">
                <a:solidFill>
                  <a:srgbClr val="418AB3"/>
                </a:solidFill>
              </a:rPr>
              <a:pPr/>
              <a:t>‹#›</a:t>
            </a:fld>
            <a:endParaRPr lang="ru-RU">
              <a:solidFill>
                <a:srgbClr val="418AB3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418AB3">
                    <a:lumMod val="60000"/>
                    <a:lumOff val="40000"/>
                  </a:srgbClr>
                </a:solidFill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418AB3">
                    <a:lumMod val="60000"/>
                    <a:lumOff val="40000"/>
                  </a:srgbClr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002786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6BCA-679A-40FE-B444-9F7AB0845FFF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24.04.2022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15B0-ED76-440D-8857-0DC5650DC498}" type="slidenum">
              <a:rPr lang="ru-RU" smtClean="0">
                <a:solidFill>
                  <a:srgbClr val="418AB3"/>
                </a:solidFill>
              </a:rPr>
              <a:pPr/>
              <a:t>‹#›</a:t>
            </a:fld>
            <a:endParaRPr lang="ru-RU">
              <a:solidFill>
                <a:srgbClr val="418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4315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6BCA-679A-40FE-B444-9F7AB0845FFF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24.04.2022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15B0-ED76-440D-8857-0DC5650DC498}" type="slidenum">
              <a:rPr lang="ru-RU" smtClean="0">
                <a:solidFill>
                  <a:srgbClr val="418AB3"/>
                </a:solidFill>
              </a:rPr>
              <a:pPr/>
              <a:t>‹#›</a:t>
            </a:fld>
            <a:endParaRPr lang="ru-RU">
              <a:solidFill>
                <a:srgbClr val="418AB3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418AB3">
                    <a:lumMod val="60000"/>
                    <a:lumOff val="40000"/>
                  </a:srgbClr>
                </a:solidFill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418AB3">
                    <a:lumMod val="60000"/>
                    <a:lumOff val="40000"/>
                  </a:srgbClr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79054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D6F95-A5F5-4A0E-8D95-33100D2432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3770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6BCA-679A-40FE-B444-9F7AB0845FFF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24.04.2022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15B0-ED76-440D-8857-0DC5650DC498}" type="slidenum">
              <a:rPr lang="ru-RU" smtClean="0">
                <a:solidFill>
                  <a:srgbClr val="418AB3"/>
                </a:solidFill>
              </a:rPr>
              <a:pPr/>
              <a:t>‹#›</a:t>
            </a:fld>
            <a:endParaRPr lang="ru-RU">
              <a:solidFill>
                <a:srgbClr val="418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8051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6BCA-679A-40FE-B444-9F7AB0845FFF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24.04.2022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15B0-ED76-440D-8857-0DC5650DC498}" type="slidenum">
              <a:rPr lang="ru-RU" smtClean="0">
                <a:solidFill>
                  <a:srgbClr val="418AB3"/>
                </a:solidFill>
              </a:rPr>
              <a:pPr/>
              <a:t>‹#›</a:t>
            </a:fld>
            <a:endParaRPr lang="ru-RU">
              <a:solidFill>
                <a:srgbClr val="418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2047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6BCA-679A-40FE-B444-9F7AB0845FFF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24.04.2022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15B0-ED76-440D-8857-0DC5650DC498}" type="slidenum">
              <a:rPr lang="ru-RU" smtClean="0">
                <a:solidFill>
                  <a:srgbClr val="418AB3"/>
                </a:solidFill>
              </a:rPr>
              <a:pPr/>
              <a:t>‹#›</a:t>
            </a:fld>
            <a:endParaRPr lang="ru-RU">
              <a:solidFill>
                <a:srgbClr val="418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3743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6BCA-679A-40FE-B444-9F7AB0845FFF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24.04.2022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15B0-ED76-440D-8857-0DC5650DC498}" type="slidenum">
              <a:rPr lang="ru-RU" smtClean="0">
                <a:solidFill>
                  <a:srgbClr val="418AB3"/>
                </a:solidFill>
              </a:rPr>
              <a:pPr/>
              <a:t>‹#›</a:t>
            </a:fld>
            <a:endParaRPr lang="ru-RU">
              <a:solidFill>
                <a:srgbClr val="418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4434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6BCA-679A-40FE-B444-9F7AB0845FFF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24.04.2022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15B0-ED76-440D-8857-0DC5650DC498}" type="slidenum">
              <a:rPr lang="ru-RU" smtClean="0">
                <a:solidFill>
                  <a:srgbClr val="418AB3"/>
                </a:solidFill>
              </a:rPr>
              <a:pPr/>
              <a:t>‹#›</a:t>
            </a:fld>
            <a:endParaRPr lang="ru-RU">
              <a:solidFill>
                <a:srgbClr val="418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3820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6BCA-679A-40FE-B444-9F7AB0845FFF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24.04.2022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15B0-ED76-440D-8857-0DC5650DC498}" type="slidenum">
              <a:rPr lang="ru-RU" smtClean="0">
                <a:solidFill>
                  <a:srgbClr val="418AB3"/>
                </a:solidFill>
              </a:rPr>
              <a:pPr/>
              <a:t>‹#›</a:t>
            </a:fld>
            <a:endParaRPr lang="ru-RU">
              <a:solidFill>
                <a:srgbClr val="418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4647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6BCA-679A-40FE-B444-9F7AB0845FFF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24.04.2022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15B0-ED76-440D-8857-0DC5650DC498}" type="slidenum">
              <a:rPr lang="ru-RU" smtClean="0">
                <a:solidFill>
                  <a:srgbClr val="418AB3"/>
                </a:solidFill>
              </a:rPr>
              <a:pPr/>
              <a:t>‹#›</a:t>
            </a:fld>
            <a:endParaRPr lang="ru-RU">
              <a:solidFill>
                <a:srgbClr val="418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7206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6BCA-679A-40FE-B444-9F7AB0845FFF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24.04.2022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15B0-ED76-440D-8857-0DC5650DC498}" type="slidenum">
              <a:rPr lang="ru-RU" smtClean="0">
                <a:solidFill>
                  <a:srgbClr val="418AB3"/>
                </a:solidFill>
              </a:rPr>
              <a:pPr/>
              <a:t>‹#›</a:t>
            </a:fld>
            <a:endParaRPr lang="ru-RU">
              <a:solidFill>
                <a:srgbClr val="418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2183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6BCA-679A-40FE-B444-9F7AB0845FFF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24.04.2022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15B0-ED76-440D-8857-0DC5650DC498}" type="slidenum">
              <a:rPr lang="ru-RU" smtClean="0">
                <a:solidFill>
                  <a:srgbClr val="418AB3"/>
                </a:solidFill>
              </a:rPr>
              <a:pPr/>
              <a:t>‹#›</a:t>
            </a:fld>
            <a:endParaRPr lang="ru-RU">
              <a:solidFill>
                <a:srgbClr val="418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7420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6BCA-679A-40FE-B444-9F7AB0845FFF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24.04.2022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15B0-ED76-440D-8857-0DC5650DC498}" type="slidenum">
              <a:rPr lang="ru-RU" smtClean="0">
                <a:solidFill>
                  <a:srgbClr val="418AB3"/>
                </a:solidFill>
              </a:rPr>
              <a:pPr/>
              <a:t>‹#›</a:t>
            </a:fld>
            <a:endParaRPr lang="ru-RU">
              <a:solidFill>
                <a:srgbClr val="418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899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4/24/2022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D6F95-A5F5-4A0E-8D95-33100D2432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4225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6BCA-679A-40FE-B444-9F7AB0845FFF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24.04.2022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15B0-ED76-440D-8857-0DC5650DC498}" type="slidenum">
              <a:rPr lang="ru-RU" smtClean="0">
                <a:solidFill>
                  <a:srgbClr val="418AB3"/>
                </a:solidFill>
              </a:rPr>
              <a:pPr/>
              <a:t>‹#›</a:t>
            </a:fld>
            <a:endParaRPr lang="ru-RU">
              <a:solidFill>
                <a:srgbClr val="418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2165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15B0-ED76-440D-8857-0DC5650DC498}" type="slidenum">
              <a:rPr lang="ru-RU" smtClean="0">
                <a:solidFill>
                  <a:srgbClr val="418AB3"/>
                </a:solidFill>
              </a:rPr>
              <a:pPr/>
              <a:t>‹#›</a:t>
            </a:fld>
            <a:endParaRPr lang="ru-RU">
              <a:solidFill>
                <a:srgbClr val="418AB3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6BCA-679A-40FE-B444-9F7AB0845FFF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24.04.2022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723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6BCA-679A-40FE-B444-9F7AB0845FFF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24.04.2022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15B0-ED76-440D-8857-0DC5650DC498}" type="slidenum">
              <a:rPr lang="ru-RU" smtClean="0">
                <a:solidFill>
                  <a:srgbClr val="418AB3"/>
                </a:solidFill>
              </a:rPr>
              <a:pPr/>
              <a:t>‹#›</a:t>
            </a:fld>
            <a:endParaRPr lang="ru-RU">
              <a:solidFill>
                <a:srgbClr val="418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6168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6BCA-679A-40FE-B444-9F7AB0845FFF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24.04.2022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15B0-ED76-440D-8857-0DC5650DC498}" type="slidenum">
              <a:rPr lang="ru-RU" smtClean="0">
                <a:solidFill>
                  <a:srgbClr val="418AB3"/>
                </a:solidFill>
              </a:rPr>
              <a:pPr/>
              <a:t>‹#›</a:t>
            </a:fld>
            <a:endParaRPr lang="ru-RU">
              <a:solidFill>
                <a:srgbClr val="418AB3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418AB3">
                    <a:lumMod val="60000"/>
                    <a:lumOff val="40000"/>
                  </a:srgbClr>
                </a:solidFill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418AB3">
                    <a:lumMod val="60000"/>
                    <a:lumOff val="40000"/>
                  </a:srgbClr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390735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6BCA-679A-40FE-B444-9F7AB0845FFF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24.04.2022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15B0-ED76-440D-8857-0DC5650DC498}" type="slidenum">
              <a:rPr lang="ru-RU" smtClean="0">
                <a:solidFill>
                  <a:srgbClr val="418AB3"/>
                </a:solidFill>
              </a:rPr>
              <a:pPr/>
              <a:t>‹#›</a:t>
            </a:fld>
            <a:endParaRPr lang="ru-RU">
              <a:solidFill>
                <a:srgbClr val="418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1312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6BCA-679A-40FE-B444-9F7AB0845FFF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24.04.2022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15B0-ED76-440D-8857-0DC5650DC498}" type="slidenum">
              <a:rPr lang="ru-RU" smtClean="0">
                <a:solidFill>
                  <a:srgbClr val="418AB3"/>
                </a:solidFill>
              </a:rPr>
              <a:pPr/>
              <a:t>‹#›</a:t>
            </a:fld>
            <a:endParaRPr lang="ru-RU">
              <a:solidFill>
                <a:srgbClr val="418AB3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418AB3">
                    <a:lumMod val="60000"/>
                    <a:lumOff val="40000"/>
                  </a:srgbClr>
                </a:solidFill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418AB3">
                    <a:lumMod val="60000"/>
                    <a:lumOff val="40000"/>
                  </a:srgbClr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389439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6BCA-679A-40FE-B444-9F7AB0845FFF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24.04.2022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15B0-ED76-440D-8857-0DC5650DC498}" type="slidenum">
              <a:rPr lang="ru-RU" smtClean="0">
                <a:solidFill>
                  <a:srgbClr val="418AB3"/>
                </a:solidFill>
              </a:rPr>
              <a:pPr/>
              <a:t>‹#›</a:t>
            </a:fld>
            <a:endParaRPr lang="ru-RU">
              <a:solidFill>
                <a:srgbClr val="418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7818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6BCA-679A-40FE-B444-9F7AB0845FFF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24.04.2022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15B0-ED76-440D-8857-0DC5650DC498}" type="slidenum">
              <a:rPr lang="ru-RU" smtClean="0">
                <a:solidFill>
                  <a:srgbClr val="418AB3"/>
                </a:solidFill>
              </a:rPr>
              <a:pPr/>
              <a:t>‹#›</a:t>
            </a:fld>
            <a:endParaRPr lang="ru-RU">
              <a:solidFill>
                <a:srgbClr val="418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9469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6BCA-679A-40FE-B444-9F7AB0845FFF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24.04.2022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15B0-ED76-440D-8857-0DC5650DC498}" type="slidenum">
              <a:rPr lang="ru-RU" smtClean="0">
                <a:solidFill>
                  <a:srgbClr val="418AB3"/>
                </a:solidFill>
              </a:rPr>
              <a:pPr/>
              <a:t>‹#›</a:t>
            </a:fld>
            <a:endParaRPr lang="ru-RU">
              <a:solidFill>
                <a:srgbClr val="418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381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D6F95-A5F5-4A0E-8D95-33100D2432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344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D6F95-A5F5-4A0E-8D95-33100D2432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5172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D6F95-A5F5-4A0E-8D95-33100D2432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8255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4/24/2022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D6F95-A5F5-4A0E-8D95-33100D2432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2792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D6F95-A5F5-4A0E-8D95-33100D2432D2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714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0AD6F95-A5F5-4A0E-8D95-33100D2432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373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  <p:sldLayoutId id="2147483831" r:id="rId14"/>
    <p:sldLayoutId id="2147483832" r:id="rId15"/>
    <p:sldLayoutId id="214748383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716BCA-679A-40FE-B444-9F7AB0845FFF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24.04.2022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AFF15B0-ED76-440D-8857-0DC5650DC498}" type="slidenum">
              <a:rPr lang="ru-RU" smtClean="0">
                <a:solidFill>
                  <a:srgbClr val="418AB3"/>
                </a:solidFill>
              </a:rPr>
              <a:pPr/>
              <a:t>‹#›</a:t>
            </a:fld>
            <a:endParaRPr lang="ru-RU">
              <a:solidFill>
                <a:srgbClr val="418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92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  <p:sldLayoutId id="2147483849" r:id="rId15"/>
    <p:sldLayoutId id="214748385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716BCA-679A-40FE-B444-9F7AB0845FFF}" type="datetimeFigureOut">
              <a:rPr lang="ru-RU" smtClean="0">
                <a:solidFill>
                  <a:srgbClr val="000000">
                    <a:tint val="75000"/>
                  </a:srgbClr>
                </a:solidFill>
              </a:rPr>
              <a:pPr/>
              <a:t>24.04.2022</a:t>
            </a:fld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AFF15B0-ED76-440D-8857-0DC5650DC498}" type="slidenum">
              <a:rPr lang="ru-RU" smtClean="0">
                <a:solidFill>
                  <a:srgbClr val="418AB3"/>
                </a:solidFill>
              </a:rPr>
              <a:pPr/>
              <a:t>‹#›</a:t>
            </a:fld>
            <a:endParaRPr lang="ru-RU">
              <a:solidFill>
                <a:srgbClr val="418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81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  <p:sldLayoutId id="2147483863" r:id="rId12"/>
    <p:sldLayoutId id="2147483864" r:id="rId13"/>
    <p:sldLayoutId id="2147483865" r:id="rId14"/>
    <p:sldLayoutId id="2147483866" r:id="rId15"/>
    <p:sldLayoutId id="214748386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02380" y="1628045"/>
            <a:ext cx="8734567" cy="1646302"/>
          </a:xfrm>
        </p:spPr>
        <p:txBody>
          <a:bodyPr/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</a:rPr>
              <a:t>Тульская лаборатория </a:t>
            </a:r>
            <a:r>
              <a:rPr lang="ru-RU" sz="4400" b="1" dirty="0">
                <a:solidFill>
                  <a:srgbClr val="002060"/>
                </a:solidFill>
              </a:rPr>
              <a:t>судебной экспертизы Минюста </a:t>
            </a:r>
            <a:r>
              <a:rPr lang="ru-RU" sz="4400" b="1" dirty="0" smtClean="0">
                <a:solidFill>
                  <a:srgbClr val="002060"/>
                </a:solidFill>
              </a:rPr>
              <a:t>России: история создания и деятельность</a:t>
            </a:r>
            <a:endParaRPr lang="ru-RU" sz="4400" b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34727" y="6455986"/>
            <a:ext cx="1572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solidFill>
                  <a:srgbClr val="000000"/>
                </a:solidFill>
                <a:cs typeface="Segoe UI Semibold" panose="020B0702040204020203" pitchFamily="34" charset="0"/>
              </a:rPr>
              <a:t>Тула, </a:t>
            </a:r>
            <a:r>
              <a:rPr lang="ru-RU" i="1" dirty="0" smtClean="0">
                <a:solidFill>
                  <a:srgbClr val="000000"/>
                </a:solidFill>
                <a:cs typeface="Segoe UI Semibold" panose="020B0702040204020203" pitchFamily="34" charset="0"/>
              </a:rPr>
              <a:t>2022 г.</a:t>
            </a:r>
            <a:endParaRPr lang="ru-RU" i="1" dirty="0">
              <a:solidFill>
                <a:srgbClr val="000000"/>
              </a:solidFill>
              <a:cs typeface="Segoe UI Semibold" panose="020B0702040204020203" pitchFamily="34" charset="0"/>
            </a:endParaRPr>
          </a:p>
        </p:txBody>
      </p:sp>
      <p:pic>
        <p:nvPicPr>
          <p:cNvPr id="4098" name="Picture 2" descr="https://st14.stblizko.ru/images/product/370/568/807_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30" y="3274347"/>
            <a:ext cx="4566237" cy="33607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98447" y="3285887"/>
            <a:ext cx="552019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dirty="0">
                <a:solidFill>
                  <a:srgbClr val="000000"/>
                </a:solidFill>
              </a:rPr>
              <a:t>Выполнила: обучающаяся 3 курса </a:t>
            </a:r>
          </a:p>
          <a:p>
            <a:pPr lvl="0" algn="ctr"/>
            <a:r>
              <a:rPr lang="ru-RU" sz="2000" dirty="0">
                <a:solidFill>
                  <a:srgbClr val="000000"/>
                </a:solidFill>
              </a:rPr>
              <a:t>группы 15-сНБо19-2 </a:t>
            </a:r>
            <a:endParaRPr lang="ru-RU" sz="2000" dirty="0" smtClean="0">
              <a:solidFill>
                <a:srgbClr val="000000"/>
              </a:solidFill>
            </a:endParaRPr>
          </a:p>
          <a:p>
            <a:pPr lvl="0" algn="ctr"/>
            <a:r>
              <a:rPr lang="ru-RU" sz="2000" dirty="0" smtClean="0">
                <a:solidFill>
                  <a:srgbClr val="000000"/>
                </a:solidFill>
              </a:rPr>
              <a:t>очной </a:t>
            </a:r>
            <a:r>
              <a:rPr lang="ru-RU" sz="2000" dirty="0">
                <a:solidFill>
                  <a:srgbClr val="000000"/>
                </a:solidFill>
              </a:rPr>
              <a:t>формы обучения </a:t>
            </a:r>
          </a:p>
          <a:p>
            <a:pPr lvl="0" algn="ctr"/>
            <a:r>
              <a:rPr lang="ru-RU" sz="2000" dirty="0">
                <a:solidFill>
                  <a:srgbClr val="000000"/>
                </a:solidFill>
              </a:rPr>
              <a:t>направление подготовки </a:t>
            </a:r>
            <a:r>
              <a:rPr lang="ru-RU" sz="2000" dirty="0" smtClean="0">
                <a:solidFill>
                  <a:srgbClr val="000000"/>
                </a:solidFill>
              </a:rPr>
              <a:t>40.05.01 </a:t>
            </a:r>
            <a:r>
              <a:rPr lang="ru-RU" sz="2000" dirty="0">
                <a:solidFill>
                  <a:srgbClr val="000000"/>
                </a:solidFill>
              </a:rPr>
              <a:t>Правовое обеспечение национальной безопасности </a:t>
            </a:r>
          </a:p>
          <a:p>
            <a:pPr lvl="0" algn="ctr"/>
            <a:r>
              <a:rPr lang="ru-RU" sz="2000" dirty="0">
                <a:solidFill>
                  <a:srgbClr val="000000"/>
                </a:solidFill>
              </a:rPr>
              <a:t>Карева </a:t>
            </a:r>
            <a:r>
              <a:rPr lang="ru-RU" sz="2000" dirty="0" smtClean="0">
                <a:solidFill>
                  <a:srgbClr val="000000"/>
                </a:solidFill>
              </a:rPr>
              <a:t>Елизавета Анатольевна</a:t>
            </a:r>
          </a:p>
          <a:p>
            <a:pPr lvl="0" algn="ctr"/>
            <a:r>
              <a:rPr lang="ru-RU" sz="2000" dirty="0" smtClean="0">
                <a:solidFill>
                  <a:srgbClr val="000000"/>
                </a:solidFill>
              </a:rPr>
              <a:t>Научный руководитель: </a:t>
            </a:r>
          </a:p>
          <a:p>
            <a:pPr lvl="0" algn="ctr"/>
            <a:r>
              <a:rPr lang="ru-RU" sz="2000" dirty="0" smtClean="0">
                <a:solidFill>
                  <a:srgbClr val="000000"/>
                </a:solidFill>
              </a:rPr>
              <a:t>Гавриков Владимир Алексеевич </a:t>
            </a:r>
          </a:p>
          <a:p>
            <a:pPr lvl="0" algn="ctr"/>
            <a:r>
              <a:rPr lang="ru-RU" sz="2000" dirty="0" err="1" smtClean="0">
                <a:solidFill>
                  <a:srgbClr val="000000"/>
                </a:solidFill>
              </a:rPr>
              <a:t>к.ю.н</a:t>
            </a:r>
            <a:r>
              <a:rPr lang="ru-RU" sz="2000" dirty="0" smtClean="0">
                <a:solidFill>
                  <a:srgbClr val="000000"/>
                </a:solidFill>
              </a:rPr>
              <a:t>., доцент кафедры уголовно-правовых дисциплин</a:t>
            </a:r>
            <a:endParaRPr lang="ru-RU" sz="2000" dirty="0">
              <a:solidFill>
                <a:srgbClr val="0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49670" y="41845"/>
            <a:ext cx="82399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>
                <a:solidFill>
                  <a:prstClr val="black"/>
                </a:solidFill>
                <a:latin typeface="Trebuchet MS" panose="020B0603020202020204"/>
              </a:rPr>
              <a:t>Тульский институт (филиал) федерального государственного бюджетного образовательного учреждения высшего образования «Всероссийский государственный университет юстиции (РПА Минюста России)»</a:t>
            </a:r>
          </a:p>
        </p:txBody>
      </p:sp>
    </p:spTree>
    <p:extLst>
      <p:ext uri="{BB962C8B-B14F-4D97-AF65-F5344CB8AC3E}">
        <p14:creationId xmlns:p14="http://schemas.microsoft.com/office/powerpoint/2010/main" val="17379445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oodle.osu.ru/pluginfile.php/593319/course/overviewfiles/0adsgas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19" y="1331517"/>
            <a:ext cx="5060622" cy="33729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8991" y="83229"/>
            <a:ext cx="821583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Деятельность </a:t>
            </a:r>
            <a:r>
              <a:rPr lang="ru-RU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Тульской лаборатории </a:t>
            </a:r>
            <a:r>
              <a:rPr lang="ru-RU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судебной экспертизы Минюста России 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9619" y="4751466"/>
            <a:ext cx="10404323" cy="198845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rgbClr val="002060"/>
                </a:solidFill>
              </a:rPr>
              <a:t>Судебно-экспертные учреждения Минюста России </a:t>
            </a:r>
            <a:r>
              <a:rPr lang="ru-RU" sz="2000" dirty="0">
                <a:solidFill>
                  <a:schemeClr val="tx1"/>
                </a:solidFill>
              </a:rPr>
              <a:t>отличаются от других аналогичных организаций тем, что судебно-экспертные учреждения Минюста России являются единственными в стране вневедомственными государственными структурами в отличие от аналогичных ведомственных образований МВД, ФСБ, МЧС, МО, таможни и </a:t>
            </a:r>
            <a:r>
              <a:rPr lang="ru-RU" sz="2000" dirty="0" smtClean="0">
                <a:solidFill>
                  <a:schemeClr val="tx1"/>
                </a:solidFill>
              </a:rPr>
              <a:t>др., </a:t>
            </a:r>
            <a:r>
              <a:rPr lang="ru-RU" sz="2000" dirty="0">
                <a:solidFill>
                  <a:schemeClr val="tx1"/>
                </a:solidFill>
              </a:rPr>
              <a:t>которые образованы уже в советское время и обслуживают в первую очередь следственные подразделения своих </a:t>
            </a:r>
            <a:r>
              <a:rPr lang="ru-RU" sz="2000" dirty="0" smtClean="0">
                <a:solidFill>
                  <a:schemeClr val="tx1"/>
                </a:solidFill>
              </a:rPr>
              <a:t>ведомств.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1028" name="Picture 4" descr="https://static.tildacdn.com/tild3231-3865-4661-b935-306637306161/78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780" y="1378560"/>
            <a:ext cx="4913839" cy="32788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60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лок-схема: альтернативный процесс 4"/>
          <p:cNvSpPr/>
          <p:nvPr/>
        </p:nvSpPr>
        <p:spPr>
          <a:xfrm>
            <a:off x="332096" y="257205"/>
            <a:ext cx="9214512" cy="1123712"/>
          </a:xfrm>
          <a:prstGeom prst="flowChartAlternateProcess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/>
              <a:t>Лаборатория финансируется за счет средств федерального бюджета (субсидии) и внебюджетных источников и находится в ведении Министерства юстиции </a:t>
            </a:r>
            <a:r>
              <a:rPr lang="ru-RU" sz="2000"/>
              <a:t>Российской </a:t>
            </a:r>
            <a:r>
              <a:rPr lang="ru-RU" sz="2000" smtClean="0"/>
              <a:t>Федерации.</a:t>
            </a:r>
            <a:endParaRPr lang="ru-RU" sz="20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32095" y="1695265"/>
            <a:ext cx="5959523" cy="2145268"/>
          </a:xfrm>
          <a:prstGeom prst="round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dirty="0"/>
              <a:t>Учредителем и собственником имущества Лаборатории является </a:t>
            </a:r>
            <a:r>
              <a:rPr lang="ru-RU" sz="2000"/>
              <a:t>Российская </a:t>
            </a:r>
            <a:r>
              <a:rPr lang="ru-RU" sz="2000" smtClean="0"/>
              <a:t>Федерация. </a:t>
            </a:r>
            <a:r>
              <a:rPr lang="ru-RU" sz="2000" dirty="0"/>
              <a:t>Функции и полномочия учредителя и собственника Лаборатории осуществляются Министерством юстиции </a:t>
            </a:r>
            <a:r>
              <a:rPr lang="ru-RU" sz="2000"/>
              <a:t>Российской </a:t>
            </a:r>
            <a:r>
              <a:rPr lang="ru-RU" sz="2000" smtClean="0"/>
              <a:t>Федерации.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4689" t="15352" r="19398" b="14644"/>
          <a:stretch/>
        </p:blipFill>
        <p:spPr>
          <a:xfrm>
            <a:off x="6878472" y="1394269"/>
            <a:ext cx="2859206" cy="2760612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332095" y="4154881"/>
            <a:ext cx="9214513" cy="2485787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dirty="0"/>
              <a:t>В своей деятельности Лаборатория руководствуется Конституцией Российской Федерации, Федеральным законом </a:t>
            </a:r>
            <a:r>
              <a:rPr lang="ru-RU" sz="2000"/>
              <a:t>от </a:t>
            </a:r>
            <a:r>
              <a:rPr lang="ru-RU" sz="2000" smtClean="0"/>
              <a:t>31.05.2001 </a:t>
            </a:r>
            <a:r>
              <a:rPr lang="ru-RU" sz="2000" dirty="0"/>
              <a:t>N 73-ФЗ "О государственной судебно-экспертной деятельности в Российской Федерации</a:t>
            </a:r>
            <a:r>
              <a:rPr lang="ru-RU" sz="2000" dirty="0" smtClean="0"/>
              <a:t>", процессуальным </a:t>
            </a:r>
            <a:r>
              <a:rPr lang="ru-RU" sz="2000" dirty="0"/>
              <a:t>законодательством, иными федеральными законами и нормативными правовыми актами Российской Федерации, регулирующими организацию и производство судебной экспертизы, а </a:t>
            </a:r>
            <a:r>
              <a:rPr lang="ru-RU" sz="2000" smtClean="0"/>
              <a:t>также Уставом.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05000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7083" y="577449"/>
            <a:ext cx="8944337" cy="1483363"/>
          </a:xfrm>
          <a:prstGeom prst="round2DiagRect">
            <a:avLst/>
          </a:prstGeom>
          <a:ln w="28575"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ru-RU" sz="2000" b="1" i="1" u="sng" dirty="0">
                <a:solidFill>
                  <a:srgbClr val="0070C0"/>
                </a:solidFill>
              </a:rPr>
              <a:t>Основной целью деятельности Лаборатории</a:t>
            </a:r>
            <a:r>
              <a:rPr lang="ru-RU" sz="2000" dirty="0">
                <a:solidFill>
                  <a:schemeClr val="tx1"/>
                </a:solidFill>
              </a:rPr>
              <a:t> является защита интересов государства, прав и свобод гражданина, прав юридического лица посредством проведения объективных научно обоснованных судебных экспертиз и экспертных </a:t>
            </a:r>
            <a:r>
              <a:rPr lang="ru-RU" sz="2000" dirty="0" smtClean="0">
                <a:solidFill>
                  <a:schemeClr val="tx1"/>
                </a:solidFill>
              </a:rPr>
              <a:t>исследований.</a:t>
            </a:r>
            <a:endParaRPr lang="ru-RU" sz="2000" dirty="0">
              <a:solidFill>
                <a:schemeClr val="tx1"/>
              </a:solidFill>
            </a:endParaRPr>
          </a:p>
          <a:p>
            <a:endParaRPr lang="ru-RU" dirty="0"/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6129571" y="2470243"/>
            <a:ext cx="5923128" cy="3847862"/>
          </a:xfrm>
          <a:prstGeom prst="round2DiagRect">
            <a:avLst/>
          </a:prstGeom>
          <a:ln w="28575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b="1" i="1" u="sng" dirty="0">
                <a:solidFill>
                  <a:srgbClr val="00B050"/>
                </a:solidFill>
              </a:rPr>
              <a:t>Основной задачей Лаборатории </a:t>
            </a:r>
            <a:r>
              <a:rPr lang="ru-RU" sz="2000" dirty="0"/>
              <a:t>является оказание содействия судам, судьям, органам дознания, лицам, производящим дознание, следователям в установлении обстоятельств, подлежащих доказыванию по конкретному делу, посредством разрешения вопросов, требующих специальных знаний в области науки, техники, искусства или ремесла, путем проведения судебных экспертиз, а также экспертных </a:t>
            </a:r>
            <a:r>
              <a:rPr lang="ru-RU" sz="2000" dirty="0" smtClean="0"/>
              <a:t>исследований.</a:t>
            </a:r>
            <a:endParaRPr lang="ru-RU" sz="2000" dirty="0"/>
          </a:p>
        </p:txBody>
      </p:sp>
      <p:pic>
        <p:nvPicPr>
          <p:cNvPr id="2052" name="Picture 4" descr="https://media.abon-news.ru/2020/07/wcuforensicscience.jpg?v=159499378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40" y="2343126"/>
            <a:ext cx="5969931" cy="39749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701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avatars.mds.yandex.net/get-zen_doc/1804213/pub_603cfecabdd71022a228eee0_603cff0f6bbac837cdf64928/scale_1200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43" y="1064525"/>
            <a:ext cx="9849802" cy="56843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2617" y="304494"/>
            <a:ext cx="8596668" cy="85556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u="sng" dirty="0" smtClean="0">
                <a:solidFill>
                  <a:srgbClr val="002060"/>
                </a:solidFill>
              </a:rPr>
              <a:t>На сегодняшний день в Тульской </a:t>
            </a:r>
            <a:r>
              <a:rPr lang="ru-RU" sz="2000" b="1" u="sng" dirty="0">
                <a:solidFill>
                  <a:srgbClr val="002060"/>
                </a:solidFill>
              </a:rPr>
              <a:t>л</a:t>
            </a:r>
            <a:r>
              <a:rPr lang="ru-RU" sz="2000" b="1" u="sng" dirty="0" smtClean="0">
                <a:solidFill>
                  <a:srgbClr val="002060"/>
                </a:solidFill>
              </a:rPr>
              <a:t>аборатории </a:t>
            </a:r>
            <a:r>
              <a:rPr lang="ru-RU" sz="2000" b="1" u="sng" dirty="0" smtClean="0">
                <a:solidFill>
                  <a:srgbClr val="002060"/>
                </a:solidFill>
              </a:rPr>
              <a:t>судебной </a:t>
            </a:r>
            <a:r>
              <a:rPr lang="ru-RU" sz="2000" b="1" u="sng" dirty="0">
                <a:solidFill>
                  <a:srgbClr val="002060"/>
                </a:solidFill>
              </a:rPr>
              <a:t>экспертизы </a:t>
            </a:r>
            <a:r>
              <a:rPr lang="ru-RU" sz="2000" b="1" u="sng" dirty="0" smtClean="0">
                <a:solidFill>
                  <a:srgbClr val="002060"/>
                </a:solidFill>
              </a:rPr>
              <a:t>проводятся следующие виды экспертиз:</a:t>
            </a:r>
            <a:r>
              <a:rPr lang="ru-RU" sz="2000" b="1" u="sng" dirty="0" smtClean="0">
                <a:solidFill>
                  <a:srgbClr val="002060"/>
                </a:solidFill>
              </a:rPr>
              <a:t>  </a:t>
            </a:r>
            <a:endParaRPr lang="ru-RU" sz="2000" b="1" u="sng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1193" y="1160060"/>
            <a:ext cx="974450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smtClean="0">
                <a:solidFill>
                  <a:srgbClr val="002060"/>
                </a:solidFill>
              </a:rPr>
              <a:t>I. </a:t>
            </a:r>
            <a:r>
              <a:rPr lang="ru-RU" sz="2000" b="1" dirty="0" smtClean="0">
                <a:solidFill>
                  <a:srgbClr val="002060"/>
                </a:solidFill>
              </a:rPr>
              <a:t>Криминалистическая экспертиза материалов и изделий из них.</a:t>
            </a:r>
          </a:p>
          <a:p>
            <a:pPr algn="just"/>
            <a:r>
              <a:rPr lang="ru-RU" sz="2000" dirty="0" smtClean="0"/>
              <a:t>1) исследование волокнистых материалов и изделий из них; 2) исследование лакокрасочных материалов и покрытий; З) исследование нефтепродуктов и горюче-смазочных материалов; 4) исследование   изделий из металлов и сплавов; 5) исследование наркотических средств, психотропных веществ и их </a:t>
            </a:r>
            <a:r>
              <a:rPr lang="ru-RU" sz="2000" dirty="0" err="1" smtClean="0"/>
              <a:t>прекурсоров</a:t>
            </a:r>
            <a:r>
              <a:rPr lang="ru-RU" sz="2000" dirty="0" smtClean="0"/>
              <a:t>, сильнодействующих и ядовитых веществ, лекарственных средств; 6) исследование спиртосодержащих жидкостей; 7) исследование изделий из резины, пластмасс и других полимерных материалов;                            8) исследование автомобильных электроламп; 9) исследование веществ неустановленной природы; 10) исследование веществ раздражающего действия; 11) исследование специальных химических веществ (СХВ).</a:t>
            </a:r>
          </a:p>
          <a:p>
            <a:pPr algn="just"/>
            <a:r>
              <a:rPr lang="en-US" sz="2000" b="1" dirty="0" smtClean="0">
                <a:solidFill>
                  <a:srgbClr val="002060"/>
                </a:solidFill>
              </a:rPr>
              <a:t>II. </a:t>
            </a:r>
            <a:r>
              <a:rPr lang="ru-RU" sz="2000" b="1" dirty="0" smtClean="0">
                <a:solidFill>
                  <a:srgbClr val="002060"/>
                </a:solidFill>
              </a:rPr>
              <a:t>Почвоведческая экспертиза. </a:t>
            </a:r>
          </a:p>
          <a:p>
            <a:pPr algn="just"/>
            <a:r>
              <a:rPr lang="en-US" sz="2000" b="1" dirty="0" smtClean="0">
                <a:solidFill>
                  <a:srgbClr val="002060"/>
                </a:solidFill>
              </a:rPr>
              <a:t>III. </a:t>
            </a:r>
            <a:r>
              <a:rPr lang="ru-RU" sz="2000" b="1" dirty="0" smtClean="0">
                <a:solidFill>
                  <a:srgbClr val="002060"/>
                </a:solidFill>
              </a:rPr>
              <a:t>Биологическая экспертиза. </a:t>
            </a:r>
          </a:p>
          <a:p>
            <a:pPr marL="457200" indent="-457200" algn="just">
              <a:buAutoNum type="arabicParenR"/>
            </a:pPr>
            <a:r>
              <a:rPr lang="ru-RU" sz="2000" dirty="0" smtClean="0"/>
              <a:t>исследование </a:t>
            </a:r>
            <a:r>
              <a:rPr lang="ru-RU" sz="2000" dirty="0"/>
              <a:t>объектов растительного </a:t>
            </a:r>
            <a:r>
              <a:rPr lang="ru-RU" sz="2000" dirty="0" smtClean="0"/>
              <a:t>происхождения;</a:t>
            </a:r>
          </a:p>
          <a:p>
            <a:pPr marL="457200" indent="-457200" algn="just">
              <a:buAutoNum type="arabicParenR"/>
            </a:pPr>
            <a:r>
              <a:rPr lang="ru-RU" sz="2000" dirty="0"/>
              <a:t>и</a:t>
            </a:r>
            <a:r>
              <a:rPr lang="ru-RU" sz="2000" dirty="0" smtClean="0"/>
              <a:t>сследование </a:t>
            </a:r>
            <a:r>
              <a:rPr lang="ru-RU" sz="2000" dirty="0"/>
              <a:t>объектов животного </a:t>
            </a:r>
            <a:r>
              <a:rPr lang="ru-RU" sz="2000" dirty="0" smtClean="0"/>
              <a:t>происхождения.</a:t>
            </a:r>
          </a:p>
          <a:p>
            <a:pPr algn="just"/>
            <a:r>
              <a:rPr lang="en-US" sz="2000" b="1" dirty="0" smtClean="0">
                <a:solidFill>
                  <a:srgbClr val="002060"/>
                </a:solidFill>
              </a:rPr>
              <a:t>IV. </a:t>
            </a:r>
            <a:r>
              <a:rPr lang="ru-RU" sz="2000" b="1" dirty="0" smtClean="0">
                <a:solidFill>
                  <a:srgbClr val="002060"/>
                </a:solidFill>
              </a:rPr>
              <a:t>Исследование материалов документов </a:t>
            </a:r>
            <a:r>
              <a:rPr lang="ru-RU" sz="2000" b="1" dirty="0" smtClean="0"/>
              <a:t>(техническая экспертиза документов: исследование бумаги, чернил, давности записей).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781924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zpravda.ru/images/uploads/news/2021/5/4/f61edab5593e8a5c4433f51790846d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893" y="4025357"/>
            <a:ext cx="5035809" cy="28326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111" y="1549675"/>
            <a:ext cx="4935773" cy="3084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53786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2000" b="1" i="1" u="sng" dirty="0" smtClean="0">
                <a:solidFill>
                  <a:srgbClr val="7030A0"/>
                </a:solidFill>
              </a:rPr>
              <a:t>В Тульской </a:t>
            </a:r>
            <a:r>
              <a:rPr lang="ru-RU" sz="2000" b="1" i="1" u="sng" dirty="0">
                <a:solidFill>
                  <a:srgbClr val="7030A0"/>
                </a:solidFill>
              </a:rPr>
              <a:t>л</a:t>
            </a:r>
            <a:r>
              <a:rPr lang="ru-RU" sz="2000" b="1" i="1" u="sng" dirty="0" smtClean="0">
                <a:solidFill>
                  <a:srgbClr val="7030A0"/>
                </a:solidFill>
              </a:rPr>
              <a:t>аборатории </a:t>
            </a:r>
            <a:r>
              <a:rPr lang="ru-RU" sz="2000" b="1" i="1" u="sng" dirty="0">
                <a:solidFill>
                  <a:srgbClr val="7030A0"/>
                </a:solidFill>
              </a:rPr>
              <a:t>судебной экспертизы </a:t>
            </a:r>
            <a:r>
              <a:rPr lang="ru-RU" sz="2000" b="1" i="1" u="sng" dirty="0" smtClean="0">
                <a:solidFill>
                  <a:srgbClr val="7030A0"/>
                </a:solidFill>
              </a:rPr>
              <a:t>также проводятся:</a:t>
            </a:r>
            <a:endParaRPr lang="ru-RU" sz="2000" b="1" i="1" u="sng" dirty="0">
              <a:solidFill>
                <a:srgbClr val="7030A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83824" y="941417"/>
            <a:ext cx="3711600" cy="734400"/>
          </a:xfrm>
          <a:prstGeom prst="round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Экспертиза технического состояния ТС</a:t>
            </a:r>
            <a:endParaRPr lang="ru-RU" sz="20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684074" y="6012300"/>
            <a:ext cx="3710890" cy="732432"/>
          </a:xfrm>
          <a:prstGeom prst="round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Автотовароведческая экспертиза ТС</a:t>
            </a:r>
            <a:endParaRPr lang="ru-RU" sz="2000" dirty="0"/>
          </a:p>
        </p:txBody>
      </p:sp>
      <p:pic>
        <p:nvPicPr>
          <p:cNvPr id="1026" name="Picture 2" descr="https://xn----7sbabaobj2fkdtsd7b.xn--p1ai/wp-content/uploads/sudauto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637" y="1108369"/>
            <a:ext cx="4842042" cy="30291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6657589" y="742153"/>
            <a:ext cx="3710890" cy="732432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Экспертиза обстоятельств ДТП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22375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 descr="https://syn-exp.ru/img/zemlya-ex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572" y="3451513"/>
            <a:ext cx="5535541" cy="34064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expertiza74.ru/upload/iblock/1d2/1d2a1649f936835150ad1e8808aa7f3c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1"/>
          <a:stretch/>
        </p:blipFill>
        <p:spPr bwMode="auto">
          <a:xfrm>
            <a:off x="6371138" y="0"/>
            <a:ext cx="5486401" cy="35320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b="3767"/>
          <a:stretch/>
        </p:blipFill>
        <p:spPr>
          <a:xfrm>
            <a:off x="580134" y="424529"/>
            <a:ext cx="4899690" cy="3147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245516" y="120386"/>
            <a:ext cx="3710890" cy="732432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Строительно-техническая экспертиза</a:t>
            </a:r>
            <a:endParaRPr lang="ru-RU" sz="20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798223" y="3509826"/>
            <a:ext cx="3710890" cy="732432"/>
          </a:xfrm>
          <a:prstGeom prst="roundRect">
            <a:avLst/>
          </a:prstGeom>
          <a:ln w="38100"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Землеустроительная экспертиза</a:t>
            </a:r>
            <a:endParaRPr lang="ru-RU" sz="20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146649" y="3205683"/>
            <a:ext cx="3710890" cy="732432"/>
          </a:xfrm>
          <a:prstGeom prst="roundRect">
            <a:avLst/>
          </a:prstGeom>
          <a:ln w="38100">
            <a:solidFill>
              <a:schemeClr val="accent5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Товароведческая экспертиза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84004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anorb.ru/exp/k%20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817" y="3493214"/>
            <a:ext cx="5039768" cy="33647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s0.rbk.ru/rbcplus_pics/media/img/4/24/29640871313624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2"/>
          <a:stretch/>
        </p:blipFill>
        <p:spPr bwMode="auto">
          <a:xfrm>
            <a:off x="6749513" y="53793"/>
            <a:ext cx="5442487" cy="35020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t="10046"/>
          <a:stretch/>
        </p:blipFill>
        <p:spPr>
          <a:xfrm>
            <a:off x="0" y="0"/>
            <a:ext cx="6009138" cy="3555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173805" y="3102589"/>
            <a:ext cx="3710890" cy="732432"/>
          </a:xfrm>
          <a:prstGeom prst="roundRect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Экспертиза электробытовой техники</a:t>
            </a:r>
            <a:endParaRPr lang="ru-RU" sz="20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48102" y="5989981"/>
            <a:ext cx="3710890" cy="732432"/>
          </a:xfrm>
          <a:prstGeom prst="round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Компьютерно-техническая экспертиза</a:t>
            </a:r>
            <a:endParaRPr lang="ru-RU" sz="20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316853" y="3214077"/>
            <a:ext cx="3710890" cy="732432"/>
          </a:xfrm>
          <a:prstGeom prst="round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Экспертиза оружия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09608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i.experts-centr.ru/u/bb/ec51987bce11eab7db8ecf68ab52aa/-/ling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537" y="4255662"/>
            <a:ext cx="8980771" cy="26942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epcp.ru/upload/iblock/191/AdobeStock_119557999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890" y="655662"/>
            <a:ext cx="5402110" cy="36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877" y="476687"/>
            <a:ext cx="5390867" cy="3046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201280" y="390214"/>
            <a:ext cx="3710890" cy="732432"/>
          </a:xfrm>
          <a:prstGeom prst="round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Психологическая экспертиза</a:t>
            </a:r>
            <a:endParaRPr lang="ru-RU" sz="20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81857" y="3653118"/>
            <a:ext cx="3710890" cy="732432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Лингвистическая экспертиза</a:t>
            </a:r>
            <a:endParaRPr lang="ru-RU" sz="20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306379" y="110471"/>
            <a:ext cx="3710890" cy="732432"/>
          </a:xfrm>
          <a:prstGeom prst="roundRect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Экологическая экспертиза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84483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21042" y="73100"/>
            <a:ext cx="8596668" cy="719089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b="1" u="sng" dirty="0">
                <a:solidFill>
                  <a:schemeClr val="tx1"/>
                </a:solidFill>
              </a:rPr>
              <a:t>Лаборатория осуществляет следующие виды приносящей доходы деятельности:</a:t>
            </a:r>
          </a:p>
          <a:p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74830" y="4428631"/>
            <a:ext cx="4306352" cy="1794748"/>
          </a:xfrm>
          <a:prstGeom prst="roundRect">
            <a:avLst/>
          </a:prstGeom>
          <a:ln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- производство судебных экспертиз по гражданским и арбитражным делам, делам об административных правонарушениях;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74830" y="903592"/>
            <a:ext cx="11580609" cy="2145268"/>
          </a:xfrm>
          <a:prstGeom prst="round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defTabSz="457200">
              <a:spcBef>
                <a:spcPts val="1000"/>
              </a:spcBef>
              <a:buClr>
                <a:srgbClr val="418AB3"/>
              </a:buClr>
              <a:buSzPct val="80000"/>
            </a:pPr>
            <a:r>
              <a:rPr lang="ru-RU" sz="2000" dirty="0"/>
              <a:t>- консультационные и иные работы с использованием методов и методик, применяемых в судебно-экспертных учреждениях Министерства юстиции </a:t>
            </a:r>
            <a:r>
              <a:rPr lang="ru-RU" sz="2000" dirty="0" smtClean="0"/>
              <a:t>РФ в </a:t>
            </a:r>
            <a:r>
              <a:rPr lang="ru-RU" sz="2000" dirty="0"/>
              <a:t>соответствии с перечнем родов (видов) экспертиз, выполняемых в судебно-экспертных учреждениях Министерства юстиции </a:t>
            </a:r>
            <a:r>
              <a:rPr lang="ru-RU" sz="2000" dirty="0" smtClean="0"/>
              <a:t>РФ, </a:t>
            </a:r>
            <a:r>
              <a:rPr lang="ru-RU" sz="2000" dirty="0"/>
              <a:t>и перечнем экспертных специальностей, по которым предоставляется право самостоятельного производства судебных экспертиз в судебно-экспертных учреждениях Министерства юстиции </a:t>
            </a:r>
            <a:r>
              <a:rPr lang="ru-RU" sz="2000" dirty="0" smtClean="0"/>
              <a:t>РФ;</a:t>
            </a:r>
            <a:endParaRPr lang="ru-RU" sz="20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74830" y="3292558"/>
            <a:ext cx="4306352" cy="783193"/>
          </a:xfrm>
          <a:prstGeom prst="round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/>
              <a:t>- экспертные исследования для граждан и юридических лиц;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922552" y="3160263"/>
            <a:ext cx="7169364" cy="3507343"/>
          </a:xfrm>
          <a:prstGeom prst="roundRect">
            <a:avLst/>
          </a:prstGeom>
          <a:effectLst>
            <a:glow rad="101600">
              <a:srgbClr val="92D050">
                <a:alpha val="60000"/>
              </a:srgb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defTabSz="457200">
              <a:spcBef>
                <a:spcPts val="1000"/>
              </a:spcBef>
              <a:buClr>
                <a:srgbClr val="418AB3"/>
              </a:buClr>
              <a:buSzPct val="80000"/>
            </a:pPr>
            <a:r>
              <a:rPr lang="ru-RU" sz="2000" dirty="0"/>
              <a:t>- подготовку и повышение квалификации работников судебно-экспертных учреждений (служб) иных ведомств, организаций, в том числе зарубежных стран, в соответствии с перечнем родов (видов) экспертиз, выполняемых в судебно-экспертных учреждениях Министерства юстиции </a:t>
            </a:r>
            <a:r>
              <a:rPr lang="ru-RU" sz="2000" dirty="0" smtClean="0"/>
              <a:t>РФ, </a:t>
            </a:r>
            <a:r>
              <a:rPr lang="ru-RU" sz="2000" dirty="0"/>
              <a:t>и перечнем экспертных специальностей, по которым предоставляется право самостоятельного производства судебных экспертиз в государственных судебно-экспертных учреждениях Министерства юстиции </a:t>
            </a:r>
            <a:r>
              <a:rPr lang="ru-RU" sz="2000" dirty="0" smtClean="0"/>
              <a:t>РФ.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6465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657" y="342314"/>
            <a:ext cx="8596668" cy="1320800"/>
          </a:xfrm>
        </p:spPr>
        <p:txBody>
          <a:bodyPr/>
          <a:lstStyle/>
          <a:p>
            <a:pPr algn="ctr"/>
            <a:r>
              <a:rPr lang="ru-RU" dirty="0" smtClean="0"/>
              <a:t>Заключение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5867" y="1016362"/>
            <a:ext cx="8938248" cy="5009171"/>
          </a:xfrm>
        </p:spPr>
        <p:txBody>
          <a:bodyPr>
            <a:normAutofit/>
          </a:bodyPr>
          <a:lstStyle/>
          <a:p>
            <a:pPr algn="just"/>
            <a:r>
              <a:rPr lang="ru-RU" sz="200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Главной особенностью судебно-экспертных учреждений </a:t>
            </a:r>
            <a:r>
              <a:rPr lang="ru-RU" sz="2000" dirty="0">
                <a:solidFill>
                  <a:srgbClr val="000000"/>
                </a:solidFill>
                <a:latin typeface="Trebuchet MS" panose="020B0603020202020204" pitchFamily="34" charset="0"/>
              </a:rPr>
              <a:t>МЮ </a:t>
            </a:r>
            <a:r>
              <a:rPr lang="ru-RU" sz="200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(</a:t>
            </a:r>
            <a:r>
              <a:rPr lang="ru-RU" sz="2000" dirty="0">
                <a:solidFill>
                  <a:srgbClr val="000000"/>
                </a:solidFill>
                <a:latin typeface="Trebuchet MS" panose="020B0603020202020204" pitchFamily="34" charset="0"/>
              </a:rPr>
              <a:t>в том </a:t>
            </a:r>
            <a:r>
              <a:rPr lang="ru-RU" sz="200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числе, ФБУ Тульской лаборатории </a:t>
            </a:r>
            <a:r>
              <a:rPr lang="ru-RU" sz="2000" dirty="0">
                <a:solidFill>
                  <a:srgbClr val="000000"/>
                </a:solidFill>
                <a:latin typeface="Trebuchet MS" panose="020B0603020202020204" pitchFamily="34" charset="0"/>
              </a:rPr>
              <a:t>судебной экспертизы Минюста </a:t>
            </a:r>
            <a:r>
              <a:rPr lang="ru-RU" sz="200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России) является то, что </a:t>
            </a:r>
            <a:r>
              <a:rPr lang="ru-RU" sz="2000" b="1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они не </a:t>
            </a:r>
            <a:r>
              <a:rPr lang="ru-RU" sz="2000" b="1" dirty="0">
                <a:solidFill>
                  <a:srgbClr val="000000"/>
                </a:solidFill>
                <a:latin typeface="Trebuchet MS" panose="020B0603020202020204" pitchFamily="34" charset="0"/>
              </a:rPr>
              <a:t>подчинены </a:t>
            </a:r>
            <a:r>
              <a:rPr lang="ru-RU" sz="2000" dirty="0">
                <a:solidFill>
                  <a:srgbClr val="000000"/>
                </a:solidFill>
                <a:latin typeface="Trebuchet MS" panose="020B0603020202020204" pitchFamily="34" charset="0"/>
              </a:rPr>
              <a:t>органам дознания, следствия и судам, свободны от какой бы то ни было ведомственной заинтересованности, что в максимальной степени обеспечивает </a:t>
            </a:r>
            <a:r>
              <a:rPr lang="ru-RU" sz="2000" b="1" i="1" u="sng" dirty="0">
                <a:solidFill>
                  <a:srgbClr val="002060"/>
                </a:solidFill>
                <a:latin typeface="Trebuchet MS" panose="020B0603020202020204" pitchFamily="34" charset="0"/>
              </a:rPr>
              <a:t>независимость и объективность судебной </a:t>
            </a:r>
            <a:r>
              <a:rPr lang="ru-RU" sz="2000" b="1" i="1" u="sng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экспертизы</a:t>
            </a:r>
            <a:r>
              <a:rPr lang="ru-RU" sz="2000" dirty="0">
                <a:solidFill>
                  <a:schemeClr val="tx1"/>
                </a:solidFill>
                <a:latin typeface="Trebuchet MS" panose="020B0603020202020204" pitchFamily="34" charset="0"/>
              </a:rPr>
              <a:t>.</a:t>
            </a:r>
            <a:endParaRPr lang="ru-RU" sz="2000" dirty="0" smtClean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algn="just"/>
            <a:r>
              <a:rPr lang="ru-RU" sz="200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Именно </a:t>
            </a:r>
            <a:r>
              <a:rPr lang="ru-RU" sz="2000" dirty="0">
                <a:solidFill>
                  <a:srgbClr val="000000"/>
                </a:solidFill>
                <a:latin typeface="Trebuchet MS" panose="020B0603020202020204" pitchFamily="34" charset="0"/>
              </a:rPr>
              <a:t>независимость вместе с оснащенностью современным научным оборудованием, надежной в научном отношении методической базой, а также наличием высококвалифицированного кадрового состава сформировали в обществе, прежде всего у работников правоохранительных органов, заслуженный авторитет системы судебно-экспертных учреждений как гарантии получения объективных, научно обоснованных доказательств.</a:t>
            </a:r>
          </a:p>
          <a:p>
            <a:endParaRPr lang="ru-RU" dirty="0"/>
          </a:p>
        </p:txBody>
      </p:sp>
      <p:pic>
        <p:nvPicPr>
          <p:cNvPr id="1028" name="Picture 4" descr="https://pravopool.ru/upload/iblock/e3b/e3b574c23a91aafd78bd3b5f8abb86b8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20558" y="4667534"/>
            <a:ext cx="4513536" cy="2395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896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265" y="272955"/>
            <a:ext cx="8596668" cy="150732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План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3143" y="1026615"/>
            <a:ext cx="8698678" cy="3880773"/>
          </a:xfrm>
        </p:spPr>
        <p:txBody>
          <a:bodyPr/>
          <a:lstStyle/>
          <a:p>
            <a:pPr algn="just"/>
            <a:r>
              <a:rPr lang="ru-RU" sz="2000" b="1" dirty="0" smtClean="0">
                <a:solidFill>
                  <a:schemeClr val="tx1"/>
                </a:solidFill>
              </a:rPr>
              <a:t>Введение</a:t>
            </a:r>
            <a:r>
              <a:rPr lang="ru-RU" sz="2000" dirty="0" smtClean="0">
                <a:solidFill>
                  <a:schemeClr val="tx1"/>
                </a:solidFill>
              </a:rPr>
              <a:t>;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tx1"/>
                </a:solidFill>
              </a:rPr>
              <a:t>История создания Тульской лаборатории судебной экспертизы Минюста </a:t>
            </a:r>
            <a:r>
              <a:rPr lang="ru-RU" sz="2000" dirty="0" smtClean="0">
                <a:solidFill>
                  <a:schemeClr val="tx1"/>
                </a:solidFill>
              </a:rPr>
              <a:t>России; 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chemeClr val="tx1"/>
                </a:solidFill>
              </a:rPr>
              <a:t>Деятельность Тульской лаборатории судебной экспертизы Минюста </a:t>
            </a:r>
            <a:r>
              <a:rPr lang="ru-RU" sz="2000" dirty="0" smtClean="0">
                <a:solidFill>
                  <a:schemeClr val="tx1"/>
                </a:solidFill>
              </a:rPr>
              <a:t>России;</a:t>
            </a:r>
          </a:p>
          <a:p>
            <a:pPr algn="just"/>
            <a:r>
              <a:rPr lang="ru-RU" sz="2000" b="1" dirty="0" smtClean="0">
                <a:solidFill>
                  <a:schemeClr val="tx1"/>
                </a:solidFill>
              </a:rPr>
              <a:t>Заключение</a:t>
            </a:r>
            <a:r>
              <a:rPr lang="ru-RU" sz="2000" dirty="0" smtClean="0">
                <a:solidFill>
                  <a:schemeClr val="tx1"/>
                </a:solidFill>
              </a:rPr>
              <a:t>;</a:t>
            </a:r>
          </a:p>
          <a:p>
            <a:pPr algn="just"/>
            <a:r>
              <a:rPr lang="ru-RU" sz="2000" b="1" dirty="0" smtClean="0">
                <a:solidFill>
                  <a:schemeClr val="tx1"/>
                </a:solidFill>
              </a:rPr>
              <a:t>Библиографический список</a:t>
            </a:r>
            <a:r>
              <a:rPr lang="ru-RU" sz="2000" dirty="0" smtClean="0">
                <a:solidFill>
                  <a:schemeClr val="tx1"/>
                </a:solidFill>
              </a:rPr>
              <a:t>.</a:t>
            </a:r>
            <a:endParaRPr lang="ru-RU" sz="2000" dirty="0">
              <a:solidFill>
                <a:schemeClr val="tx1"/>
              </a:solidFill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377" y="4026090"/>
            <a:ext cx="8714444" cy="2831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79138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Библиографический </a:t>
            </a:r>
            <a:r>
              <a:rPr lang="ru-RU" dirty="0" smtClean="0"/>
              <a:t>список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5322" y="1493672"/>
            <a:ext cx="9053519" cy="490712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2200" b="1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Федеральные нормативные правовые акты:</a:t>
            </a:r>
          </a:p>
          <a:p>
            <a:pPr algn="just"/>
            <a:r>
              <a:rPr lang="ru-RU" sz="22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Приказ Министра </a:t>
            </a:r>
            <a:r>
              <a:rPr lang="ru-RU" sz="2200" dirty="0">
                <a:solidFill>
                  <a:schemeClr val="tx1"/>
                </a:solidFill>
                <a:latin typeface="Trebuchet MS" panose="020B0603020202020204" pitchFamily="34" charset="0"/>
              </a:rPr>
              <a:t>юстиции РСФСР от 10.04 1963 № 283/л </a:t>
            </a:r>
            <a:r>
              <a:rPr lang="ru-RU" sz="22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«</a:t>
            </a:r>
            <a:r>
              <a:rPr lang="ru-RU" sz="2200" dirty="0">
                <a:solidFill>
                  <a:schemeClr val="tx1"/>
                </a:solidFill>
                <a:latin typeface="Trebuchet MS" panose="020B0603020202020204" pitchFamily="34" charset="0"/>
              </a:rPr>
              <a:t>О создании Тульской научно-исследовательской лаборатории судебной экспертизы</a:t>
            </a:r>
            <a:r>
              <a:rPr lang="ru-RU" sz="22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».</a:t>
            </a:r>
            <a:r>
              <a:rPr lang="en-US" sz="2200" dirty="0">
                <a:solidFill>
                  <a:schemeClr val="tx1"/>
                </a:solidFill>
                <a:latin typeface="Trebuchet MS" panose="020B0603020202020204" pitchFamily="34" charset="0"/>
              </a:rPr>
              <a:t> </a:t>
            </a:r>
            <a:r>
              <a:rPr lang="ru-RU" sz="2200" dirty="0">
                <a:solidFill>
                  <a:schemeClr val="tx1"/>
                </a:solidFill>
                <a:latin typeface="Trebuchet MS" panose="020B0603020202020204" pitchFamily="34" charset="0"/>
              </a:rPr>
              <a:t>- Текст : электронный. - URL: https</a:t>
            </a:r>
            <a:r>
              <a:rPr lang="ru-RU" sz="22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://</a:t>
            </a:r>
            <a:r>
              <a:rPr lang="en-US" sz="22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pravo.gov.ru</a:t>
            </a:r>
            <a:r>
              <a:rPr lang="ru-RU" sz="2200" dirty="0">
                <a:solidFill>
                  <a:schemeClr val="tx1"/>
                </a:solidFill>
                <a:latin typeface="Trebuchet MS" panose="020B0603020202020204" pitchFamily="34" charset="0"/>
              </a:rPr>
              <a:t> </a:t>
            </a:r>
            <a:r>
              <a:rPr lang="ru-RU" sz="22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(дата </a:t>
            </a:r>
            <a:r>
              <a:rPr lang="ru-RU" sz="2200" dirty="0">
                <a:solidFill>
                  <a:schemeClr val="tx1"/>
                </a:solidFill>
                <a:latin typeface="Trebuchet MS" panose="020B0603020202020204" pitchFamily="34" charset="0"/>
              </a:rPr>
              <a:t>обращения: 24.04.2022). </a:t>
            </a:r>
            <a:endParaRPr lang="ru-RU" sz="2200" dirty="0" smtClean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algn="just"/>
            <a:r>
              <a:rPr lang="ru-RU" sz="22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Приказ </a:t>
            </a:r>
            <a:r>
              <a:rPr lang="ru-RU" sz="2200" dirty="0">
                <a:solidFill>
                  <a:schemeClr val="tx1"/>
                </a:solidFill>
                <a:latin typeface="Trebuchet MS" panose="020B0603020202020204" pitchFamily="34" charset="0"/>
              </a:rPr>
              <a:t>Минюста РФ от 31.05.2011 N 201 </a:t>
            </a:r>
            <a:r>
              <a:rPr lang="ru-RU" sz="22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«Об </a:t>
            </a:r>
            <a:r>
              <a:rPr lang="ru-RU" sz="2200" dirty="0">
                <a:solidFill>
                  <a:schemeClr val="tx1"/>
                </a:solidFill>
                <a:latin typeface="Trebuchet MS" panose="020B0603020202020204" pitchFamily="34" charset="0"/>
              </a:rPr>
              <a:t>утверждении Устава федерального бюджетного учреждения Тульской лаборатории судебной экспертизы Министерства юстиции Российской Федерации». - Текст : электронный. - URL: https://pravo.gov.ru (дата обращения: 24.04.2022).  </a:t>
            </a:r>
            <a:endParaRPr lang="ru-RU" sz="2200" dirty="0" smtClean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0" indent="0" algn="ctr">
              <a:buNone/>
            </a:pPr>
            <a:r>
              <a:rPr lang="ru-RU" sz="2200" b="1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Литература:</a:t>
            </a:r>
          </a:p>
          <a:p>
            <a:pPr algn="just"/>
            <a:r>
              <a:rPr lang="ru-RU" sz="2200" b="1" i="1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Моисеева</a:t>
            </a:r>
            <a:r>
              <a:rPr lang="ru-RU" sz="2200" b="1" i="1" dirty="0">
                <a:solidFill>
                  <a:schemeClr val="tx1"/>
                </a:solidFill>
                <a:latin typeface="Trebuchet MS" panose="020B0603020202020204" pitchFamily="34" charset="0"/>
              </a:rPr>
              <a:t>, Т. Ф.</a:t>
            </a:r>
            <a:r>
              <a:rPr lang="ru-RU" sz="2200" dirty="0">
                <a:solidFill>
                  <a:schemeClr val="tx1"/>
                </a:solidFill>
                <a:latin typeface="Trebuchet MS" panose="020B0603020202020204" pitchFamily="34" charset="0"/>
              </a:rPr>
              <a:t> Судебная экспертиза. Введение в специальность: Учебное пособие / Моисеева Т.Ф., </a:t>
            </a:r>
            <a:r>
              <a:rPr lang="ru-RU" sz="2200" dirty="0" err="1">
                <a:solidFill>
                  <a:schemeClr val="tx1"/>
                </a:solidFill>
                <a:latin typeface="Trebuchet MS" panose="020B0603020202020204" pitchFamily="34" charset="0"/>
              </a:rPr>
              <a:t>Майлис</a:t>
            </a:r>
            <a:r>
              <a:rPr lang="ru-RU" sz="2200" dirty="0">
                <a:solidFill>
                  <a:schemeClr val="tx1"/>
                </a:solidFill>
                <a:latin typeface="Trebuchet MS" panose="020B0603020202020204" pitchFamily="34" charset="0"/>
              </a:rPr>
              <a:t> Н.П. - Москва :РГУП, 2017. - 224 с.: ISBN 978-5-93916-646-1. - Текст : электронный. - URL: https://znanium.com/catalog/product/1007472 (дата обращения: 24.04.2022). – Режим доступа: по подписке.</a:t>
            </a:r>
          </a:p>
          <a:p>
            <a:pPr algn="just"/>
            <a:endParaRPr lang="ru-RU" sz="2000" dirty="0" smtClean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2461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s://sun9-34.userapi.com/c851120/v851120098/197ce0/8MNvO-lSmD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8" y="1758461"/>
            <a:ext cx="12144352" cy="30551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912" y="1345754"/>
            <a:ext cx="10905823" cy="2884227"/>
          </a:xfrm>
        </p:spPr>
        <p:txBody>
          <a:bodyPr>
            <a:prstTxWarp prst="textTriangle">
              <a:avLst/>
            </a:prstTxWarp>
            <a:noAutofit/>
          </a:bodyPr>
          <a:lstStyle/>
          <a:p>
            <a:pPr algn="ctr"/>
            <a:r>
              <a:rPr lang="ru-RU" sz="6600" dirty="0" smtClean="0"/>
              <a:t> </a:t>
            </a:r>
            <a:r>
              <a:rPr lang="ru-RU" sz="66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Спасибо за внимание!</a:t>
            </a:r>
            <a:r>
              <a:rPr lang="ru-RU" sz="66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!</a:t>
            </a:r>
            <a:endParaRPr lang="ru-RU" sz="66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0719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4503" y="245660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Введение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6014" y="1036472"/>
            <a:ext cx="8869623" cy="5350680"/>
          </a:xfrm>
        </p:spPr>
        <p:txBody>
          <a:bodyPr>
            <a:normAutofit fontScale="92500"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ru-RU" sz="2200" dirty="0">
                <a:solidFill>
                  <a:schemeClr val="tx1"/>
                </a:solidFill>
                <a:latin typeface="Trebuchet MS" panose="020B0603020202020204" pitchFamily="34" charset="0"/>
              </a:rPr>
              <a:t>Система судебно-экспертных учреждений Министерства юстиции Российской Федерации (ранее СССР) существует с 20-х гг., но наиболее активное развитие получила в 50-е гг. </a:t>
            </a:r>
            <a:r>
              <a:rPr lang="ru-RU" sz="22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А именно, истоки образования </a:t>
            </a:r>
            <a:r>
              <a:rPr lang="ru-RU" sz="2200" dirty="0">
                <a:solidFill>
                  <a:schemeClr val="tx1"/>
                </a:solidFill>
                <a:latin typeface="Trebuchet MS" panose="020B0603020202020204" pitchFamily="34" charset="0"/>
              </a:rPr>
              <a:t>судебно-экспертных учреждений Министерства юстиции Российской </a:t>
            </a:r>
            <a:r>
              <a:rPr lang="ru-RU" sz="22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Федерации начинается </a:t>
            </a:r>
            <a:r>
              <a:rPr lang="ru-RU" sz="2200" dirty="0">
                <a:solidFill>
                  <a:schemeClr val="tx1"/>
                </a:solidFill>
                <a:latin typeface="Trebuchet MS" panose="020B0603020202020204" pitchFamily="34" charset="0"/>
              </a:rPr>
              <a:t>с Распоряжения Совета Министров СССР № 21272-р от 30.12.1950 за подписью его председателя И.В. Сталина об организации в </a:t>
            </a:r>
            <a:r>
              <a:rPr lang="ru-RU" sz="2200" dirty="0" err="1">
                <a:solidFill>
                  <a:schemeClr val="tx1"/>
                </a:solidFill>
                <a:latin typeface="Trebuchet MS" panose="020B0603020202020204" pitchFamily="34" charset="0"/>
              </a:rPr>
              <a:t>г.г</a:t>
            </a:r>
            <a:r>
              <a:rPr lang="ru-RU" sz="2200" dirty="0">
                <a:solidFill>
                  <a:schemeClr val="tx1"/>
                </a:solidFill>
                <a:latin typeface="Trebuchet MS" panose="020B0603020202020204" pitchFamily="34" charset="0"/>
              </a:rPr>
              <a:t>. Минске, Ташкенте, Алма-Ате, Тбилиси, Риге, Казани, Ростове-на-Дону, Свердловске, Саратове, Новосибирске и Хабаровске научно-исследовательских криминалистических лабораторий (НИКЛ) для проведения экспертиз вещественных доказательств по делам, находящимся в производстве судебных и прокурорских органов</a:t>
            </a:r>
            <a:r>
              <a:rPr lang="ru-RU" sz="22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.</a:t>
            </a:r>
            <a:r>
              <a:rPr lang="ru-RU" sz="2200" dirty="0">
                <a:solidFill>
                  <a:schemeClr val="tx1"/>
                </a:solidFill>
                <a:latin typeface="Trebuchet MS" panose="020B0603020202020204" pitchFamily="34" charset="0"/>
              </a:rPr>
              <a:t> </a:t>
            </a:r>
            <a:endParaRPr lang="ru-RU" sz="2200" dirty="0" smtClean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ru-RU" sz="22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Создавались данные учреждения главным </a:t>
            </a:r>
            <a:r>
              <a:rPr lang="ru-RU" sz="2200" dirty="0">
                <a:solidFill>
                  <a:schemeClr val="tx1"/>
                </a:solidFill>
                <a:latin typeface="Trebuchet MS" panose="020B0603020202020204" pitchFamily="34" charset="0"/>
              </a:rPr>
              <a:t>образом для обслуживания судов и органов прокуратуры, поскольку органы внутренних дел и безопасности к тому времени уже имели разветвленную сеть </a:t>
            </a:r>
            <a:r>
              <a:rPr lang="ru-RU" sz="2200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своих </a:t>
            </a:r>
            <a:r>
              <a:rPr lang="ru-RU" sz="2200" dirty="0">
                <a:solidFill>
                  <a:schemeClr val="tx1"/>
                </a:solidFill>
                <a:latin typeface="Trebuchet MS" panose="020B0603020202020204" pitchFamily="34" charset="0"/>
              </a:rPr>
              <a:t>ведомственных экспертных подразделений.</a:t>
            </a:r>
          </a:p>
          <a:p>
            <a:pPr algn="just"/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4339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нутый угол 4"/>
          <p:cNvSpPr/>
          <p:nvPr/>
        </p:nvSpPr>
        <p:spPr>
          <a:xfrm>
            <a:off x="416076" y="1176698"/>
            <a:ext cx="5452461" cy="4602153"/>
          </a:xfrm>
          <a:prstGeom prst="foldedCorner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000" dirty="0" smtClean="0">
              <a:solidFill>
                <a:srgbClr val="000000"/>
              </a:solidFill>
            </a:endParaRPr>
          </a:p>
          <a:p>
            <a:pPr lvl="0" algn="ctr"/>
            <a:endParaRPr lang="ru-RU" sz="2000" dirty="0">
              <a:solidFill>
                <a:srgbClr val="000000"/>
              </a:solidFill>
            </a:endParaRPr>
          </a:p>
          <a:p>
            <a:pPr lvl="0" algn="ctr"/>
            <a:r>
              <a:rPr lang="ru-RU" sz="2000" dirty="0" smtClean="0">
                <a:solidFill>
                  <a:srgbClr val="000000"/>
                </a:solidFill>
              </a:rPr>
              <a:t>Федеральное </a:t>
            </a:r>
            <a:r>
              <a:rPr lang="ru-RU" sz="2000" dirty="0">
                <a:solidFill>
                  <a:srgbClr val="000000"/>
                </a:solidFill>
              </a:rPr>
              <a:t>бюджетное учреждение </a:t>
            </a:r>
            <a:r>
              <a:rPr lang="ru-RU" sz="2000" b="1" i="1" u="sng" dirty="0">
                <a:solidFill>
                  <a:srgbClr val="000000"/>
                </a:solidFill>
              </a:rPr>
              <a:t>Тульская лаборатория судебной экспертизы </a:t>
            </a:r>
            <a:r>
              <a:rPr lang="ru-RU" sz="2000" dirty="0">
                <a:solidFill>
                  <a:srgbClr val="000000"/>
                </a:solidFill>
              </a:rPr>
              <a:t>образовано приказом Министра юстиции РСФСР от </a:t>
            </a:r>
            <a:r>
              <a:rPr lang="ru-RU" sz="2000" dirty="0" smtClean="0">
                <a:solidFill>
                  <a:srgbClr val="000000"/>
                </a:solidFill>
              </a:rPr>
              <a:t>10.04 </a:t>
            </a:r>
            <a:r>
              <a:rPr lang="ru-RU" sz="2000" dirty="0">
                <a:solidFill>
                  <a:srgbClr val="000000"/>
                </a:solidFill>
              </a:rPr>
              <a:t>1963 № 283/л как Тульская научно-исследовательская лаборатория судебной экспертизы «для производства криминалистических, автотехнических, бухгалтерских и других судебных экспертиз по заданиям органов прокуратуры, милиции и судов Тульской области</a:t>
            </a:r>
            <a:r>
              <a:rPr lang="ru-RU" sz="2000" dirty="0" smtClean="0">
                <a:solidFill>
                  <a:srgbClr val="000000"/>
                </a:solidFill>
              </a:rPr>
              <a:t>».</a:t>
            </a:r>
            <a:endParaRPr lang="ru-RU" sz="2000" dirty="0">
              <a:solidFill>
                <a:srgbClr val="000000"/>
              </a:solidFill>
            </a:endParaRPr>
          </a:p>
        </p:txBody>
      </p:sp>
      <p:pic>
        <p:nvPicPr>
          <p:cNvPr id="2050" name="Picture 2" descr="https://isemgua.ru/wp-content/uploads/2017/03/1-%D0%BC%D0%B0%D1%80%D1%82%D0%B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26"/>
          <a:stretch/>
        </p:blipFill>
        <p:spPr bwMode="auto">
          <a:xfrm>
            <a:off x="0" y="4885742"/>
            <a:ext cx="2497062" cy="197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vuzopedia.ru/storage/app/uploads/public/601/a8d/2ad/601a8d2ad5b848260591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855" y="1404029"/>
            <a:ext cx="6076107" cy="40507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55439">
            <a:off x="181788" y="832197"/>
            <a:ext cx="1128920" cy="1061890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968991" y="83229"/>
            <a:ext cx="821583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История создания Тульской лаборатории </a:t>
            </a:r>
            <a:r>
              <a:rPr lang="ru-RU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судебной экспертизы Минюста России </a:t>
            </a:r>
          </a:p>
        </p:txBody>
      </p:sp>
    </p:spTree>
    <p:extLst>
      <p:ext uri="{BB962C8B-B14F-4D97-AF65-F5344CB8AC3E}">
        <p14:creationId xmlns:p14="http://schemas.microsoft.com/office/powerpoint/2010/main" val="335439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043" y="150125"/>
            <a:ext cx="4804153" cy="65790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6400798" y="2777948"/>
            <a:ext cx="4708480" cy="1323439"/>
          </a:xfrm>
          <a:prstGeom prst="rect">
            <a:avLst/>
          </a:prstGeom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/>
              <a:t>П</a:t>
            </a:r>
            <a:r>
              <a:rPr lang="ru-RU" sz="2000" dirty="0" smtClean="0"/>
              <a:t>риказ </a:t>
            </a:r>
            <a:r>
              <a:rPr lang="ru-RU" sz="2000" dirty="0"/>
              <a:t>Министра юстиции РСФСР от 10.04 1963 № 283/л </a:t>
            </a:r>
            <a:r>
              <a:rPr lang="ru-RU" sz="2000" dirty="0" smtClean="0"/>
              <a:t>«О создании </a:t>
            </a:r>
            <a:r>
              <a:rPr lang="ru-RU" sz="2000" dirty="0"/>
              <a:t>Тульской </a:t>
            </a:r>
            <a:r>
              <a:rPr lang="ru-RU" sz="2000" dirty="0" smtClean="0"/>
              <a:t>научно-исследовательской лаборатории </a:t>
            </a:r>
            <a:r>
              <a:rPr lang="ru-RU" sz="2000" dirty="0"/>
              <a:t>судебной </a:t>
            </a:r>
            <a:r>
              <a:rPr lang="ru-RU" sz="2000" dirty="0" smtClean="0"/>
              <a:t>экспертизы»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221904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1108" y="136477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ФБУ Тульская лаборатория судебной экспертизы Минюста России </a:t>
            </a:r>
            <a:r>
              <a:rPr lang="ru-RU" sz="2400" b="1" dirty="0" smtClean="0">
                <a:solidFill>
                  <a:schemeClr val="tx1"/>
                </a:solidFill>
              </a:rPr>
              <a:t/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000" b="1" i="1" u="sng" dirty="0" err="1" smtClean="0">
                <a:solidFill>
                  <a:srgbClr val="00B050"/>
                </a:solidFill>
              </a:rPr>
              <a:t>г.Тула</a:t>
            </a:r>
            <a:r>
              <a:rPr lang="ru-RU" sz="2000" b="1" i="1" u="sng" dirty="0" smtClean="0">
                <a:solidFill>
                  <a:srgbClr val="00B050"/>
                </a:solidFill>
              </a:rPr>
              <a:t> </a:t>
            </a:r>
            <a:r>
              <a:rPr lang="ru-RU" sz="2000" b="1" i="1" u="sng" dirty="0">
                <a:solidFill>
                  <a:srgbClr val="00B050"/>
                </a:solidFill>
              </a:rPr>
              <a:t>ул</a:t>
            </a:r>
            <a:r>
              <a:rPr lang="ru-RU" sz="2000" b="1" i="1" u="sng" dirty="0" smtClean="0">
                <a:solidFill>
                  <a:srgbClr val="00B050"/>
                </a:solidFill>
              </a:rPr>
              <a:t>. </a:t>
            </a:r>
            <a:r>
              <a:rPr lang="ru-RU" sz="2000" b="1" i="1" u="sng" dirty="0">
                <a:solidFill>
                  <a:srgbClr val="00B050"/>
                </a:solidFill>
              </a:rPr>
              <a:t>Болдина, 94 </a:t>
            </a:r>
            <a:r>
              <a:rPr lang="ru-RU" sz="2000" b="1" i="1" u="sng" dirty="0" smtClean="0">
                <a:solidFill>
                  <a:srgbClr val="00B050"/>
                </a:solidFill>
              </a:rPr>
              <a:t>корп. </a:t>
            </a:r>
            <a:r>
              <a:rPr lang="ru-RU" sz="2000" b="1" i="1" u="sng" dirty="0">
                <a:solidFill>
                  <a:srgbClr val="00B050"/>
                </a:solidFill>
              </a:rPr>
              <a:t>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925" y="1207071"/>
            <a:ext cx="4793880" cy="3484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6" name="Picture 6" descr="https://sun9-56.userapi.com/s/v1/if2/Rlyfoc_RGKZBGi4SH6CHQt68K2_d6VN52vUAYusDPN8BQHpC5dE_oMRcQfN-ppIVAB_rLUKBC_6YKXPkqIC18Adv.jpg?size=810x1080&amp;quality=95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5" b="5213"/>
          <a:stretch/>
        </p:blipFill>
        <p:spPr bwMode="auto">
          <a:xfrm>
            <a:off x="6289668" y="1207071"/>
            <a:ext cx="4453033" cy="54120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https://msk.kprf.ru/wp-content/uploads/2019/11/820341-933x660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1884"/>
            <a:ext cx="3992728" cy="282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307956" y="6249832"/>
            <a:ext cx="434638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i="1" dirty="0"/>
              <a:t>ФБУ Тульская </a:t>
            </a:r>
            <a:r>
              <a:rPr lang="ru-RU" b="1" i="1" dirty="0" smtClean="0"/>
              <a:t>ЛСЭ Минюста России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37510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34.userapi.com/c851120/v851120098/197ce0/8MNvO-lSmDY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135" y="2244455"/>
            <a:ext cx="7186392" cy="18547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5958" y="424249"/>
            <a:ext cx="6933299" cy="242229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 smtClean="0">
                <a:solidFill>
                  <a:schemeClr val="tx1"/>
                </a:solidFill>
              </a:rPr>
              <a:t>Практические </a:t>
            </a:r>
            <a:r>
              <a:rPr lang="ru-RU" sz="2000" dirty="0">
                <a:solidFill>
                  <a:schemeClr val="tx1"/>
                </a:solidFill>
              </a:rPr>
              <a:t>мероприятия по организации лаборатории начались с назначения начальником вновь созданного учреждения </a:t>
            </a:r>
            <a:r>
              <a:rPr lang="ru-RU" sz="2000" b="1" u="sng" dirty="0">
                <a:solidFill>
                  <a:srgbClr val="7030A0"/>
                </a:solidFill>
              </a:rPr>
              <a:t>Леонида Ивановича Шубина</a:t>
            </a:r>
            <a:r>
              <a:rPr lang="ru-RU" sz="2000" dirty="0">
                <a:solidFill>
                  <a:schemeClr val="tx1"/>
                </a:solidFill>
              </a:rPr>
              <a:t>, приказ о назначении которого был подписан </a:t>
            </a:r>
            <a:r>
              <a:rPr lang="ru-RU" sz="2000" b="1" dirty="0">
                <a:solidFill>
                  <a:schemeClr val="tx1"/>
                </a:solidFill>
              </a:rPr>
              <a:t>2 декабря 1963 </a:t>
            </a:r>
            <a:r>
              <a:rPr lang="ru-RU" sz="2000" b="1" dirty="0" smtClean="0">
                <a:solidFill>
                  <a:schemeClr val="tx1"/>
                </a:solidFill>
              </a:rPr>
              <a:t>г.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>
                <a:solidFill>
                  <a:schemeClr val="tx1"/>
                </a:solidFill>
              </a:rPr>
              <a:t>Собственно, именно эта </a:t>
            </a:r>
            <a:r>
              <a:rPr lang="ru-RU" sz="2000" dirty="0" smtClean="0">
                <a:solidFill>
                  <a:schemeClr val="tx1"/>
                </a:solidFill>
              </a:rPr>
              <a:t>дата символизирует дату </a:t>
            </a:r>
            <a:r>
              <a:rPr lang="ru-RU" sz="2000" dirty="0">
                <a:solidFill>
                  <a:schemeClr val="tx1"/>
                </a:solidFill>
              </a:rPr>
              <a:t>начала функционирования </a:t>
            </a:r>
            <a:r>
              <a:rPr lang="ru-RU" sz="2000" dirty="0" smtClean="0">
                <a:solidFill>
                  <a:schemeClr val="tx1"/>
                </a:solidFill>
              </a:rPr>
              <a:t>учреждения. </a:t>
            </a:r>
          </a:p>
          <a:p>
            <a:endParaRPr lang="ru-RU" dirty="0"/>
          </a:p>
        </p:txBody>
      </p:sp>
      <p:pic>
        <p:nvPicPr>
          <p:cNvPr id="3074" name="Picture 2" descr="https://sun9-28.userapi.com/impf/WzG9_umCRwO6e2lqAmt259ARzIc7l5MCvrwWSw/YCInbOmgGN0.jpg?size=960x1080&amp;quality=95&amp;sign=d3ebd2c7b15145a47765a5646fd27116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762"/>
          <a:stretch/>
        </p:blipFill>
        <p:spPr bwMode="auto">
          <a:xfrm>
            <a:off x="7010399" y="35280"/>
            <a:ext cx="3548743" cy="4063957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7200899" y="3907291"/>
            <a:ext cx="3167744" cy="817109"/>
          </a:xfrm>
          <a:prstGeom prst="round2Diag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/>
              <a:t>Л.И. Шубин</a:t>
            </a:r>
          </a:p>
          <a:p>
            <a:pPr algn="ctr"/>
            <a:r>
              <a:rPr lang="ru-RU" b="1" i="1" dirty="0" smtClean="0"/>
              <a:t>Начальник Тульской НИЛСЭ с 1963 по 1987 г. </a:t>
            </a:r>
            <a:endParaRPr lang="ru-RU" b="1" i="1" dirty="0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37456" y="4016148"/>
            <a:ext cx="5900058" cy="2743201"/>
          </a:xfrm>
          <a:prstGeom prst="round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Первый начальник Тульской НИЛСЭ </a:t>
            </a:r>
            <a:r>
              <a:rPr lang="ru-RU" b="1" i="1" u="sng" dirty="0" smtClean="0">
                <a:solidFill>
                  <a:srgbClr val="7030A0"/>
                </a:solidFill>
              </a:rPr>
              <a:t>Леонид Иванович Шубин</a:t>
            </a:r>
            <a:r>
              <a:rPr lang="ru-RU" dirty="0" smtClean="0">
                <a:solidFill>
                  <a:srgbClr val="7030A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– выпускник-</a:t>
            </a:r>
            <a:r>
              <a:rPr lang="ru-RU" dirty="0" err="1" smtClean="0">
                <a:solidFill>
                  <a:srgbClr val="002060"/>
                </a:solidFill>
              </a:rPr>
              <a:t>краснодипломник</a:t>
            </a:r>
            <a:r>
              <a:rPr lang="ru-RU" dirty="0" smtClean="0">
                <a:solidFill>
                  <a:srgbClr val="002060"/>
                </a:solidFill>
              </a:rPr>
              <a:t> юридического факультета МГУ им. М. В. Ломоносова, до своего назначения работал прокурором- криминалистом Тульской областной прокуратуры. Именно на его плечи легла тяжелая ноша – создать работоспособное учреждение и повысить эффективность исследований.</a:t>
            </a:r>
          </a:p>
        </p:txBody>
      </p:sp>
      <p:cxnSp>
        <p:nvCxnSpPr>
          <p:cNvPr id="7" name="Соединительная линия уступом 6"/>
          <p:cNvCxnSpPr/>
          <p:nvPr/>
        </p:nvCxnSpPr>
        <p:spPr>
          <a:xfrm flipV="1">
            <a:off x="6237514" y="4182326"/>
            <a:ext cx="963385" cy="542074"/>
          </a:xfrm>
          <a:prstGeom prst="bentConnector3">
            <a:avLst/>
          </a:prstGeom>
          <a:ln w="57150">
            <a:prstDash val="lgDashDot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" name="Скругленный прямоугольник 3"/>
          <p:cNvSpPr/>
          <p:nvPr/>
        </p:nvSpPr>
        <p:spPr>
          <a:xfrm>
            <a:off x="6642105" y="5168816"/>
            <a:ext cx="5240741" cy="150125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На сегодняшний день начальником Тульской лаборатории судебной </a:t>
            </a:r>
            <a:r>
              <a:rPr lang="ru-RU" sz="2000" dirty="0"/>
              <a:t>экспертизы </a:t>
            </a:r>
            <a:r>
              <a:rPr lang="ru-RU" sz="2000" dirty="0" smtClean="0"/>
              <a:t>является </a:t>
            </a:r>
          </a:p>
          <a:p>
            <a:pPr algn="ctr"/>
            <a:r>
              <a:rPr lang="ru-RU" sz="2000" b="1" i="1" u="sng" dirty="0" smtClean="0">
                <a:solidFill>
                  <a:srgbClr val="FF0000"/>
                </a:solidFill>
              </a:rPr>
              <a:t>Маслов </a:t>
            </a:r>
            <a:r>
              <a:rPr lang="ru-RU" sz="2000" b="1" i="1" u="sng" dirty="0">
                <a:solidFill>
                  <a:srgbClr val="FF0000"/>
                </a:solidFill>
              </a:rPr>
              <a:t>Валерий </a:t>
            </a:r>
            <a:r>
              <a:rPr lang="ru-RU" sz="2000" b="1" i="1" u="sng" dirty="0" smtClean="0">
                <a:solidFill>
                  <a:srgbClr val="FF0000"/>
                </a:solidFill>
              </a:rPr>
              <a:t>Валерьевич</a:t>
            </a:r>
            <a:r>
              <a:rPr lang="ru-RU" b="1" i="1" u="sng" dirty="0" smtClean="0">
                <a:solidFill>
                  <a:srgbClr val="FF0000"/>
                </a:solidFill>
              </a:rPr>
              <a:t> </a:t>
            </a:r>
            <a:endParaRPr lang="ru-RU" b="1" i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5886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s://avatars.mds.yandex.net/get-zen_doc/59126/pub_5f82a64f42a69673f7a196a5_5f82a6cb5c2b3403ce3d5812/scale_1200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365" y="2884715"/>
            <a:ext cx="5964884" cy="38672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1134" y="391888"/>
            <a:ext cx="8858552" cy="222068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 smtClean="0">
                <a:solidFill>
                  <a:schemeClr val="tx1"/>
                </a:solidFill>
              </a:rPr>
              <a:t>22.07.1969 г. лаборатория </a:t>
            </a:r>
            <a:r>
              <a:rPr lang="ru-RU" sz="2000" dirty="0">
                <a:solidFill>
                  <a:schemeClr val="tx1"/>
                </a:solidFill>
              </a:rPr>
              <a:t>была переименована в </a:t>
            </a:r>
            <a:r>
              <a:rPr lang="ru-RU" sz="2000" b="1" dirty="0">
                <a:solidFill>
                  <a:srgbClr val="0070C0"/>
                </a:solidFill>
              </a:rPr>
              <a:t>Тульскую научную исследовательскую криминалистическую лабораторию (НИКЛ</a:t>
            </a:r>
            <a:r>
              <a:rPr lang="ru-RU" sz="2000" b="1" dirty="0" smtClean="0">
                <a:solidFill>
                  <a:srgbClr val="0070C0"/>
                </a:solidFill>
              </a:rPr>
              <a:t>)</a:t>
            </a:r>
            <a:r>
              <a:rPr lang="ru-RU" sz="2000" dirty="0" smtClean="0">
                <a:solidFill>
                  <a:schemeClr val="tx1"/>
                </a:solidFill>
              </a:rPr>
              <a:t>.</a:t>
            </a:r>
          </a:p>
          <a:p>
            <a:pPr marL="0" indent="0" algn="ctr">
              <a:buNone/>
            </a:pPr>
            <a:r>
              <a:rPr lang="ru-RU" sz="2000" dirty="0" smtClean="0">
                <a:solidFill>
                  <a:schemeClr val="tx1"/>
                </a:solidFill>
              </a:rPr>
              <a:t>В </a:t>
            </a:r>
            <a:r>
              <a:rPr lang="ru-RU" sz="2000" dirty="0">
                <a:solidFill>
                  <a:schemeClr val="tx1"/>
                </a:solidFill>
              </a:rPr>
              <a:t>зону обслуживания Тульской НИКЛ, кроме Тульской, входили Рязанская, Калужская и Орловская области, в которых имелись филиалы </a:t>
            </a:r>
            <a:r>
              <a:rPr lang="ru-RU" sz="2000" dirty="0" smtClean="0">
                <a:solidFill>
                  <a:schemeClr val="tx1"/>
                </a:solidFill>
              </a:rPr>
              <a:t>НИКЛ.</a:t>
            </a:r>
            <a:endParaRPr lang="ru-RU" sz="2000" dirty="0">
              <a:solidFill>
                <a:schemeClr val="tx1"/>
              </a:solidFill>
            </a:endParaRPr>
          </a:p>
          <a:p>
            <a:endParaRPr lang="ru-RU" dirty="0"/>
          </a:p>
        </p:txBody>
      </p:sp>
      <p:pic>
        <p:nvPicPr>
          <p:cNvPr id="3076" name="Picture 4" descr="https://mgbte.ru/wp-content/uploads/2020/08/Screenshot_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3"/>
          <a:stretch/>
        </p:blipFill>
        <p:spPr bwMode="auto">
          <a:xfrm>
            <a:off x="108857" y="2275113"/>
            <a:ext cx="5610299" cy="38862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814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альтернативный процесс 3"/>
          <p:cNvSpPr/>
          <p:nvPr/>
        </p:nvSpPr>
        <p:spPr>
          <a:xfrm>
            <a:off x="261256" y="1191481"/>
            <a:ext cx="7304315" cy="4577362"/>
          </a:xfrm>
          <a:prstGeom prst="flowChartAlternateProcess">
            <a:avLst/>
          </a:prstGeom>
          <a:ln w="57150">
            <a:prstDash val="lgDashDotDot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chemeClr val="tx1"/>
                </a:solidFill>
              </a:rPr>
              <a:t>12 </a:t>
            </a:r>
            <a:r>
              <a:rPr lang="ru-RU" sz="2000" b="1" dirty="0">
                <a:solidFill>
                  <a:schemeClr val="tx1"/>
                </a:solidFill>
              </a:rPr>
              <a:t>декабря 1977 </a:t>
            </a:r>
            <a:r>
              <a:rPr lang="ru-RU" sz="2000" b="1" dirty="0" smtClean="0">
                <a:solidFill>
                  <a:schemeClr val="tx1"/>
                </a:solidFill>
              </a:rPr>
              <a:t>г.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>
                <a:solidFill>
                  <a:schemeClr val="tx1"/>
                </a:solidFill>
              </a:rPr>
              <a:t>– переименование в Тульскую научно-исследовательскую лабораторию судебной экспертизы (Тульская НИЛСЭ);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chemeClr val="tx1"/>
                </a:solidFill>
              </a:rPr>
              <a:t>17 января 1995 </a:t>
            </a:r>
            <a:r>
              <a:rPr lang="ru-RU" sz="2000" b="1" dirty="0" smtClean="0">
                <a:solidFill>
                  <a:schemeClr val="tx1"/>
                </a:solidFill>
              </a:rPr>
              <a:t>г. </a:t>
            </a:r>
            <a:r>
              <a:rPr lang="ru-RU" sz="2000" dirty="0">
                <a:solidFill>
                  <a:schemeClr val="tx1"/>
                </a:solidFill>
              </a:rPr>
              <a:t>– переименование в Тульскую лабораторию судебной экспертизы Минюста России (Тульская ЛСЭ);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chemeClr val="tx1"/>
                </a:solidFill>
              </a:rPr>
              <a:t>25 декабря 2001 </a:t>
            </a:r>
            <a:r>
              <a:rPr lang="ru-RU" sz="2000" b="1" dirty="0" smtClean="0">
                <a:solidFill>
                  <a:schemeClr val="tx1"/>
                </a:solidFill>
              </a:rPr>
              <a:t>г. </a:t>
            </a:r>
            <a:r>
              <a:rPr lang="ru-RU" sz="2000" dirty="0">
                <a:solidFill>
                  <a:schemeClr val="tx1"/>
                </a:solidFill>
              </a:rPr>
              <a:t>- переименование в государственное учреждение </a:t>
            </a:r>
            <a:r>
              <a:rPr lang="ru-RU" sz="2000" dirty="0" smtClean="0">
                <a:solidFill>
                  <a:schemeClr val="tx1"/>
                </a:solidFill>
              </a:rPr>
              <a:t>Тульская лаборатория </a:t>
            </a:r>
            <a:r>
              <a:rPr lang="ru-RU" sz="2000" dirty="0">
                <a:solidFill>
                  <a:schemeClr val="tx1"/>
                </a:solidFill>
              </a:rPr>
              <a:t>судебной экспертизы Минюста России;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chemeClr val="tx1"/>
                </a:solidFill>
              </a:rPr>
              <a:t>31 декабря 2010 </a:t>
            </a:r>
            <a:r>
              <a:rPr lang="ru-RU" sz="2000" b="1" dirty="0" smtClean="0">
                <a:solidFill>
                  <a:schemeClr val="tx1"/>
                </a:solidFill>
              </a:rPr>
              <a:t>г. - </a:t>
            </a:r>
            <a:r>
              <a:rPr lang="ru-RU" sz="2000" dirty="0" smtClean="0">
                <a:solidFill>
                  <a:schemeClr val="tx1"/>
                </a:solidFill>
              </a:rPr>
              <a:t>последнее </a:t>
            </a:r>
            <a:r>
              <a:rPr lang="ru-RU" sz="2000" dirty="0">
                <a:solidFill>
                  <a:schemeClr val="tx1"/>
                </a:solidFill>
              </a:rPr>
              <a:t>на данный момент наименование в Федеральное бюджетное учреждение Тульская лаборатория судебной экспертизы Минюста России (ФБУ Тульская ЛСЭ Минюста России</a:t>
            </a:r>
            <a:r>
              <a:rPr lang="ru-RU" sz="2000" dirty="0" smtClean="0">
                <a:solidFill>
                  <a:schemeClr val="tx1"/>
                </a:solidFill>
              </a:rPr>
              <a:t>).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1256" y="102591"/>
            <a:ext cx="88500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Дальнейшая история Тульской лаборатории – это история расширения научно-исследовательского профиля (расширение экспертных возможностей учреждения) и дальнейших изменений в наименовании: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49914" y="5829250"/>
            <a:ext cx="859880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Эти преобразования в наименовании были проведены не просто так, за ними стояла большая работа по повышению статуса судебно-экспертных учреждений Минюста России в </a:t>
            </a:r>
            <a:r>
              <a:rPr lang="ru-RU" sz="2000" b="1" dirty="0" smtClean="0">
                <a:solidFill>
                  <a:srgbClr val="C00000"/>
                </a:solidFill>
              </a:rPr>
              <a:t>целом.</a:t>
            </a:r>
            <a:endParaRPr lang="ru-RU" sz="2000" b="1" dirty="0">
              <a:solidFill>
                <a:srgbClr val="C00000"/>
              </a:solidFill>
            </a:endParaRPr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5571" y="1656681"/>
            <a:ext cx="4626429" cy="3470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8186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Грань">
  <a:themeElements>
    <a:clrScheme name="Бегущая строка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Грань">
  <a:themeElements>
    <a:clrScheme name="Бегущая строка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Times New Roman/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3.xml><?xml version="1.0" encoding="utf-8"?>
<a:theme xmlns:a="http://schemas.openxmlformats.org/drawingml/2006/main" name="2_Грань">
  <a:themeElements>
    <a:clrScheme name="Бегущая строка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Times New Roman/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810</TotalTime>
  <Words>1425</Words>
  <Application>Microsoft Office PowerPoint</Application>
  <PresentationFormat>Широкоэкранный</PresentationFormat>
  <Paragraphs>87</Paragraphs>
  <Slides>21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21</vt:i4>
      </vt:variant>
    </vt:vector>
  </HeadingPairs>
  <TitlesOfParts>
    <vt:vector size="32" baseType="lpstr">
      <vt:lpstr>Arial</vt:lpstr>
      <vt:lpstr>Calibri</vt:lpstr>
      <vt:lpstr>Courier New</vt:lpstr>
      <vt:lpstr>Segoe UI Semibold</vt:lpstr>
      <vt:lpstr>Times New Roman</vt:lpstr>
      <vt:lpstr>Trebuchet MS</vt:lpstr>
      <vt:lpstr>Wingdings</vt:lpstr>
      <vt:lpstr>Wingdings 3</vt:lpstr>
      <vt:lpstr>1_Грань</vt:lpstr>
      <vt:lpstr>Грань</vt:lpstr>
      <vt:lpstr>2_Грань</vt:lpstr>
      <vt:lpstr>Тульская лаборатория судебной экспертизы Минюста России: история создания и деятельность</vt:lpstr>
      <vt:lpstr>План</vt:lpstr>
      <vt:lpstr>Введение</vt:lpstr>
      <vt:lpstr>История создания Тульской лаборатории судебной экспертизы Минюста России </vt:lpstr>
      <vt:lpstr>Презентация PowerPoint</vt:lpstr>
      <vt:lpstr>ФБУ Тульская лаборатория судебной экспертизы Минюста России  г.Тула ул. Болдина, 94 корп. В</vt:lpstr>
      <vt:lpstr>Презентация PowerPoint</vt:lpstr>
      <vt:lpstr>Презентация PowerPoint</vt:lpstr>
      <vt:lpstr>Презентация PowerPoint</vt:lpstr>
      <vt:lpstr>Деятельность Тульской лаборатории судебной экспертизы Минюста России </vt:lpstr>
      <vt:lpstr>Презентация PowerPoint</vt:lpstr>
      <vt:lpstr>Презентация PowerPoint</vt:lpstr>
      <vt:lpstr>Презентация PowerPoint</vt:lpstr>
      <vt:lpstr>В Тульской лаборатории судебной экспертизы также проводятся:</vt:lpstr>
      <vt:lpstr>Презентация PowerPoint</vt:lpstr>
      <vt:lpstr>Презентация PowerPoint</vt:lpstr>
      <vt:lpstr>Презентация PowerPoint</vt:lpstr>
      <vt:lpstr>Презентация PowerPoint</vt:lpstr>
      <vt:lpstr>Заключение</vt:lpstr>
      <vt:lpstr>Библиографический список </vt:lpstr>
      <vt:lpstr> Спасибо за внимание!!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Elizaveta</dc:creator>
  <cp:lastModifiedBy>li194224@outlook.com</cp:lastModifiedBy>
  <cp:revision>69</cp:revision>
  <dcterms:created xsi:type="dcterms:W3CDTF">2022-04-01T15:30:51Z</dcterms:created>
  <dcterms:modified xsi:type="dcterms:W3CDTF">2022-04-24T19:12:06Z</dcterms:modified>
</cp:coreProperties>
</file>