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4" r:id="rId3"/>
    <p:sldId id="257" r:id="rId4"/>
    <p:sldId id="258" r:id="rId5"/>
    <p:sldId id="271" r:id="rId6"/>
    <p:sldId id="259" r:id="rId7"/>
    <p:sldId id="260" r:id="rId8"/>
    <p:sldId id="261" r:id="rId9"/>
    <p:sldId id="262" r:id="rId10"/>
    <p:sldId id="270" r:id="rId11"/>
    <p:sldId id="267" r:id="rId12"/>
    <p:sldId id="272" r:id="rId13"/>
    <p:sldId id="263" r:id="rId14"/>
    <p:sldId id="265" r:id="rId15"/>
    <p:sldId id="266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60" y="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A0316C2A-5D94-4933-8E32-3081CC9D8FC9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BA264246-28E1-40E6-89AB-38AEEE8D9086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255293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6C2A-5D94-4933-8E32-3081CC9D8FC9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4246-28E1-40E6-89AB-38AEEE8D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39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6C2A-5D94-4933-8E32-3081CC9D8FC9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4246-28E1-40E6-89AB-38AEEE8D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69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6C2A-5D94-4933-8E32-3081CC9D8FC9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4246-28E1-40E6-89AB-38AEEE8D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6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6C2A-5D94-4933-8E32-3081CC9D8FC9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4246-28E1-40E6-89AB-38AEEE8D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92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6C2A-5D94-4933-8E32-3081CC9D8FC9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4246-28E1-40E6-89AB-38AEEE8D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1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6C2A-5D94-4933-8E32-3081CC9D8FC9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4246-28E1-40E6-89AB-38AEEE8D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74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6C2A-5D94-4933-8E32-3081CC9D8FC9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4246-28E1-40E6-89AB-38AEEE8D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46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6C2A-5D94-4933-8E32-3081CC9D8FC9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4246-28E1-40E6-89AB-38AEEE8D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06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A0316C2A-5D94-4933-8E32-3081CC9D8FC9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BA264246-28E1-40E6-89AB-38AEEE8D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7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6C2A-5D94-4933-8E32-3081CC9D8FC9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BA264246-28E1-40E6-89AB-38AEEE8D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1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6C2A-5D94-4933-8E32-3081CC9D8FC9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4246-28E1-40E6-89AB-38AEEE8D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37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6C2A-5D94-4933-8E32-3081CC9D8FC9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4246-28E1-40E6-89AB-38AEEE8D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60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6C2A-5D94-4933-8E32-3081CC9D8FC9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4246-28E1-40E6-89AB-38AEEE8D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38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6C2A-5D94-4933-8E32-3081CC9D8FC9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4246-28E1-40E6-89AB-38AEEE8D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87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6C2A-5D94-4933-8E32-3081CC9D8FC9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4246-28E1-40E6-89AB-38AEEE8D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47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6C2A-5D94-4933-8E32-3081CC9D8FC9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4246-28E1-40E6-89AB-38AEEE8D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0316C2A-5D94-4933-8E32-3081CC9D8FC9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A264246-28E1-40E6-89AB-38AEEE8D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7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zen.yandex.ru/media/kakprosto.ru/padva-genrih-pavlovich-biografiia-karera-lichnaia-jizn-5bae11590a5c5100a945d3ba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2545" y="980728"/>
            <a:ext cx="6624736" cy="4752528"/>
          </a:xfrm>
        </p:spPr>
        <p:txBody>
          <a:bodyPr>
            <a:noAutofit/>
          </a:bodyPr>
          <a:lstStyle/>
          <a:p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r>
              <a:rPr lang="ru-RU" sz="2400" dirty="0"/>
              <a:t> 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3565910"/>
            <a:ext cx="356834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onstantia" panose="02030602050306030303" pitchFamily="18" charset="0"/>
              </a:rPr>
              <a:t>Выполнила: студентка 3 курса</a:t>
            </a:r>
            <a:br>
              <a:rPr lang="ru-RU" dirty="0">
                <a:latin typeface="Constantia" panose="02030602050306030303" pitchFamily="18" charset="0"/>
              </a:rPr>
            </a:br>
            <a:r>
              <a:rPr lang="ru-RU" dirty="0">
                <a:latin typeface="Constantia" panose="02030602050306030303" pitchFamily="18" charset="0"/>
              </a:rPr>
              <a:t>гр. 06-кПСОо19-1</a:t>
            </a:r>
            <a:br>
              <a:rPr lang="ru-RU" dirty="0">
                <a:latin typeface="Constantia" panose="02030602050306030303" pitchFamily="18" charset="0"/>
              </a:rPr>
            </a:br>
            <a:r>
              <a:rPr lang="ru-RU" dirty="0">
                <a:latin typeface="Constantia" panose="02030602050306030303" pitchFamily="18" charset="0"/>
              </a:rPr>
              <a:t>Корнилова Валерия Владиковна</a:t>
            </a:r>
          </a:p>
          <a:p>
            <a:r>
              <a:rPr lang="ru-RU" dirty="0">
                <a:latin typeface="Constantia" panose="02030602050306030303" pitchFamily="18" charset="0"/>
              </a:rPr>
              <a:t>Руководитель: преподаватель</a:t>
            </a:r>
            <a:br>
              <a:rPr lang="ru-RU" dirty="0">
                <a:latin typeface="Constantia" panose="02030602050306030303" pitchFamily="18" charset="0"/>
              </a:rPr>
            </a:br>
            <a:r>
              <a:rPr lang="ru-RU" dirty="0">
                <a:latin typeface="Constantia" panose="02030602050306030303" pitchFamily="18" charset="0"/>
              </a:rPr>
              <a:t>Волович Лариса Павловна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16961" y="1798675"/>
            <a:ext cx="6768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Падва Генрих Павлович – 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легенда российской адвокатуры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79712" y="202257"/>
            <a:ext cx="72432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atin typeface="Constantia" panose="020306020503060303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Казанский институт (филиал) федерального государственного бюджетного образовательного учреждения высшего образования «Всероссийский государственный университет юстиции </a:t>
            </a:r>
            <a:br>
              <a:rPr lang="ru-RU" sz="1600" b="1" dirty="0">
                <a:latin typeface="Constantia" panose="020306020503060303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</a:br>
            <a:r>
              <a:rPr lang="ru-RU" sz="1600" b="1" dirty="0">
                <a:latin typeface="Constantia" panose="020306020503060303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(РПА Минюста России)»</a:t>
            </a:r>
          </a:p>
          <a:p>
            <a:pPr lvl="0" algn="ctr"/>
            <a:r>
              <a:rPr lang="ru-RU" sz="1600" b="1">
                <a:latin typeface="Constantia" panose="02030602050306030303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Колледж</a:t>
            </a:r>
            <a:endParaRPr lang="ru-RU" sz="1600" b="1" dirty="0">
              <a:latin typeface="Constantia" panose="02030602050306030303" pitchFamily="18" charset="0"/>
              <a:ea typeface="BatangChe" panose="02030609000101010101" pitchFamily="49" charset="-127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6056" y="6038553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onstantia" panose="02030602050306030303" pitchFamily="18" charset="0"/>
              </a:rPr>
              <a:t>2022</a:t>
            </a:r>
          </a:p>
        </p:txBody>
      </p:sp>
      <p:pic>
        <p:nvPicPr>
          <p:cNvPr id="4" name="Orkestry_-_Instrumentalnaya_tema_Svoj_sredi_chuzhih_chuzhoj_sredi_svoih_(Gybka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202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4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7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656383"/>
            <a:ext cx="8172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Constantia" pitchFamily="18" charset="0"/>
              </a:rPr>
              <a:t>После пяти лет заключения был оправдан обвиненный в убийстве своей семьи В. Гризак, а Конституционный суд запретил применение смертной казни в РФ.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atin typeface="Constantia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Constantia" pitchFamily="18" charset="0"/>
              </a:rPr>
              <a:t>В рамках «дела ГКЧП» был амнистирован бывший председатель ВС СССР Анатолий Лукьянов.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atin typeface="Constantia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Constantia" pitchFamily="18" charset="0"/>
              </a:rPr>
              <a:t>Оправдан предприниматель Фрэнк Элкапони (Мамедов), обвинённый в хранении и перевозке наркотических вещества. </a:t>
            </a:r>
          </a:p>
        </p:txBody>
      </p:sp>
      <p:sp>
        <p:nvSpPr>
          <p:cNvPr id="3" name="AutoShape 2" descr="КС запретил применение смертной казни в РФ и после 1 января 2010 го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745" y="4365104"/>
            <a:ext cx="3521596" cy="2347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224667" y="260648"/>
            <a:ext cx="766626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Самые громкие и нашумевшие дела</a:t>
            </a:r>
          </a:p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адвоката Генриха Падвы 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92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036">
            <a:off x="2190859" y="274562"/>
            <a:ext cx="1886227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4221088"/>
            <a:ext cx="43819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nstantia" panose="02030602050306030303" pitchFamily="18" charset="0"/>
              </a:rPr>
              <a:t>Г.П. Падва - автор многочисленных публикаций по различным правовым вопросам, в том числе по вопросам деятельности адвокатуры.</a:t>
            </a:r>
          </a:p>
          <a:p>
            <a:r>
              <a:rPr lang="ru-RU" dirty="0">
                <a:latin typeface="Constantia" panose="02030602050306030303" pitchFamily="18" charset="0"/>
              </a:rPr>
              <a:t>О своей богатой событиями жизни и наиболее интересных делах Генрих Падва вспоминает в своей книге «От сумы и от тюрьмы… Записки адвоката».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0158">
            <a:off x="6568661" y="621170"/>
            <a:ext cx="1976814" cy="3018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15" y="1556792"/>
            <a:ext cx="2923652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260">
            <a:off x="4397641" y="271703"/>
            <a:ext cx="1889972" cy="2886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08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https://cdn1.ozone.ru/multimedia/wc1200/100541533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 descr="https://goods.kaypu.com/photo/5268035c2d8f76a156047f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26274"/>
            <a:ext cx="5037476" cy="3715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87624" y="340773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Constantia" panose="02030602050306030303" pitchFamily="18" charset="0"/>
              </a:rPr>
              <a:t>В этой книге рассказывается как за свою более чем полувековую практику Генрих Падва защищал в судах многие тысячи людей. Среди его подзащитных были и никому не известные люди, и знаменитости, он одним из первых стал вести дела о защите чести и достоинства и успешно отстаивал запрещение в стране смертной казни и права сексуальных меньшинств. </a:t>
            </a:r>
          </a:p>
        </p:txBody>
      </p:sp>
    </p:spTree>
    <p:extLst>
      <p:ext uri="{BB962C8B-B14F-4D97-AF65-F5344CB8AC3E}">
        <p14:creationId xmlns:p14="http://schemas.microsoft.com/office/powerpoint/2010/main" val="378118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1792" y="893619"/>
            <a:ext cx="80922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nstantia" panose="02030602050306030303" pitchFamily="18" charset="0"/>
              </a:rPr>
              <a:t>Золотая медаль имени Ф.М. Плевако - за вклад в развитие российской адвокатуры. </a:t>
            </a:r>
          </a:p>
          <a:p>
            <a:r>
              <a:rPr lang="ru-RU" dirty="0">
                <a:latin typeface="Constantia" panose="02030602050306030303" pitchFamily="18" charset="0"/>
              </a:rPr>
              <a:t>Кавалер Почетного знака Российского национального фонда "Общественное признание". </a:t>
            </a:r>
          </a:p>
          <a:p>
            <a:r>
              <a:rPr lang="ru-RU" dirty="0">
                <a:latin typeface="Constantia" panose="02030602050306030303" pitchFamily="18" charset="0"/>
              </a:rPr>
              <a:t>Премия «Юрист года» в номинации «Правозащитная деятельность». </a:t>
            </a:r>
          </a:p>
          <a:p>
            <a:r>
              <a:rPr lang="ru-RU" dirty="0">
                <a:latin typeface="Constantia" panose="02030602050306030303" pitchFamily="18" charset="0"/>
              </a:rPr>
              <a:t>Лауреат премии Федерации еврейских общин России «Человек года».</a:t>
            </a:r>
          </a:p>
          <a:p>
            <a:r>
              <a:rPr lang="ru-RU" dirty="0">
                <a:latin typeface="Constantia" panose="02030602050306030303" pitchFamily="18" charset="0"/>
              </a:rPr>
              <a:t>Признан человеком года в номинации «Закон» по итогам голосования в поисковой системе интернета «Rambler» за 2001 год. </a:t>
            </a:r>
          </a:p>
          <a:p>
            <a:r>
              <a:rPr lang="ru-RU" dirty="0">
                <a:latin typeface="Constantia" panose="02030602050306030303" pitchFamily="18" charset="0"/>
              </a:rPr>
              <a:t>Его имя неоднократно включалось в российские рейтинги лучших адвокатов, а также в международное издание «</a:t>
            </a:r>
            <a:r>
              <a:rPr lang="ru-RU" dirty="0" err="1">
                <a:latin typeface="Constantia" panose="02030602050306030303" pitchFamily="18" charset="0"/>
              </a:rPr>
              <a:t>Who’s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Who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of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Professionals</a:t>
            </a:r>
            <a:r>
              <a:rPr lang="ru-RU" dirty="0">
                <a:latin typeface="Constantia" panose="02030602050306030303" pitchFamily="18" charset="0"/>
              </a:rPr>
              <a:t>».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188640"/>
            <a:ext cx="21419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Награды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77072"/>
            <a:ext cx="4491809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5536" y="5517232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latin typeface="Constantia" panose="02030602050306030303" pitchFamily="18" charset="0"/>
              </a:rPr>
              <a:t>На вручении премии «Юрист года» в номинации «Правозащитная деятельность», 2017 год.</a:t>
            </a:r>
          </a:p>
        </p:txBody>
      </p:sp>
    </p:spTree>
    <p:extLst>
      <p:ext uri="{BB962C8B-B14F-4D97-AF65-F5344CB8AC3E}">
        <p14:creationId xmlns:p14="http://schemas.microsoft.com/office/powerpoint/2010/main" val="225792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27984" y="1196752"/>
            <a:ext cx="44644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/>
            <a:r>
              <a:rPr lang="ru-RU" dirty="0">
                <a:latin typeface="Constantia" panose="02030602050306030303" pitchFamily="18" charset="0"/>
              </a:rPr>
              <a:t>«…Генрих — юрист высочайшей пробы. И без преувеличения — выдающийся адвокат. Ему присуще качество, которые, увы, сейчас, уходит, к великому сожалению. Это высочайшая правовая культура. Дело в том, что Падва беззаветно предан профессии. А если ещё учесть, что он обладает таким качеством, как самоирония, которое, на наш взгляд, просто необходимо человеку… У него развито чувство юмора, само общение с ним доставляет просто удовольствие. И я горжусь нашей дружбой, соответственно надеюсь, что Генрих платит мне тем же».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35896" y="154008"/>
            <a:ext cx="27619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Заключение</a:t>
            </a:r>
          </a:p>
        </p:txBody>
      </p:sp>
      <p:pic>
        <p:nvPicPr>
          <p:cNvPr id="4100" name="Picture 4" descr="https://1.bp.blogspot.com/--gUFNoZC9uw/Xre4mTe87bI/AAAAAAAAFb4/EC00AVf9nn4EPnuDdpQEHiFhJujhcnZzACLcBGAsYHQ/s1600/2020-05-10_15-17-1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11"/>
          <a:stretch/>
        </p:blipFill>
        <p:spPr bwMode="auto">
          <a:xfrm>
            <a:off x="1115616" y="1115569"/>
            <a:ext cx="2854536" cy="4659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5775232"/>
            <a:ext cx="3994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Constantia" panose="02030602050306030303" pitchFamily="18" charset="0"/>
              </a:rPr>
              <a:t>Из интервью   Генри Резника.</a:t>
            </a:r>
          </a:p>
        </p:txBody>
      </p:sp>
    </p:spTree>
    <p:extLst>
      <p:ext uri="{BB962C8B-B14F-4D97-AF65-F5344CB8AC3E}">
        <p14:creationId xmlns:p14="http://schemas.microsoft.com/office/powerpoint/2010/main" val="29325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709252"/>
            <a:ext cx="750057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Font typeface="+mj-lt"/>
              <a:buAutoNum type="arabicPeriod"/>
            </a:pPr>
            <a:r>
              <a:rPr lang="ru-RU" sz="1600" dirty="0">
                <a:latin typeface="Constantia" panose="02030602050306030303" pitchFamily="18" charset="0"/>
              </a:rPr>
              <a:t>Адвокат Падва Генрих Павлович // информационный портал Всероссийский рейтинг «Лучшие адвокаты»: [сайт]. - 2021. </a:t>
            </a:r>
            <a:r>
              <a:rPr lang="en-US" sz="1600" dirty="0">
                <a:latin typeface="Constantia" panose="02030602050306030303" pitchFamily="18" charset="0"/>
              </a:rPr>
              <a:t>- URL:</a:t>
            </a:r>
            <a:r>
              <a:rPr lang="ru-RU" sz="1600" dirty="0">
                <a:latin typeface="Constantia" panose="02030602050306030303" pitchFamily="18" charset="0"/>
              </a:rPr>
              <a:t> </a:t>
            </a:r>
            <a:r>
              <a:rPr lang="en-US" sz="1600" dirty="0">
                <a:latin typeface="Constantia" panose="02030602050306030303" pitchFamily="18" charset="0"/>
              </a:rPr>
              <a:t>https://advokat-rating.ru/reytingi-advokatov/padva-genrikh-pavlovich/</a:t>
            </a:r>
            <a:r>
              <a:rPr lang="ru-RU" sz="1600" dirty="0">
                <a:latin typeface="Constantia" panose="02030602050306030303" pitchFamily="18" charset="0"/>
              </a:rPr>
              <a:t> - (дата обращения: 20.05.2022).</a:t>
            </a:r>
          </a:p>
          <a:p>
            <a:pPr marL="174625" indent="-174625">
              <a:buFont typeface="+mj-lt"/>
              <a:buAutoNum type="arabicPeriod"/>
            </a:pPr>
            <a:r>
              <a:rPr lang="ru-RU" sz="1600" dirty="0">
                <a:latin typeface="Constantia" panose="02030602050306030303" pitchFamily="18" charset="0"/>
              </a:rPr>
              <a:t>Адвокат Падва Генрих Павлович: биография, достижения и интересные факты // BusinessMan.ru: [сайт]. -  URL: https://businessman.ru/</a:t>
            </a:r>
            <a:br>
              <a:rPr lang="ru-RU" sz="1600" dirty="0">
                <a:latin typeface="Constantia" panose="02030602050306030303" pitchFamily="18" charset="0"/>
              </a:rPr>
            </a:br>
            <a:r>
              <a:rPr lang="ru-RU" sz="1600" dirty="0">
                <a:latin typeface="Constantia" panose="02030602050306030303" pitchFamily="18" charset="0"/>
              </a:rPr>
              <a:t>new-advokat-padva-genrix-pavlovich-biografiya-dostizheniya-i-interesnye-fakty.html -интернет-портал (дата обращения: 20.05.2022). </a:t>
            </a:r>
          </a:p>
          <a:p>
            <a:pPr marL="174625" indent="-174625">
              <a:buFont typeface="+mj-lt"/>
              <a:buAutoNum type="arabicPeriod"/>
            </a:pPr>
            <a:r>
              <a:rPr lang="ru-RU" sz="1600" dirty="0">
                <a:latin typeface="Constantia" panose="02030602050306030303" pitchFamily="18" charset="0"/>
              </a:rPr>
              <a:t>АБ «Падва и партнеры»: официальный сайт. - Москва, 2021 - </a:t>
            </a:r>
            <a:r>
              <a:rPr lang="en-US" sz="1600" dirty="0">
                <a:latin typeface="Constantia" panose="02030602050306030303" pitchFamily="18" charset="0"/>
              </a:rPr>
              <a:t>URL</a:t>
            </a:r>
            <a:r>
              <a:rPr lang="ru-RU" sz="1600" dirty="0">
                <a:latin typeface="Constantia" panose="02030602050306030303" pitchFamily="18" charset="0"/>
              </a:rPr>
              <a:t>: </a:t>
            </a:r>
            <a:r>
              <a:rPr lang="en-US" sz="1600" dirty="0">
                <a:latin typeface="Constantia" panose="02030602050306030303" pitchFamily="18" charset="0"/>
              </a:rPr>
              <a:t>http://padvapartners.ru/team/padva-genrih-pavlovich</a:t>
            </a:r>
            <a:r>
              <a:rPr lang="ru-RU" sz="1600" dirty="0">
                <a:latin typeface="Constantia" panose="02030602050306030303" pitchFamily="18" charset="0"/>
              </a:rPr>
              <a:t> (дата обращения: 20.05.2022). </a:t>
            </a:r>
          </a:p>
          <a:p>
            <a:pPr marL="174625" indent="-174625">
              <a:buFont typeface="+mj-lt"/>
              <a:buAutoNum type="arabicPeriod"/>
            </a:pPr>
            <a:r>
              <a:rPr lang="ru-RU" sz="1600" dirty="0">
                <a:latin typeface="Constantia" panose="02030602050306030303" pitchFamily="18" charset="0"/>
              </a:rPr>
              <a:t>Новости Ассоциации юристов России: - Москва, 2017. - URL: https://alrf.ru/news/premiey-yurist-goda-v-nominatsii-pravozashchitnaya-deyatelnost-nagrazhden-genrikh-pavlovich-padva/ (дата обращения: 22.01.2021).</a:t>
            </a:r>
          </a:p>
          <a:p>
            <a:pPr marL="174625" indent="-174625">
              <a:buFont typeface="+mj-lt"/>
              <a:buAutoNum type="arabicPeriod"/>
            </a:pPr>
            <a:r>
              <a:rPr lang="ru-RU" sz="1600" dirty="0">
                <a:latin typeface="Constantia" panose="02030602050306030303" pitchFamily="18" charset="0"/>
              </a:rPr>
              <a:t>Падва Генрих Павлович: биография, карьера, личная жизнь // Яндекс. Дзен: </a:t>
            </a:r>
            <a:r>
              <a:rPr lang="en-US" sz="1600" dirty="0">
                <a:latin typeface="Constantia" panose="02030602050306030303" pitchFamily="18" charset="0"/>
              </a:rPr>
              <a:t>[</a:t>
            </a:r>
            <a:r>
              <a:rPr lang="ru-RU" sz="1600" dirty="0">
                <a:latin typeface="Constantia" panose="02030602050306030303" pitchFamily="18" charset="0"/>
              </a:rPr>
              <a:t>сайт</a:t>
            </a:r>
            <a:r>
              <a:rPr lang="en-US" sz="1600" dirty="0">
                <a:latin typeface="Constantia" panose="02030602050306030303" pitchFamily="18" charset="0"/>
              </a:rPr>
              <a:t>]</a:t>
            </a:r>
            <a:r>
              <a:rPr lang="ru-RU" sz="1600" dirty="0">
                <a:latin typeface="Constantia" panose="02030602050306030303" pitchFamily="18" charset="0"/>
              </a:rPr>
              <a:t>. </a:t>
            </a:r>
            <a:r>
              <a:rPr lang="ru-RU" sz="1600" dirty="0">
                <a:latin typeface="Constantia" panose="02030602050306030303" pitchFamily="18" charset="0"/>
                <a:hlinkClick r:id="rId2"/>
              </a:rPr>
              <a:t>–</a:t>
            </a:r>
            <a:r>
              <a:rPr lang="ru-RU" sz="1600" dirty="0">
                <a:latin typeface="Constantia" panose="02030602050306030303" pitchFamily="18" charset="0"/>
              </a:rPr>
              <a:t> 2018. - </a:t>
            </a:r>
            <a:r>
              <a:rPr lang="en-US" sz="1600" dirty="0">
                <a:latin typeface="Constantia" panose="02030602050306030303" pitchFamily="18" charset="0"/>
              </a:rPr>
              <a:t>URL:</a:t>
            </a:r>
            <a:r>
              <a:rPr lang="ru-RU" sz="1600" dirty="0">
                <a:latin typeface="Constantia" panose="02030602050306030303" pitchFamily="18" charset="0"/>
              </a:rPr>
              <a:t> </a:t>
            </a:r>
            <a:r>
              <a:rPr lang="en-US" sz="1600" dirty="0">
                <a:latin typeface="Constantia" panose="02030602050306030303" pitchFamily="18" charset="0"/>
              </a:rPr>
              <a:t>https://zen.yandex.ru/media/kakprosto.ru/padva-genrih-pavlovich-biografiia-karera-lichnaia-jizn-5bae11590a5c5100a945d3ba</a:t>
            </a:r>
            <a:r>
              <a:rPr lang="ru-RU" sz="1600" dirty="0">
                <a:latin typeface="Constantia" panose="02030602050306030303" pitchFamily="18" charset="0"/>
              </a:rPr>
              <a:t> (дата обращения: 21.05.2022).</a:t>
            </a:r>
            <a:endParaRPr lang="ru-RU" sz="1600" dirty="0">
              <a:latin typeface="Constantia" panose="02030602050306030303" pitchFamily="18" charset="0"/>
              <a:hlinkClick r:id="rId2"/>
            </a:endParaRPr>
          </a:p>
          <a:p>
            <a:pPr marL="174625" indent="-174625">
              <a:buFont typeface="+mj-lt"/>
              <a:buAutoNum type="arabicPeriod"/>
            </a:pPr>
            <a:r>
              <a:rPr lang="ru-RU" sz="1600" dirty="0">
                <a:latin typeface="Constantia" panose="02030602050306030303" pitchFamily="18" charset="0"/>
              </a:rPr>
              <a:t>Падва Г. П. От сумы и от тюрьмы... Записки адвоката. – Москва: </a:t>
            </a:r>
            <a:r>
              <a:rPr lang="ru-RU" sz="1600" dirty="0" err="1">
                <a:latin typeface="Constantia" panose="02030602050306030303" pitchFamily="18" charset="0"/>
              </a:rPr>
              <a:t>ПРОЗАиК</a:t>
            </a:r>
            <a:r>
              <a:rPr lang="ru-RU" sz="1600" dirty="0">
                <a:latin typeface="Constantia" panose="02030602050306030303" pitchFamily="18" charset="0"/>
              </a:rPr>
              <a:t>, 2011. - URL: https://www.litmir.me/br/?b=222526&amp;p=1 - (дата обращения: 20.05.2022).</a:t>
            </a:r>
          </a:p>
          <a:p>
            <a:pPr marL="174625" indent="-174625">
              <a:buFont typeface="+mj-lt"/>
              <a:buAutoNum type="arabicPeriod"/>
            </a:pPr>
            <a:r>
              <a:rPr lang="ru-RU" sz="1600" dirty="0">
                <a:latin typeface="Constantia" panose="02030602050306030303" pitchFamily="18" charset="0"/>
              </a:rPr>
              <a:t>Падва, Генрих Павлович // Википедия. Свободная энциклопедия. </a:t>
            </a:r>
            <a:r>
              <a:rPr lang="ru-RU" sz="1600">
                <a:latin typeface="Constantia" panose="02030602050306030303" pitchFamily="18" charset="0"/>
              </a:rPr>
              <a:t>- </a:t>
            </a:r>
            <a:r>
              <a:rPr lang="ru-RU" sz="1600" dirty="0">
                <a:latin typeface="Constantia" panose="02030602050306030303" pitchFamily="18" charset="0"/>
              </a:rPr>
              <a:t>[сайт]. - URL: https://ru.wikipedia.org/wiki/Падва,_Генрих_Павлович - (дата обращения:20.05.2022).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1640" y="116632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Список использованных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167242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988840"/>
            <a:ext cx="7704667" cy="1981200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5637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188640"/>
            <a:ext cx="7272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latin typeface="Constantia" pitchFamily="18" charset="0"/>
              </a:rPr>
              <a:t>«Смертная казнь лишь усугубляет уровень жестокости в обществе, а не способствует борьбе с преступностью» </a:t>
            </a:r>
          </a:p>
          <a:p>
            <a:pPr algn="r"/>
            <a:r>
              <a:rPr lang="ru-RU" sz="2000" dirty="0">
                <a:latin typeface="Constantia" pitchFamily="18" charset="0"/>
              </a:rPr>
              <a:t>Генрих Падва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E8A49-D957-5993-E744-D8AD4BED3895}"/>
              </a:ext>
            </a:extLst>
          </p:cNvPr>
          <p:cNvSpPr txBox="1"/>
          <p:nvPr/>
        </p:nvSpPr>
        <p:spPr>
          <a:xfrm>
            <a:off x="2411760" y="155679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Содержание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49F0C5-2229-5E5E-BD96-017367317F5D}"/>
              </a:ext>
            </a:extLst>
          </p:cNvPr>
          <p:cNvSpPr txBox="1"/>
          <p:nvPr/>
        </p:nvSpPr>
        <p:spPr>
          <a:xfrm>
            <a:off x="1403648" y="2276872"/>
            <a:ext cx="748883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Constantia" panose="02030602050306030303" pitchFamily="18" charset="0"/>
              </a:rPr>
              <a:t>Введение.</a:t>
            </a:r>
          </a:p>
          <a:p>
            <a:r>
              <a:rPr lang="ru-RU" sz="2000" dirty="0">
                <a:latin typeface="Constantia" panose="02030602050306030303" pitchFamily="18" charset="0"/>
              </a:rPr>
              <a:t>Биография.</a:t>
            </a:r>
          </a:p>
          <a:p>
            <a:r>
              <a:rPr lang="ru-RU" sz="2000" dirty="0">
                <a:latin typeface="Constantia" panose="02030602050306030303" pitchFamily="18" charset="0"/>
              </a:rPr>
              <a:t>Карьера.</a:t>
            </a:r>
          </a:p>
          <a:p>
            <a:r>
              <a:rPr lang="ru-RU" sz="2000" dirty="0">
                <a:latin typeface="Constantia" panose="02030602050306030303" pitchFamily="18" charset="0"/>
              </a:rPr>
              <a:t>Специализация Г. Падвы как адвоката.</a:t>
            </a:r>
          </a:p>
          <a:p>
            <a:r>
              <a:rPr lang="ru-RU" sz="2000" dirty="0">
                <a:latin typeface="Constantia" panose="02030602050306030303" pitchFamily="18" charset="0"/>
              </a:rPr>
              <a:t>Самые громкие и нашумевшие дела адвоката Генриха Падвы.</a:t>
            </a:r>
          </a:p>
          <a:p>
            <a:r>
              <a:rPr lang="ru-RU" sz="2000" dirty="0">
                <a:latin typeface="Constantia" panose="02030602050306030303" pitchFamily="18" charset="0"/>
              </a:rPr>
              <a:t>Награды.</a:t>
            </a:r>
          </a:p>
          <a:p>
            <a:r>
              <a:rPr lang="ru-RU" sz="2000" dirty="0">
                <a:latin typeface="Constantia" panose="02030602050306030303" pitchFamily="18" charset="0"/>
              </a:rPr>
              <a:t>Заключение.</a:t>
            </a:r>
          </a:p>
          <a:p>
            <a:r>
              <a:rPr lang="ru-RU" sz="2000" dirty="0">
                <a:latin typeface="Constantia" panose="02030602050306030303" pitchFamily="18" charset="0"/>
              </a:rPr>
              <a:t>Список использованных источников.</a:t>
            </a:r>
          </a:p>
          <a:p>
            <a:endParaRPr lang="ru-RU" sz="2000" dirty="0">
              <a:latin typeface="Constantia" panose="02030602050306030303" pitchFamily="18" charset="0"/>
            </a:endParaRPr>
          </a:p>
          <a:p>
            <a:endParaRPr lang="ru-RU" sz="2000" dirty="0">
              <a:latin typeface="Constantia" panose="02030602050306030303" pitchFamily="18" charset="0"/>
            </a:endParaRPr>
          </a:p>
          <a:p>
            <a:endParaRPr lang="ru-RU" sz="20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44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16016" y="1728530"/>
            <a:ext cx="39604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nstantia" panose="02030602050306030303" pitchFamily="18" charset="0"/>
              </a:rPr>
              <a:t>Падва Генрих Павлович –  один из самых уважаемых адвокатов России. В настоящее время избран членом Центрального Совета Ассоциации юристов России, членом Научно-консультативного Совета Федеральной палаты адвокатов России, членом Совета Адвокатской палаты г. Москвы. Имеет большой опыт работы в судах всех инстанций, в том числе в Верховном Суде и Конституционном Суде РФ.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84409"/>
            <a:ext cx="3168352" cy="398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82493" y="188640"/>
            <a:ext cx="215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Введение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76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1700808"/>
            <a:ext cx="40324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nstantia" panose="02030602050306030303" pitchFamily="18" charset="0"/>
              </a:rPr>
              <a:t>Генрих Павлович родился в московской семье инженера и балерины в 1931 году. Семья жила скромно, в коммунальной квартире. Но родители всегда сыну стремились дать все самое лучшее. Поэтому и образование получил в одной из лучших школ. Учился он вместе с детьми общественных и политических деятелей.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83939" y="116528"/>
            <a:ext cx="2512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Биография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1028" name="Picture 4" descr="https://www.sovsekretno.ru/public/userfiles/images/Padv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68760"/>
            <a:ext cx="3168352" cy="4857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92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764704"/>
            <a:ext cx="3744416" cy="2901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/>
            <a:r>
              <a:rPr lang="ru-RU" dirty="0">
                <a:latin typeface="Constantia" panose="02030602050306030303" pitchFamily="18" charset="0"/>
              </a:rPr>
              <a:t>После окончания школы он несколько раз пытался поступить в Московский юридический институт (проблемы возникали то в нехватке баллов, то в еврейской национальности и отсутствии комсомольского билета). В конечном итоге он все-таки туда поступил переводом из Минска.</a:t>
            </a:r>
          </a:p>
        </p:txBody>
      </p:sp>
      <p:pic>
        <p:nvPicPr>
          <p:cNvPr id="2052" name="Picture 4" descr="https://cdn.echo.msk.ru/files/32908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72816"/>
            <a:ext cx="3390644" cy="475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11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1556792"/>
            <a:ext cx="46085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nstantia" panose="02030602050306030303" pitchFamily="18" charset="0"/>
              </a:rPr>
              <a:t>Сразу по окончании института Генрих Падва попал по распределению в Калининскую областную коллегию адвокатов, в которой проработал до 1971 года.</a:t>
            </a:r>
          </a:p>
          <a:p>
            <a:r>
              <a:rPr lang="ru-RU" dirty="0">
                <a:latin typeface="Constantia" panose="02030602050306030303" pitchFamily="18" charset="0"/>
              </a:rPr>
              <a:t>В 1971 году адвокат Падва вернулся в Москву уже с большим опытом адвокатской практики  и вступил в Московскую городскую коллегию адвокатов.</a:t>
            </a:r>
          </a:p>
          <a:p>
            <a:r>
              <a:rPr lang="ru-RU" dirty="0">
                <a:latin typeface="Constantia" panose="02030602050306030303" pitchFamily="18" charset="0"/>
              </a:rPr>
              <a:t>Среди коллег он начал пользоваться большим уважением за накопленный опыт ведения юридических дел в глубинке.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40427"/>
            <a:ext cx="3326926" cy="5154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4" y="260648"/>
            <a:ext cx="1895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Карьера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7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182158"/>
            <a:ext cx="72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nstantia" panose="02030602050306030303" pitchFamily="18" charset="0"/>
              </a:rPr>
              <a:t>Расцвет карьеры Генриха Падвы пришелся на период девяностых годов, когда он стал защищать не только простых людей, но и криминальных авторитетов, политических лидеров, представителей бизнес-среды, а также «звезд» телевидения. </a:t>
            </a:r>
          </a:p>
          <a:p>
            <a:r>
              <a:rPr lang="ru-RU" dirty="0">
                <a:latin typeface="Constantia" panose="02030602050306030303" pitchFamily="18" charset="0"/>
              </a:rPr>
              <a:t>Также к нему за помощью стали обращаться и различные юридические лица.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706633" y="2014832"/>
            <a:ext cx="2917763" cy="4085573"/>
            <a:chOff x="1603735" y="3250053"/>
            <a:chExt cx="1771168" cy="2842221"/>
          </a:xfrm>
        </p:grpSpPr>
        <p:cxnSp>
          <p:nvCxnSpPr>
            <p:cNvPr id="7" name="Прямая со стрелкой 6"/>
            <p:cNvCxnSpPr/>
            <p:nvPr/>
          </p:nvCxnSpPr>
          <p:spPr>
            <a:xfrm flipH="1">
              <a:off x="2466115" y="4416662"/>
              <a:ext cx="24559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3735" y="3250053"/>
              <a:ext cx="1771168" cy="26651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Прямоугольник 4"/>
            <p:cNvSpPr/>
            <p:nvPr/>
          </p:nvSpPr>
          <p:spPr>
            <a:xfrm>
              <a:off x="1648217" y="5878162"/>
              <a:ext cx="1726686" cy="2141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latin typeface="Constantia" panose="02030602050306030303" pitchFamily="18" charset="0"/>
                </a:rPr>
                <a:t>Владислав Галкин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135154" y="6363293"/>
            <a:ext cx="6133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onstantia" panose="02030602050306030303" pitchFamily="18" charset="0"/>
              </a:rPr>
              <a:t>Известные клиенты Генриха Падвы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3721713" y="2022714"/>
            <a:ext cx="2895752" cy="4337869"/>
            <a:chOff x="4355976" y="2440178"/>
            <a:chExt cx="1968153" cy="2781245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4377067" y="4913646"/>
              <a:ext cx="192597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dirty="0">
                  <a:latin typeface="Constantia" panose="02030602050306030303" pitchFamily="18" charset="0"/>
                </a:rPr>
                <a:t>Иваньков «</a:t>
              </a:r>
              <a:r>
                <a:rPr lang="ru-RU" sz="1400" dirty="0" err="1">
                  <a:latin typeface="Constantia" panose="02030602050306030303" pitchFamily="18" charset="0"/>
                </a:rPr>
                <a:t>Япончик</a:t>
              </a:r>
              <a:r>
                <a:rPr lang="ru-RU" sz="1400" dirty="0">
                  <a:latin typeface="Constantia" panose="02030602050306030303" pitchFamily="18" charset="0"/>
                </a:rPr>
                <a:t>»</a:t>
              </a:r>
            </a:p>
          </p:txBody>
        </p:sp>
        <p:pic>
          <p:nvPicPr>
            <p:cNvPr id="1026" name="Picture 2" descr="https://24smi.org/public/media/resize/800x-/celebrity/2018/09/06/m3wwxl37icdw-viacheslav-ivankov-slava-iaponchik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2440178"/>
              <a:ext cx="1968153" cy="2492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3705695" y="2014832"/>
            <a:ext cx="2976506" cy="4717793"/>
            <a:chOff x="6695600" y="3356992"/>
            <a:chExt cx="2129766" cy="3124309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5600" y="3356992"/>
              <a:ext cx="2129766" cy="25514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6854814" y="5848205"/>
              <a:ext cx="1808893" cy="6330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dirty="0">
                  <a:latin typeface="Constantia" panose="02030602050306030303" pitchFamily="18" charset="0"/>
                </a:rPr>
                <a:t>Михаил Борисович </a:t>
              </a:r>
              <a:br>
                <a:rPr lang="ru-RU" sz="1400" dirty="0">
                  <a:latin typeface="Constantia" panose="02030602050306030303" pitchFamily="18" charset="0"/>
                </a:rPr>
              </a:br>
              <a:r>
                <a:rPr lang="ru-RU" sz="1400" dirty="0">
                  <a:latin typeface="Constantia" panose="02030602050306030303" pitchFamily="18" charset="0"/>
                </a:rPr>
                <a:t>Ходорковский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759532" y="2032770"/>
            <a:ext cx="2888964" cy="4265446"/>
            <a:chOff x="4642283" y="3044480"/>
            <a:chExt cx="1821599" cy="303506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4858483" y="5771772"/>
              <a:ext cx="14366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latin typeface="Constantia" panose="02030602050306030303" pitchFamily="18" charset="0"/>
                </a:rPr>
                <a:t>Павел Бородин</a:t>
              </a:r>
            </a:p>
          </p:txBody>
        </p:sp>
        <p:pic>
          <p:nvPicPr>
            <p:cNvPr id="16" name="Picture 2" descr="https://im0-tub-ru.yandex.net/i?id=c3e02bba5cc15bf22770c6d1b5d50ba4-l&amp;n=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2283" y="3044480"/>
              <a:ext cx="1821599" cy="2727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3635897" y="2032552"/>
            <a:ext cx="3084124" cy="4309106"/>
            <a:chOff x="6622560" y="3393148"/>
            <a:chExt cx="1957034" cy="2667031"/>
          </a:xfrm>
        </p:grpSpPr>
        <p:pic>
          <p:nvPicPr>
            <p:cNvPr id="18" name="Picture 2" descr="http://anticorr.media/wp-content/uploads/2020/05/16343-1163x780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11" r="22524"/>
            <a:stretch/>
          </p:blipFill>
          <p:spPr bwMode="auto">
            <a:xfrm>
              <a:off x="6622560" y="3393148"/>
              <a:ext cx="1957034" cy="2358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6732240" y="5752402"/>
              <a:ext cx="172819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latin typeface="Constantia" panose="02030602050306030303" pitchFamily="18" charset="0"/>
                </a:rPr>
                <a:t>Анатолий Быков</a:t>
              </a: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/>
          <a:srcRect t="11074" r="84053" b="69314"/>
          <a:stretch/>
        </p:blipFill>
        <p:spPr>
          <a:xfrm>
            <a:off x="3341102" y="2218466"/>
            <a:ext cx="3572373" cy="3514725"/>
          </a:xfrm>
          <a:prstGeom prst="rect">
            <a:avLst/>
          </a:prstGeom>
        </p:spPr>
      </p:pic>
      <p:pic>
        <p:nvPicPr>
          <p:cNvPr id="23" name="Picture 6" descr="http://freevector.co/wp-content/uploads/2012/02/menatep-bank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036" y="2164427"/>
            <a:ext cx="3516234" cy="351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s://im0-tub-ru.yandex.net/i?id=7585f04120c8cfd7fc63c3b26175d3e3-l&amp;n=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022" y="2550377"/>
            <a:ext cx="3834394" cy="287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https://info-credit24.ru/wp-content/uploads/2016/10/kak-oplatit-kredit-kartyi-sitibank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316" y="2440592"/>
            <a:ext cx="3648100" cy="256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1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000"/>
                            </p:stCondLst>
                            <p:childTnLst>
                              <p:par>
                                <p:cTn id="4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000"/>
                            </p:stCondLst>
                            <p:childTnLst>
                              <p:par>
                                <p:cTn id="6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8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0"/>
                            </p:stCondLst>
                            <p:childTnLst>
                              <p:par>
                                <p:cTn id="6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980728"/>
            <a:ext cx="74139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nstantia" panose="02030602050306030303" pitchFamily="18" charset="0"/>
              </a:rPr>
              <a:t>В августе 1985 года совместно с группой единомышленников адвокат Падва учредил  Адвокатское бюро «Падва и Партнеры», которое после вступления в силу нового федерального закона об адвокатской деятельности было преобразовано в одноименное АБ «Падва и Партнеры».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62" y="3356992"/>
            <a:ext cx="7679117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23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1" y="908720"/>
            <a:ext cx="81401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Constantia" panose="02030602050306030303" pitchFamily="18" charset="0"/>
              </a:rPr>
              <a:t>осуществляет защиту на предварительном следствии и в суде обвиняемых в совершении преступлений по уголовным делам;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Constantia" panose="02030602050306030303" pitchFamily="18" charset="0"/>
              </a:rPr>
              <a:t>оказывает правовую помощь в уголовном судопроизводстве;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Constantia" panose="02030602050306030303" pitchFamily="18" charset="0"/>
              </a:rPr>
              <a:t>представляет интересы клиентов в арбитражных судах и в судах общей юрисдикции по различным категориям дел, в том числе по делам о защите чести и достоинства, защите прав акционеров, наследственным делам;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Constantia" panose="02030602050306030303" pitchFamily="18" charset="0"/>
              </a:rPr>
              <a:t>консультирует по широкому кругу вопросов, возникающим в деятельности корпоративных клиентов.</a:t>
            </a:r>
          </a:p>
          <a:p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188640"/>
            <a:ext cx="7433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Специализация Г. Падвы как адвоката</a:t>
            </a:r>
          </a:p>
        </p:txBody>
      </p:sp>
      <p:pic>
        <p:nvPicPr>
          <p:cNvPr id="3074" name="Picture 2" descr="https://pravo.ru/store/images/4/156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55199"/>
            <a:ext cx="4075262" cy="3056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61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Другая 5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000000"/>
      </a:hlink>
      <a:folHlink>
        <a:srgbClr val="000000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1019</TotalTime>
  <Words>1161</Words>
  <Application>Microsoft Office PowerPoint</Application>
  <PresentationFormat>Экран (4:3)</PresentationFormat>
  <Paragraphs>72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Constantia</vt:lpstr>
      <vt:lpstr>Corbel</vt:lpstr>
      <vt:lpstr>Times New Roman</vt:lpstr>
      <vt:lpstr>Wingdings</vt:lpstr>
      <vt:lpstr>Параллакс</vt:lpstr>
      <vt:lpstr>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Samsung</dc:creator>
  <cp:lastModifiedBy>user</cp:lastModifiedBy>
  <cp:revision>99</cp:revision>
  <dcterms:created xsi:type="dcterms:W3CDTF">2021-01-21T18:15:47Z</dcterms:created>
  <dcterms:modified xsi:type="dcterms:W3CDTF">2022-05-22T11:39:03Z</dcterms:modified>
</cp:coreProperties>
</file>