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74" r:id="rId2"/>
    <p:sldId id="298" r:id="rId3"/>
    <p:sldId id="299" r:id="rId4"/>
    <p:sldId id="300" r:id="rId5"/>
    <p:sldId id="301" r:id="rId6"/>
    <p:sldId id="302" r:id="rId7"/>
    <p:sldId id="312" r:id="rId8"/>
    <p:sldId id="303" r:id="rId9"/>
    <p:sldId id="304" r:id="rId10"/>
    <p:sldId id="257" r:id="rId11"/>
    <p:sldId id="305" r:id="rId12"/>
    <p:sldId id="311" r:id="rId13"/>
    <p:sldId id="306" r:id="rId14"/>
    <p:sldId id="307" r:id="rId15"/>
    <p:sldId id="308" r:id="rId16"/>
    <p:sldId id="309" r:id="rId17"/>
    <p:sldId id="270" r:id="rId18"/>
    <p:sldId id="258" r:id="rId19"/>
    <p:sldId id="269" r:id="rId20"/>
    <p:sldId id="289" r:id="rId21"/>
    <p:sldId id="275" r:id="rId22"/>
    <p:sldId id="310" r:id="rId23"/>
    <p:sldId id="27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2C"/>
    <a:srgbClr val="038C3D"/>
    <a:srgbClr val="038C33"/>
    <a:srgbClr val="2C5129"/>
    <a:srgbClr val="285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109" d="100"/>
          <a:sy n="109" d="100"/>
        </p:scale>
        <p:origin x="16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A8984-AF50-4D52-B24C-A0D48079953F}" type="datetimeFigureOut">
              <a:rPr lang="ru-RU" smtClean="0"/>
              <a:pPr/>
              <a:t>07.09.2022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AAD63-2539-4522-9787-DF9202A1AE9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23AAD63-2539-4522-9787-DF9202A1AE9E}"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07.09.2022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07.09.2022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ostrovskiy.kostroma.gov.ru/upload/iblock/cd1/s9kgpazfmbybzuci3de35ypwfj0jk5i6/1611058784_6-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2\Pictures\33333.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4" descr="C:\Users\2\Pictures\444444.PNG"/>
          <p:cNvPicPr>
            <a:picLocks noChangeAspect="1" noChangeArrowheads="1"/>
          </p:cNvPicPr>
          <p:nvPr/>
        </p:nvPicPr>
        <p:blipFill>
          <a:blip r:embed="rId3" cstate="print"/>
          <a:srcRect/>
          <a:stretch>
            <a:fillRect/>
          </a:stretch>
        </p:blipFill>
        <p:spPr bwMode="auto">
          <a:xfrm>
            <a:off x="3594081" y="0"/>
            <a:ext cx="5549919" cy="6572272"/>
          </a:xfrm>
          <a:prstGeom prst="rect">
            <a:avLst/>
          </a:prstGeom>
          <a:noFill/>
        </p:spPr>
      </p:pic>
      <p:sp>
        <p:nvSpPr>
          <p:cNvPr id="5" name="Содержимое 2"/>
          <p:cNvSpPr>
            <a:spLocks noGrp="1"/>
          </p:cNvSpPr>
          <p:nvPr>
            <p:ph sz="half" idx="1"/>
          </p:nvPr>
        </p:nvSpPr>
        <p:spPr>
          <a:xfrm>
            <a:off x="457200" y="1600200"/>
            <a:ext cx="4114800" cy="3971940"/>
          </a:xfrm>
          <a:noFill/>
        </p:spPr>
        <p:txBody>
          <a:bodyPr>
            <a:normAutofit/>
          </a:bodyPr>
          <a:lstStyle/>
          <a:p>
            <a:pPr marL="0" indent="0" algn="ctr">
              <a:buNone/>
            </a:pPr>
            <a:r>
              <a:rPr lang="ru-RU" sz="3200" b="1" dirty="0" smtClean="0">
                <a:solidFill>
                  <a:srgbClr val="FEDD2C"/>
                </a:solidFill>
              </a:rPr>
              <a:t>С юбилейной датой Управление Министерства юстиции Российской Федерации по Тульской области  поздравляют</a:t>
            </a:r>
            <a:endParaRPr lang="ru-RU" sz="3200" b="1" dirty="0">
              <a:solidFill>
                <a:srgbClr val="FEDD2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714348" y="0"/>
            <a:ext cx="8229600" cy="1143000"/>
          </a:xfrm>
        </p:spPr>
        <p:txBody>
          <a:bodyPr>
            <a:noAutofit/>
          </a:bodyPr>
          <a:lstStyle/>
          <a:p>
            <a:r>
              <a:rPr lang="ru-RU" sz="3500" dirty="0" smtClean="0">
                <a:solidFill>
                  <a:srgbClr val="FEDD2C"/>
                </a:solidFill>
              </a:rPr>
              <a:t>Депутат Тульской областной Думы</a:t>
            </a:r>
            <a:endParaRPr lang="ru-RU" sz="3500" dirty="0">
              <a:solidFill>
                <a:srgbClr val="FEDD2C"/>
              </a:solidFill>
            </a:endParaRPr>
          </a:p>
        </p:txBody>
      </p:sp>
      <p:pic>
        <p:nvPicPr>
          <p:cNvPr id="1026" name="Picture 2" descr="O:\220 лет МЮ\ЭССЕ\Фото Харитонова.jpg"/>
          <p:cNvPicPr>
            <a:picLocks noGrp="1" noChangeAspect="1" noChangeArrowheads="1"/>
          </p:cNvPicPr>
          <p:nvPr>
            <p:ph sz="half" idx="1"/>
          </p:nvPr>
        </p:nvPicPr>
        <p:blipFill>
          <a:blip r:embed="rId3" cstate="print"/>
          <a:srcRect/>
          <a:stretch>
            <a:fillRect/>
          </a:stretch>
        </p:blipFill>
        <p:spPr bwMode="auto">
          <a:xfrm>
            <a:off x="214282" y="1000108"/>
            <a:ext cx="3459102" cy="4286279"/>
          </a:xfrm>
          <a:prstGeom prst="rect">
            <a:avLst/>
          </a:prstGeom>
          <a:noFill/>
        </p:spPr>
      </p:pic>
      <p:sp>
        <p:nvSpPr>
          <p:cNvPr id="11266" name="AutoShape 2" descr="https://tulaoblduma.ru/local/templates/main/images/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68" name="AutoShape 4" descr="https://tulaoblduma.ru/local/templates/main/images/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Picture 6" descr="https://upload.wikimedia.org/wikipedia/commons/8/87/Coat_of_Arms_of_Tula_oblast.png"/>
          <p:cNvPicPr>
            <a:picLocks noChangeAspect="1" noChangeArrowheads="1"/>
          </p:cNvPicPr>
          <p:nvPr/>
        </p:nvPicPr>
        <p:blipFill>
          <a:blip r:embed="rId4" cstate="print"/>
          <a:srcRect/>
          <a:stretch>
            <a:fillRect/>
          </a:stretch>
        </p:blipFill>
        <p:spPr bwMode="auto">
          <a:xfrm>
            <a:off x="2500298" y="3500438"/>
            <a:ext cx="1390946" cy="1813939"/>
          </a:xfrm>
          <a:prstGeom prst="rect">
            <a:avLst/>
          </a:prstGeom>
          <a:noFill/>
        </p:spPr>
      </p:pic>
      <p:sp>
        <p:nvSpPr>
          <p:cNvPr id="11" name="Прямоугольник с двумя скругленными противолежащими углами 10"/>
          <p:cNvSpPr/>
          <p:nvPr/>
        </p:nvSpPr>
        <p:spPr>
          <a:xfrm>
            <a:off x="3786182" y="1000108"/>
            <a:ext cx="5000660" cy="5572164"/>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r>
              <a:rPr lang="ru-RU" sz="1600" dirty="0" smtClean="0">
                <a:solidFill>
                  <a:schemeClr val="accent6">
                    <a:lumMod val="10000"/>
                  </a:schemeClr>
                </a:solidFill>
                <a:latin typeface="+mj-lt"/>
              </a:rPr>
              <a:t>В эти юбилейные дни можно с уверенностью подтвердить, что за годы совместной работы выработалось тесное сотрудничество Министерства юстиции со всеми органами власти Тульской области.</a:t>
            </a:r>
          </a:p>
          <a:p>
            <a:pPr indent="205200" algn="just"/>
            <a:r>
              <a:rPr lang="ru-RU" sz="1600" dirty="0" smtClean="0">
                <a:solidFill>
                  <a:schemeClr val="accent6">
                    <a:lumMod val="10000"/>
                  </a:schemeClr>
                </a:solidFill>
                <a:latin typeface="+mj-lt"/>
              </a:rPr>
              <a:t>Сотрудники Управления проявляли и проявляют высокий профессионализм в решении поставленных задач, всегда находят законные решения, активно работают по созданию гражданского общества. </a:t>
            </a:r>
          </a:p>
          <a:p>
            <a:pPr indent="205200" algn="just"/>
            <a:r>
              <a:rPr lang="ru-RU" sz="1600" dirty="0" smtClean="0">
                <a:solidFill>
                  <a:schemeClr val="accent6">
                    <a:lumMod val="10000"/>
                  </a:schemeClr>
                </a:solidFill>
                <a:latin typeface="+mj-lt"/>
              </a:rPr>
              <a:t>Сегодня Управление успешно развивается благодаря сплоченному труду коллектива, который направлен исключительно на укрепление законности и справедливости!</a:t>
            </a:r>
          </a:p>
          <a:p>
            <a:pPr indent="205200"/>
            <a:r>
              <a:rPr lang="ru-RU" sz="1600" dirty="0" smtClean="0">
                <a:solidFill>
                  <a:schemeClr val="accent6">
                    <a:lumMod val="10000"/>
                  </a:schemeClr>
                </a:solidFill>
                <a:latin typeface="+mj-lt"/>
              </a:rPr>
              <a:t>С праздником! </a:t>
            </a:r>
          </a:p>
          <a:p>
            <a:pPr indent="205200" algn="r"/>
            <a:endParaRPr lang="ru-RU" sz="1600" dirty="0" smtClean="0">
              <a:solidFill>
                <a:schemeClr val="accent6">
                  <a:lumMod val="10000"/>
                </a:schemeClr>
              </a:solidFill>
              <a:latin typeface="+mj-lt"/>
            </a:endParaRPr>
          </a:p>
          <a:p>
            <a:pPr indent="205200" algn="r"/>
            <a:r>
              <a:rPr lang="ru-RU" sz="1600" dirty="0" smtClean="0">
                <a:solidFill>
                  <a:schemeClr val="accent6">
                    <a:lumMod val="10000"/>
                  </a:schemeClr>
                </a:solidFill>
                <a:latin typeface="+mj-lt"/>
              </a:rPr>
              <a:t>Депутат Тульской областной Думы</a:t>
            </a:r>
          </a:p>
          <a:p>
            <a:r>
              <a:rPr lang="ru-RU" sz="1600" dirty="0" smtClean="0">
                <a:solidFill>
                  <a:schemeClr val="accent6">
                    <a:lumMod val="10000"/>
                  </a:schemeClr>
                </a:solidFill>
                <a:latin typeface="+mj-lt"/>
              </a:rPr>
              <a:t>                                                С.А. Харитонов    </a:t>
            </a:r>
            <a:endParaRPr lang="ru-RU" sz="1600" dirty="0">
              <a:solidFill>
                <a:schemeClr val="accent6">
                  <a:lumMod val="10000"/>
                </a:schemeClr>
              </a:solidFill>
              <a:latin typeface="+mj-lt"/>
            </a:endParaRPr>
          </a:p>
        </p:txBody>
      </p:sp>
      <p:sp>
        <p:nvSpPr>
          <p:cNvPr id="9" name="TextBox 8"/>
          <p:cNvSpPr txBox="1"/>
          <p:nvPr/>
        </p:nvSpPr>
        <p:spPr>
          <a:xfrm>
            <a:off x="0" y="5286388"/>
            <a:ext cx="4000496" cy="1569660"/>
          </a:xfrm>
          <a:prstGeom prst="rect">
            <a:avLst/>
          </a:prstGeom>
          <a:noFill/>
        </p:spPr>
        <p:txBody>
          <a:bodyPr wrap="square" rtlCol="0">
            <a:spAutoFit/>
          </a:bodyPr>
          <a:lstStyle/>
          <a:p>
            <a:r>
              <a:rPr lang="ru-RU" sz="1600" dirty="0" smtClean="0"/>
              <a:t>С 2014 - 2020 - председатель Тульской областной Думы.</a:t>
            </a:r>
          </a:p>
          <a:p>
            <a:r>
              <a:rPr lang="ru-RU" sz="1600" dirty="0" smtClean="0"/>
              <a:t>В настоящее время депутат Тульской областной Думы 7-го созыва, председатель комиссии по регламенту и депутатской этике.</a:t>
            </a:r>
            <a:endParaRPr lang="ru-RU" sz="1600" dirty="0"/>
          </a:p>
        </p:txBody>
      </p:sp>
    </p:spTree>
  </p:cSld>
  <p:clrMapOvr>
    <a:masterClrMapping/>
  </p:clrMapOvr>
  <p:transition>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00034" y="142852"/>
            <a:ext cx="8229600" cy="1143000"/>
          </a:xfrm>
        </p:spPr>
        <p:txBody>
          <a:bodyPr>
            <a:normAutofit/>
          </a:bodyPr>
          <a:lstStyle/>
          <a:p>
            <a:r>
              <a:rPr lang="ru-RU" sz="4000" dirty="0" smtClean="0">
                <a:solidFill>
                  <a:srgbClr val="FEDD2C"/>
                </a:solidFill>
              </a:rPr>
              <a:t>Тульский</a:t>
            </a:r>
            <a:r>
              <a:rPr lang="ru-RU" sz="4000" dirty="0" smtClean="0"/>
              <a:t> </a:t>
            </a:r>
            <a:r>
              <a:rPr lang="ru-RU" sz="4000" dirty="0" smtClean="0">
                <a:solidFill>
                  <a:srgbClr val="FEDD2C"/>
                </a:solidFill>
              </a:rPr>
              <a:t>областной суд</a:t>
            </a:r>
            <a:endParaRPr lang="ru-RU" sz="4000" dirty="0">
              <a:solidFill>
                <a:srgbClr val="FEDD2C"/>
              </a:solidFill>
            </a:endParaRPr>
          </a:p>
        </p:txBody>
      </p:sp>
      <p:sp>
        <p:nvSpPr>
          <p:cNvPr id="6" name="Прямоугольник с двумя скругленными противолежащими углами 5"/>
          <p:cNvSpPr/>
          <p:nvPr/>
        </p:nvSpPr>
        <p:spPr>
          <a:xfrm>
            <a:off x="0" y="1142984"/>
            <a:ext cx="5286380" cy="5715016"/>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r>
              <a:rPr lang="ru-RU" sz="1400" dirty="0" smtClean="0">
                <a:solidFill>
                  <a:schemeClr val="accent6">
                    <a:lumMod val="10000"/>
                  </a:schemeClr>
                </a:solidFill>
                <a:latin typeface="+mj-lt"/>
              </a:rPr>
              <a:t>От коллектива Тульского областного суда и себя лично поздравляю Вас и сотрудников Управления Министерства юстиции Российской Федерации по Тульской области с 220-летием со дня образования Министерства юстиции России!</a:t>
            </a:r>
          </a:p>
          <a:p>
            <a:pPr indent="205200" algn="just"/>
            <a:r>
              <a:rPr lang="ru-RU" sz="1400" dirty="0" smtClean="0">
                <a:solidFill>
                  <a:schemeClr val="accent6">
                    <a:lumMod val="10000"/>
                  </a:schemeClr>
                </a:solidFill>
                <a:latin typeface="+mj-lt"/>
              </a:rPr>
              <a:t>Более двух столетий Министерство юстиции России является важнейшим звеном правоохранительной системы государства, стоит на страже Закона.</a:t>
            </a:r>
          </a:p>
          <a:p>
            <a:pPr indent="205200" algn="just"/>
            <a:r>
              <a:rPr lang="ru-RU" sz="1400" dirty="0" smtClean="0">
                <a:solidFill>
                  <a:schemeClr val="accent6">
                    <a:lumMod val="10000"/>
                  </a:schemeClr>
                </a:solidFill>
                <a:latin typeface="+mj-lt"/>
              </a:rPr>
              <a:t>Современный Минюст России — это многопрофильный федеральный орган исполнительной власти, возглавляющий единую, централизованную систему органов и учреждений юстиции Российской Федерации, приоритетами которого являются сохранение и развитие высоких стандартов юридической деятельности, модернизациям законодательства, укрепление законности и правопорядка. Сотрудники министерства активно защищают права и свободы граждан, законные интересы государства. </a:t>
            </a:r>
          </a:p>
          <a:p>
            <a:pPr indent="205200" algn="just"/>
            <a:r>
              <a:rPr lang="ru-RU" sz="1400" dirty="0" smtClean="0">
                <a:solidFill>
                  <a:schemeClr val="accent6">
                    <a:lumMod val="10000"/>
                  </a:schemeClr>
                </a:solidFill>
                <a:latin typeface="+mj-lt"/>
              </a:rPr>
              <a:t>Желаю Вам дальнейших успехов в деятельности на благо Отечества, твердости и принципиальности в служении Закону, здоровья, теплого семейного очага и надежных товарищей.</a:t>
            </a:r>
          </a:p>
          <a:p>
            <a:pPr indent="205200" algn="r"/>
            <a:r>
              <a:rPr lang="ru-RU" sz="1400" dirty="0" smtClean="0">
                <a:solidFill>
                  <a:schemeClr val="accent6">
                    <a:lumMod val="10000"/>
                  </a:schemeClr>
                </a:solidFill>
                <a:latin typeface="+mj-lt"/>
              </a:rPr>
              <a:t>С уважением,</a:t>
            </a:r>
          </a:p>
          <a:p>
            <a:pPr indent="205200" algn="r"/>
            <a:r>
              <a:rPr lang="ru-RU" sz="1400" dirty="0" smtClean="0">
                <a:solidFill>
                  <a:schemeClr val="accent6">
                    <a:lumMod val="10000"/>
                  </a:schemeClr>
                </a:solidFill>
                <a:latin typeface="+mj-lt"/>
              </a:rPr>
              <a:t>Председатель Тульского областного суда</a:t>
            </a:r>
          </a:p>
          <a:p>
            <a:pPr indent="205200" algn="ctr"/>
            <a:r>
              <a:rPr lang="ru-RU" sz="1400" dirty="0" smtClean="0">
                <a:solidFill>
                  <a:schemeClr val="accent6">
                    <a:lumMod val="10000"/>
                  </a:schemeClr>
                </a:solidFill>
                <a:latin typeface="+mj-lt"/>
              </a:rPr>
              <a:t>                                                       И.М. </a:t>
            </a:r>
            <a:r>
              <a:rPr lang="ru-RU" sz="1400" dirty="0" err="1" smtClean="0">
                <a:solidFill>
                  <a:schemeClr val="accent6">
                    <a:lumMod val="10000"/>
                  </a:schemeClr>
                </a:solidFill>
                <a:latin typeface="+mj-lt"/>
              </a:rPr>
              <a:t>Хорошилов</a:t>
            </a:r>
            <a:r>
              <a:rPr lang="ru-RU" sz="1400" dirty="0" smtClean="0">
                <a:solidFill>
                  <a:schemeClr val="accent6">
                    <a:lumMod val="10000"/>
                  </a:schemeClr>
                </a:solidFill>
                <a:latin typeface="+mj-lt"/>
              </a:rPr>
              <a:t> </a:t>
            </a:r>
            <a:endParaRPr lang="ru-RU" sz="1400" dirty="0">
              <a:solidFill>
                <a:schemeClr val="accent6">
                  <a:lumMod val="10000"/>
                </a:schemeClr>
              </a:solidFill>
              <a:latin typeface="+mj-lt"/>
            </a:endParaRPr>
          </a:p>
        </p:txBody>
      </p:sp>
      <p:pic>
        <p:nvPicPr>
          <p:cNvPr id="8193" name="Picture 1" descr="C:\Users\2\Pictures\file_23.jpg"/>
          <p:cNvPicPr>
            <a:picLocks noGrp="1" noChangeAspect="1" noChangeArrowheads="1"/>
          </p:cNvPicPr>
          <p:nvPr>
            <p:ph sz="half" idx="1"/>
          </p:nvPr>
        </p:nvPicPr>
        <p:blipFill>
          <a:blip r:embed="rId3" cstate="print"/>
          <a:srcRect/>
          <a:stretch>
            <a:fillRect/>
          </a:stretch>
        </p:blipFill>
        <p:spPr bwMode="auto">
          <a:xfrm>
            <a:off x="5105400" y="1214422"/>
            <a:ext cx="4038600" cy="3566674"/>
          </a:xfrm>
          <a:prstGeom prst="rect">
            <a:avLst/>
          </a:prstGeom>
          <a:noFill/>
        </p:spPr>
      </p:pic>
      <p:pic>
        <p:nvPicPr>
          <p:cNvPr id="8195" name="Picture 3" descr="Arms"/>
          <p:cNvPicPr>
            <a:picLocks noChangeAspect="1" noChangeArrowheads="1"/>
          </p:cNvPicPr>
          <p:nvPr/>
        </p:nvPicPr>
        <p:blipFill>
          <a:blip r:embed="rId4" cstate="print"/>
          <a:srcRect/>
          <a:stretch>
            <a:fillRect/>
          </a:stretch>
        </p:blipFill>
        <p:spPr bwMode="auto">
          <a:xfrm>
            <a:off x="5000628" y="4357694"/>
            <a:ext cx="1928826" cy="2326522"/>
          </a:xfrm>
          <a:prstGeom prst="rect">
            <a:avLst/>
          </a:prstGeom>
          <a:noFill/>
        </p:spPr>
      </p:pic>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r>
              <a:rPr lang="ru-RU" sz="3700" dirty="0" smtClean="0">
                <a:solidFill>
                  <a:srgbClr val="FEDD2C"/>
                </a:solidFill>
              </a:rPr>
              <a:t>Общественная палата Тульской области</a:t>
            </a:r>
          </a:p>
        </p:txBody>
      </p:sp>
      <p:sp>
        <p:nvSpPr>
          <p:cNvPr id="6" name="TextBox 5"/>
          <p:cNvSpPr txBox="1"/>
          <p:nvPr/>
        </p:nvSpPr>
        <p:spPr>
          <a:xfrm>
            <a:off x="285720" y="5786454"/>
            <a:ext cx="8643998" cy="954107"/>
          </a:xfrm>
          <a:prstGeom prst="rect">
            <a:avLst/>
          </a:prstGeom>
          <a:noFill/>
        </p:spPr>
        <p:txBody>
          <a:bodyPr wrap="square" rtlCol="0">
            <a:spAutoFit/>
          </a:bodyPr>
          <a:lstStyle/>
          <a:p>
            <a:r>
              <a:rPr lang="ru-RU" sz="2000" b="1" dirty="0" smtClean="0">
                <a:solidFill>
                  <a:srgbClr val="FEDD2C"/>
                </a:solidFill>
              </a:rPr>
              <a:t>Фомина Галина Григорьевна (</a:t>
            </a:r>
            <a:r>
              <a:rPr lang="ru-RU" sz="2000" b="1" dirty="0" err="1" smtClean="0">
                <a:solidFill>
                  <a:srgbClr val="FEDD2C"/>
                </a:solidFill>
              </a:rPr>
              <a:t>видеообращение</a:t>
            </a:r>
            <a:r>
              <a:rPr lang="ru-RU" sz="2000" b="1" dirty="0" smtClean="0">
                <a:solidFill>
                  <a:srgbClr val="FEDD2C"/>
                </a:solidFill>
              </a:rPr>
              <a:t>)</a:t>
            </a:r>
          </a:p>
          <a:p>
            <a:r>
              <a:rPr lang="ru-RU" dirty="0" smtClean="0"/>
              <a:t>Председатель Общественной палаты Тульской области – координатор проекта, председатель оргкомитета </a:t>
            </a:r>
            <a:endParaRPr lang="ru-RU" dirty="0"/>
          </a:p>
        </p:txBody>
      </p:sp>
      <p:sp>
        <p:nvSpPr>
          <p:cNvPr id="4" name="Объект 3"/>
          <p:cNvSpPr>
            <a:spLocks noGrp="1"/>
          </p:cNvSpPr>
          <p:nvPr>
            <p:ph sz="half" idx="1"/>
          </p:nvPr>
        </p:nvSpPr>
        <p:spPr/>
        <p:txBody>
          <a:bodyPr/>
          <a:lstStyle/>
          <a:p>
            <a:endParaRPr lang="ru-RU"/>
          </a:p>
        </p:txBody>
      </p:sp>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fontScale="90000"/>
          </a:bodyPr>
          <a:lstStyle/>
          <a:p>
            <a:r>
              <a:rPr lang="ru-RU" dirty="0" smtClean="0">
                <a:solidFill>
                  <a:srgbClr val="FEDD2C"/>
                </a:solidFill>
              </a:rPr>
              <a:t>Уполномоченный по правам человека в Тульской области</a:t>
            </a:r>
            <a:endParaRPr lang="ru-RU" dirty="0">
              <a:solidFill>
                <a:srgbClr val="FEDD2C"/>
              </a:solidFill>
            </a:endParaRPr>
          </a:p>
        </p:txBody>
      </p:sp>
      <p:sp>
        <p:nvSpPr>
          <p:cNvPr id="6" name="Прямоугольник с двумя скругленными противолежащими углами 5"/>
          <p:cNvSpPr/>
          <p:nvPr/>
        </p:nvSpPr>
        <p:spPr>
          <a:xfrm>
            <a:off x="3786182" y="1571612"/>
            <a:ext cx="5214942" cy="5072098"/>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r>
              <a:rPr lang="ru-RU" sz="1400" dirty="0" smtClean="0">
                <a:solidFill>
                  <a:schemeClr val="accent6">
                    <a:lumMod val="10000"/>
                  </a:schemeClr>
                </a:solidFill>
                <a:latin typeface="+mj-lt"/>
              </a:rPr>
              <a:t>Мои сердечные поздравления всем руководителям и сотрудникам Управления Министерства юстиции Российской Федерации по Тульской области с 220-летием!</a:t>
            </a:r>
          </a:p>
          <a:p>
            <a:pPr indent="205200" algn="just"/>
            <a:r>
              <a:rPr lang="ru-RU" sz="1400" dirty="0" smtClean="0">
                <a:solidFill>
                  <a:schemeClr val="accent6">
                    <a:lumMod val="10000"/>
                  </a:schemeClr>
                </a:solidFill>
                <a:latin typeface="+mj-lt"/>
              </a:rPr>
              <a:t>Современная юстиция является носителем российских традиций, заложенных два столетия назад, главные из них: государственность, законность, справедливость.</a:t>
            </a:r>
          </a:p>
          <a:p>
            <a:pPr indent="205200" algn="just"/>
            <a:r>
              <a:rPr lang="ru-RU" sz="1400" dirty="0" smtClean="0">
                <a:solidFill>
                  <a:schemeClr val="accent6">
                    <a:lumMod val="10000"/>
                  </a:schemeClr>
                </a:solidFill>
                <a:latin typeface="+mj-lt"/>
              </a:rPr>
              <a:t>Желаю всем здоровья, благополучия и дальнейших успехов на благо нашего Отечества!</a:t>
            </a:r>
          </a:p>
          <a:p>
            <a:pPr indent="205200" algn="just"/>
            <a:r>
              <a:rPr lang="ru-RU" sz="1400" dirty="0" smtClean="0">
                <a:solidFill>
                  <a:schemeClr val="accent6">
                    <a:lumMod val="10000"/>
                  </a:schemeClr>
                </a:solidFill>
                <a:latin typeface="+mj-lt"/>
              </a:rPr>
              <a:t>Спасибо за мастерство, профессионализм и верность профессии. Надеюсь на дальнейшее эффективное сотрудничество и совместную работу по обеспечению гарантий государственной защиты прав и свобод человека и гражданина на территории нашего региона.</a:t>
            </a:r>
          </a:p>
          <a:p>
            <a:pPr indent="205200" algn="r"/>
            <a:r>
              <a:rPr lang="ru-RU" sz="1400" dirty="0" smtClean="0">
                <a:solidFill>
                  <a:schemeClr val="accent6">
                    <a:lumMod val="10000"/>
                  </a:schemeClr>
                </a:solidFill>
                <a:latin typeface="+mj-lt"/>
              </a:rPr>
              <a:t>С уважением ,</a:t>
            </a:r>
            <a:r>
              <a:rPr lang="ru-RU" sz="1400" dirty="0" smtClean="0">
                <a:solidFill>
                  <a:srgbClr val="002060"/>
                </a:solidFill>
              </a:rPr>
              <a:t> </a:t>
            </a:r>
          </a:p>
          <a:p>
            <a:pPr indent="205200" algn="r"/>
            <a:r>
              <a:rPr lang="ru-RU" sz="1400" dirty="0" smtClean="0">
                <a:solidFill>
                  <a:schemeClr val="accent6">
                    <a:lumMod val="10000"/>
                  </a:schemeClr>
                </a:solidFill>
                <a:latin typeface="+mj-lt"/>
              </a:rPr>
              <a:t>Уполномоченный по правам человека </a:t>
            </a:r>
          </a:p>
          <a:p>
            <a:pPr indent="205200" algn="r"/>
            <a:r>
              <a:rPr lang="ru-RU" sz="1400" dirty="0" smtClean="0">
                <a:solidFill>
                  <a:schemeClr val="accent6">
                    <a:lumMod val="10000"/>
                  </a:schemeClr>
                </a:solidFill>
                <a:latin typeface="+mj-lt"/>
              </a:rPr>
              <a:t>в Тульской области                         </a:t>
            </a:r>
          </a:p>
          <a:p>
            <a:pPr indent="205200" algn="ctr"/>
            <a:r>
              <a:rPr lang="ru-RU" sz="1400" dirty="0" smtClean="0">
                <a:solidFill>
                  <a:schemeClr val="accent6">
                    <a:lumMod val="10000"/>
                  </a:schemeClr>
                </a:solidFill>
                <a:latin typeface="+mj-lt"/>
              </a:rPr>
              <a:t>                                                                   Т.В. Ларина</a:t>
            </a:r>
          </a:p>
        </p:txBody>
      </p:sp>
      <p:pic>
        <p:nvPicPr>
          <p:cNvPr id="2050" name="Picture 2"/>
          <p:cNvPicPr>
            <a:picLocks noChangeAspect="1" noChangeArrowheads="1"/>
          </p:cNvPicPr>
          <p:nvPr/>
        </p:nvPicPr>
        <p:blipFill>
          <a:blip r:embed="rId3" cstate="print"/>
          <a:srcRect/>
          <a:stretch>
            <a:fillRect/>
          </a:stretch>
        </p:blipFill>
        <p:spPr bwMode="auto">
          <a:xfrm>
            <a:off x="357158" y="1571612"/>
            <a:ext cx="3300430" cy="4364503"/>
          </a:xfrm>
          <a:prstGeom prst="rect">
            <a:avLst/>
          </a:prstGeom>
          <a:noFill/>
          <a:ln w="9525">
            <a:noFill/>
            <a:miter lim="800000"/>
            <a:headEnd/>
            <a:tailEnd/>
          </a:ln>
          <a:effectLst/>
        </p:spPr>
      </p:pic>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r>
              <a:rPr lang="ru-RU" sz="3700" dirty="0" smtClean="0">
                <a:solidFill>
                  <a:srgbClr val="FEDD2C"/>
                </a:solidFill>
              </a:rPr>
              <a:t>Уполномоченный по правам ребенка в Тульской области</a:t>
            </a:r>
          </a:p>
        </p:txBody>
      </p:sp>
      <p:sp>
        <p:nvSpPr>
          <p:cNvPr id="6" name="TextBox 5"/>
          <p:cNvSpPr txBox="1"/>
          <p:nvPr/>
        </p:nvSpPr>
        <p:spPr>
          <a:xfrm>
            <a:off x="142844" y="6072206"/>
            <a:ext cx="9001156" cy="677108"/>
          </a:xfrm>
          <a:prstGeom prst="rect">
            <a:avLst/>
          </a:prstGeom>
          <a:noFill/>
        </p:spPr>
        <p:txBody>
          <a:bodyPr wrap="square" rtlCol="0">
            <a:spAutoFit/>
          </a:bodyPr>
          <a:lstStyle/>
          <a:p>
            <a:r>
              <a:rPr lang="ru-RU" sz="2000" b="1" dirty="0" smtClean="0">
                <a:solidFill>
                  <a:srgbClr val="FEDD2C"/>
                </a:solidFill>
              </a:rPr>
              <a:t>Зыкова Наталия Алексеевна (</a:t>
            </a:r>
            <a:r>
              <a:rPr lang="ru-RU" sz="2000" b="1" dirty="0" err="1" smtClean="0">
                <a:solidFill>
                  <a:srgbClr val="FEDD2C"/>
                </a:solidFill>
              </a:rPr>
              <a:t>видеообращение</a:t>
            </a:r>
            <a:r>
              <a:rPr lang="ru-RU" sz="2000" b="1" dirty="0" smtClean="0">
                <a:solidFill>
                  <a:srgbClr val="FEDD2C"/>
                </a:solidFill>
              </a:rPr>
              <a:t>)</a:t>
            </a:r>
          </a:p>
          <a:p>
            <a:r>
              <a:rPr lang="ru-RU" dirty="0" smtClean="0"/>
              <a:t>Уполномоченный по правам ребенка в Тульской области и Детский общественный Совет  </a:t>
            </a:r>
            <a:endParaRPr lang="ru-RU" dirty="0"/>
          </a:p>
        </p:txBody>
      </p:sp>
      <p:sp>
        <p:nvSpPr>
          <p:cNvPr id="3" name="Объект 2"/>
          <p:cNvSpPr>
            <a:spLocks noGrp="1"/>
          </p:cNvSpPr>
          <p:nvPr>
            <p:ph sz="half" idx="1"/>
          </p:nvPr>
        </p:nvSpPr>
        <p:spPr/>
        <p:txBody>
          <a:bodyPr/>
          <a:lstStyle/>
          <a:p>
            <a:endParaRPr lang="ru-RU"/>
          </a:p>
        </p:txBody>
      </p:sp>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r>
              <a:rPr lang="ru-RU" sz="3200" dirty="0" smtClean="0">
                <a:solidFill>
                  <a:srgbClr val="FEDD2C"/>
                </a:solidFill>
              </a:rPr>
              <a:t>ФБУ Тульская лаборатория судебной экспертизы Министерства юстиции</a:t>
            </a:r>
            <a:endParaRPr lang="ru-RU" sz="3200" dirty="0">
              <a:solidFill>
                <a:srgbClr val="FEDD2C"/>
              </a:solidFill>
            </a:endParaRPr>
          </a:p>
        </p:txBody>
      </p:sp>
      <p:sp>
        <p:nvSpPr>
          <p:cNvPr id="6" name="Прямоугольник с двумя скругленными противолежащими углами 5"/>
          <p:cNvSpPr/>
          <p:nvPr/>
        </p:nvSpPr>
        <p:spPr>
          <a:xfrm>
            <a:off x="3428992" y="1643050"/>
            <a:ext cx="5572164" cy="492922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r>
              <a:rPr lang="ru-RU" sz="1400" dirty="0" smtClean="0">
                <a:solidFill>
                  <a:schemeClr val="accent6">
                    <a:lumMod val="10000"/>
                  </a:schemeClr>
                </a:solidFill>
                <a:latin typeface="+mj-lt"/>
              </a:rPr>
              <a:t>Хотелось бы выразить искренние слова благодарности сотрудникам Управления Министерства юстиции Российской Федерации по Тульской области, которые несомненно являются первоклассными специалистами, добросовестными и компетентными работниками, способными решать самые сложные задачи, легко ориентирующееся в тонкостях современного законодательства и умеющие с открытым сердцем оказывать квалифицированную помощь гражданам нашей страны.</a:t>
            </a:r>
          </a:p>
          <a:p>
            <a:pPr indent="205200" algn="just"/>
            <a:r>
              <a:rPr lang="ru-RU" sz="1400" dirty="0" smtClean="0">
                <a:solidFill>
                  <a:schemeClr val="accent6">
                    <a:lumMod val="10000"/>
                  </a:schemeClr>
                </a:solidFill>
                <a:latin typeface="+mj-lt"/>
              </a:rPr>
              <a:t>От всей души желаю Вам новых профессиональных высот, неиссякаемой энергии, крепкого здоровья и личного благополучия! Пусть Ваша жизнь всегда будет наполнена уважением и поддержкой коллег, теплотой, любовью родных и близких!</a:t>
            </a:r>
          </a:p>
          <a:p>
            <a:pPr indent="205200" algn="r"/>
            <a:r>
              <a:rPr lang="ru-RU" sz="1400" dirty="0" smtClean="0">
                <a:solidFill>
                  <a:schemeClr val="accent6">
                    <a:lumMod val="10000"/>
                  </a:schemeClr>
                </a:solidFill>
                <a:latin typeface="+mj-lt"/>
              </a:rPr>
              <a:t>С уважением,</a:t>
            </a:r>
          </a:p>
          <a:p>
            <a:pPr indent="205200" algn="r"/>
            <a:r>
              <a:rPr lang="ru-RU" sz="1400" dirty="0" smtClean="0">
                <a:solidFill>
                  <a:schemeClr val="accent6">
                    <a:lumMod val="10000"/>
                  </a:schemeClr>
                </a:solidFill>
                <a:latin typeface="+mj-lt"/>
              </a:rPr>
              <a:t>В.В. Маслов</a:t>
            </a:r>
          </a:p>
          <a:p>
            <a:pPr indent="205200" algn="r"/>
            <a:r>
              <a:rPr lang="ru-RU" sz="1400" dirty="0" smtClean="0">
                <a:solidFill>
                  <a:schemeClr val="accent6">
                    <a:lumMod val="10000"/>
                  </a:schemeClr>
                </a:solidFill>
                <a:latin typeface="+mj-lt"/>
              </a:rPr>
              <a:t> </a:t>
            </a:r>
            <a:endParaRPr lang="ru-RU" sz="1400" dirty="0">
              <a:solidFill>
                <a:schemeClr val="accent6">
                  <a:lumMod val="10000"/>
                </a:schemeClr>
              </a:solidFill>
              <a:latin typeface="+mj-lt"/>
            </a:endParaRPr>
          </a:p>
        </p:txBody>
      </p:sp>
      <p:pic>
        <p:nvPicPr>
          <p:cNvPr id="1026" name="Picture 2" descr="O:\Волкова\Фото.jpg"/>
          <p:cNvPicPr>
            <a:picLocks noChangeAspect="1" noChangeArrowheads="1"/>
          </p:cNvPicPr>
          <p:nvPr/>
        </p:nvPicPr>
        <p:blipFill>
          <a:blip r:embed="rId3" cstate="print"/>
          <a:srcRect/>
          <a:stretch>
            <a:fillRect/>
          </a:stretch>
        </p:blipFill>
        <p:spPr bwMode="auto">
          <a:xfrm>
            <a:off x="142844" y="1500174"/>
            <a:ext cx="3429024" cy="4572032"/>
          </a:xfrm>
          <a:prstGeom prst="rect">
            <a:avLst/>
          </a:prstGeom>
          <a:noFill/>
        </p:spPr>
      </p:pic>
    </p:spTree>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00034" y="142852"/>
            <a:ext cx="8229600" cy="1143000"/>
          </a:xfrm>
        </p:spPr>
        <p:txBody>
          <a:bodyPr>
            <a:noAutofit/>
          </a:bodyPr>
          <a:lstStyle/>
          <a:p>
            <a:r>
              <a:rPr lang="ru-RU" sz="3600" dirty="0" smtClean="0">
                <a:solidFill>
                  <a:srgbClr val="FEDD2C"/>
                </a:solidFill>
              </a:rPr>
              <a:t>Тульский институт (филиал) ВГУЮ (РПА Минюста России)</a:t>
            </a:r>
            <a:endParaRPr lang="ru-RU" sz="3600" dirty="0">
              <a:solidFill>
                <a:srgbClr val="FEDD2C"/>
              </a:solidFill>
            </a:endParaRPr>
          </a:p>
        </p:txBody>
      </p:sp>
      <p:pic>
        <p:nvPicPr>
          <p:cNvPr id="7169" name="Picture 1"/>
          <p:cNvPicPr>
            <a:picLocks noGrp="1" noChangeAspect="1" noChangeArrowheads="1"/>
          </p:cNvPicPr>
          <p:nvPr>
            <p:ph sz="half" idx="2"/>
          </p:nvPr>
        </p:nvPicPr>
        <p:blipFill>
          <a:blip r:embed="rId3" cstate="print"/>
          <a:srcRect/>
          <a:stretch>
            <a:fillRect/>
          </a:stretch>
        </p:blipFill>
        <p:spPr bwMode="auto">
          <a:xfrm>
            <a:off x="5857884" y="1357298"/>
            <a:ext cx="3078790" cy="4525963"/>
          </a:xfrm>
          <a:prstGeom prst="rect">
            <a:avLst/>
          </a:prstGeom>
          <a:noFill/>
          <a:ln w="9525">
            <a:noFill/>
            <a:miter lim="800000"/>
            <a:headEnd/>
            <a:tailEnd/>
          </a:ln>
          <a:effectLst/>
        </p:spPr>
      </p:pic>
      <p:sp>
        <p:nvSpPr>
          <p:cNvPr id="7" name="Прямоугольник с двумя скругленными противолежащими углами 6"/>
          <p:cNvSpPr/>
          <p:nvPr/>
        </p:nvSpPr>
        <p:spPr>
          <a:xfrm>
            <a:off x="142844" y="1643050"/>
            <a:ext cx="5572164" cy="5000660"/>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endParaRPr lang="ru-RU" sz="1400" dirty="0" smtClean="0">
              <a:solidFill>
                <a:schemeClr val="accent6">
                  <a:lumMod val="10000"/>
                </a:schemeClr>
              </a:solidFill>
              <a:latin typeface="+mj-lt"/>
            </a:endParaRPr>
          </a:p>
          <a:p>
            <a:pPr indent="205200" algn="just"/>
            <a:endParaRPr lang="ru-RU" sz="1400" dirty="0" smtClean="0">
              <a:solidFill>
                <a:schemeClr val="accent6">
                  <a:lumMod val="10000"/>
                </a:schemeClr>
              </a:solidFill>
              <a:latin typeface="+mj-lt"/>
            </a:endParaRPr>
          </a:p>
          <a:p>
            <a:pPr indent="205200" algn="just"/>
            <a:r>
              <a:rPr lang="ru-RU" sz="1400" dirty="0" smtClean="0">
                <a:solidFill>
                  <a:schemeClr val="accent6">
                    <a:lumMod val="10000"/>
                  </a:schemeClr>
                </a:solidFill>
                <a:latin typeface="+mj-lt"/>
              </a:rPr>
              <a:t>В преддверии 220-летия с момента образования Министерства юстиции Российской Федерации позвольте от всей души поблагодарить Вас за тесное и плодотворное сотрудничество! Тульский институт (филиал) ВГУЮ (РПА Минюста России) и Управление Минюста России по Тульской области долгие годы взаимодействуют как равноправные партнеры, реализуя важнейшие направления правовой политики государства, среди которых повышение уровня правосознания граждан, распространение правовых знаний среди населения, защита прав и свобод человека и гражданина, в том числе посредством оказания бесплатной юридической помощи.</a:t>
            </a:r>
          </a:p>
          <a:p>
            <a:pPr indent="205200" algn="just"/>
            <a:r>
              <a:rPr lang="ru-RU" sz="1400" dirty="0" smtClean="0"/>
              <a:t> </a:t>
            </a:r>
            <a:r>
              <a:rPr lang="ru-RU" sz="1400" dirty="0" smtClean="0">
                <a:solidFill>
                  <a:schemeClr val="accent6">
                    <a:lumMod val="10000"/>
                  </a:schemeClr>
                </a:solidFill>
                <a:latin typeface="+mj-lt"/>
              </a:rPr>
              <a:t>От себя лично и от лица работников Тульского института (филиала) ВГУЮ (РПА Минюста России) желаю коллективу Управления Минюста России по Тульской области успехов, процветания и достижения всех намеченных целей!</a:t>
            </a:r>
          </a:p>
          <a:p>
            <a:pPr indent="205200" algn="r"/>
            <a:r>
              <a:rPr lang="ru-RU" sz="1400" dirty="0" smtClean="0">
                <a:solidFill>
                  <a:schemeClr val="accent6">
                    <a:lumMod val="10000"/>
                  </a:schemeClr>
                </a:solidFill>
                <a:latin typeface="+mj-lt"/>
              </a:rPr>
              <a:t>С уважением,</a:t>
            </a:r>
          </a:p>
          <a:p>
            <a:pPr indent="205200" algn="r"/>
            <a:r>
              <a:rPr lang="ru-RU" sz="1400" dirty="0" smtClean="0">
                <a:solidFill>
                  <a:schemeClr val="accent6">
                    <a:lumMod val="10000"/>
                  </a:schemeClr>
                </a:solidFill>
                <a:latin typeface="+mj-lt"/>
              </a:rPr>
              <a:t>Директор Тульского института (филиала) ВГУЮ (РПА Минюста России)</a:t>
            </a:r>
          </a:p>
          <a:p>
            <a:pPr indent="205200" algn="r"/>
            <a:r>
              <a:rPr lang="ru-RU" sz="1400" dirty="0" smtClean="0">
                <a:solidFill>
                  <a:schemeClr val="accent6">
                    <a:lumMod val="10000"/>
                  </a:schemeClr>
                </a:solidFill>
                <a:latin typeface="+mj-lt"/>
              </a:rPr>
              <a:t>Л.Ю. </a:t>
            </a:r>
            <a:r>
              <a:rPr lang="ru-RU" sz="1400" dirty="0" err="1" smtClean="0">
                <a:solidFill>
                  <a:schemeClr val="accent6">
                    <a:lumMod val="10000"/>
                  </a:schemeClr>
                </a:solidFill>
                <a:latin typeface="+mj-lt"/>
              </a:rPr>
              <a:t>Казанина</a:t>
            </a:r>
            <a:endParaRPr lang="ru-RU" sz="1400" dirty="0" smtClean="0">
              <a:solidFill>
                <a:schemeClr val="accent6">
                  <a:lumMod val="10000"/>
                </a:schemeClr>
              </a:solidFill>
              <a:latin typeface="+mj-lt"/>
            </a:endParaRPr>
          </a:p>
          <a:p>
            <a:pPr indent="205200" algn="r"/>
            <a:r>
              <a:rPr lang="ru-RU" sz="1400" dirty="0" smtClean="0">
                <a:solidFill>
                  <a:schemeClr val="accent6">
                    <a:lumMod val="10000"/>
                  </a:schemeClr>
                </a:solidFill>
                <a:latin typeface="+mj-lt"/>
              </a:rPr>
              <a:t> </a:t>
            </a:r>
            <a:endParaRPr lang="ru-RU" sz="1400" dirty="0">
              <a:solidFill>
                <a:schemeClr val="accent6">
                  <a:lumMod val="10000"/>
                </a:schemeClr>
              </a:solidFill>
              <a:latin typeface="+mj-lt"/>
            </a:endParaRPr>
          </a:p>
        </p:txBody>
      </p:sp>
      <p:pic>
        <p:nvPicPr>
          <p:cNvPr id="7172" name="Picture 4"/>
          <p:cNvPicPr>
            <a:picLocks noChangeAspect="1" noChangeArrowheads="1"/>
          </p:cNvPicPr>
          <p:nvPr/>
        </p:nvPicPr>
        <p:blipFill>
          <a:blip r:embed="rId4" cstate="print"/>
          <a:srcRect/>
          <a:stretch>
            <a:fillRect/>
          </a:stretch>
        </p:blipFill>
        <p:spPr bwMode="auto">
          <a:xfrm>
            <a:off x="7215206" y="5000636"/>
            <a:ext cx="1714512" cy="1701424"/>
          </a:xfrm>
          <a:prstGeom prst="rect">
            <a:avLst/>
          </a:prstGeom>
          <a:noFill/>
          <a:ln w="9525">
            <a:noFill/>
            <a:miter lim="800000"/>
            <a:headEnd/>
            <a:tailEnd/>
          </a:ln>
          <a:effectLst/>
        </p:spPr>
      </p:pic>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pPr algn="r"/>
            <a:r>
              <a:rPr lang="ru-RU" sz="3700" dirty="0" smtClean="0">
                <a:solidFill>
                  <a:srgbClr val="FEDD2C"/>
                </a:solidFill>
              </a:rPr>
              <a:t>Тульская областная нотариальная палата</a:t>
            </a:r>
            <a:endParaRPr lang="ru-RU" sz="3700" dirty="0">
              <a:solidFill>
                <a:srgbClr val="FEDD2C"/>
              </a:solidFill>
            </a:endParaRPr>
          </a:p>
        </p:txBody>
      </p:sp>
      <p:pic>
        <p:nvPicPr>
          <p:cNvPr id="1026" name="Picture 2" descr="O:\220 лет МЮ\ЭССЕ\DudkinVV.jpg"/>
          <p:cNvPicPr>
            <a:picLocks noGrp="1" noChangeAspect="1" noChangeArrowheads="1"/>
          </p:cNvPicPr>
          <p:nvPr>
            <p:ph sz="half" idx="1"/>
          </p:nvPr>
        </p:nvPicPr>
        <p:blipFill>
          <a:blip r:embed="rId4" cstate="print"/>
          <a:srcRect/>
          <a:stretch>
            <a:fillRect/>
          </a:stretch>
        </p:blipFill>
        <p:spPr bwMode="auto">
          <a:xfrm>
            <a:off x="142844" y="214290"/>
            <a:ext cx="3143272" cy="4709022"/>
          </a:xfrm>
          <a:prstGeom prst="rect">
            <a:avLst/>
          </a:prstGeom>
          <a:noFill/>
        </p:spPr>
      </p:pic>
      <p:pic>
        <p:nvPicPr>
          <p:cNvPr id="1028" name="Picture 4" descr="https://region.center/source/TULA/2017/12/gerb.jpg"/>
          <p:cNvPicPr>
            <a:picLocks noChangeAspect="1" noChangeArrowheads="1"/>
          </p:cNvPicPr>
          <p:nvPr/>
        </p:nvPicPr>
        <p:blipFill>
          <a:blip r:embed="rId5" cstate="print"/>
          <a:srcRect/>
          <a:stretch>
            <a:fillRect/>
          </a:stretch>
        </p:blipFill>
        <p:spPr bwMode="auto">
          <a:xfrm>
            <a:off x="1216204" y="4429132"/>
            <a:ext cx="2169996" cy="2143140"/>
          </a:xfrm>
          <a:prstGeom prst="rect">
            <a:avLst/>
          </a:prstGeom>
          <a:noFill/>
        </p:spPr>
      </p:pic>
      <p:sp>
        <p:nvSpPr>
          <p:cNvPr id="8" name="Прямоугольник с двумя скругленными противолежащими углами 7"/>
          <p:cNvSpPr/>
          <p:nvPr/>
        </p:nvSpPr>
        <p:spPr>
          <a:xfrm>
            <a:off x="3500430" y="1571612"/>
            <a:ext cx="5500726" cy="492922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r>
              <a:rPr lang="ru-RU" sz="1600" dirty="0" smtClean="0">
                <a:solidFill>
                  <a:schemeClr val="accent6">
                    <a:lumMod val="10000"/>
                  </a:schemeClr>
                </a:solidFill>
                <a:latin typeface="+mj-lt"/>
              </a:rPr>
              <a:t>В 2022 году 220-летний юбилей отмечает Министерство юстиции Российской Федерации.</a:t>
            </a:r>
          </a:p>
          <a:p>
            <a:pPr indent="205200" algn="just"/>
            <a:r>
              <a:rPr lang="ru-RU" sz="1600" dirty="0" smtClean="0">
                <a:solidFill>
                  <a:schemeClr val="accent6">
                    <a:lumMod val="10000"/>
                  </a:schemeClr>
                </a:solidFill>
                <a:latin typeface="+mj-lt"/>
              </a:rPr>
              <a:t>Взаимодействие нотариата и органов юстиции в правовых отношениях является, безусловно, первоочередным. Министерство не только организует контроль в сфере нотариата, но и осуществляет функции по выработке и реализации государственной политики в указанной сфере, по разработке проектов  нормативных актов, развивающих и оптимизирующих современную нотариальную деятельность.</a:t>
            </a:r>
          </a:p>
          <a:p>
            <a:pPr indent="205200" algn="just"/>
            <a:r>
              <a:rPr lang="ru-RU" sz="1600" dirty="0" smtClean="0">
                <a:solidFill>
                  <a:schemeClr val="accent6">
                    <a:lumMod val="10000"/>
                  </a:schemeClr>
                </a:solidFill>
                <a:latin typeface="+mj-lt"/>
              </a:rPr>
              <a:t>От лица нотариального сообщества и от себя лично поздравляю руководство и коллектив Управления с юбилейной датой! Желаю Вам успехов и новых достижений!</a:t>
            </a:r>
          </a:p>
          <a:p>
            <a:pPr indent="205200" algn="r"/>
            <a:r>
              <a:rPr lang="ru-RU" sz="1600" dirty="0" smtClean="0">
                <a:solidFill>
                  <a:schemeClr val="accent6">
                    <a:lumMod val="10000"/>
                  </a:schemeClr>
                </a:solidFill>
                <a:latin typeface="+mj-lt"/>
              </a:rPr>
              <a:t>С уважением,</a:t>
            </a:r>
          </a:p>
          <a:p>
            <a:pPr indent="205200" algn="r"/>
            <a:r>
              <a:rPr lang="ru-RU" sz="1600" dirty="0" smtClean="0">
                <a:solidFill>
                  <a:schemeClr val="accent6">
                    <a:lumMod val="10000"/>
                  </a:schemeClr>
                </a:solidFill>
                <a:latin typeface="+mj-lt"/>
              </a:rPr>
              <a:t>Президент нотариальной палаты </a:t>
            </a:r>
          </a:p>
          <a:p>
            <a:pPr indent="205200"/>
            <a:r>
              <a:rPr lang="ru-RU" sz="1600" dirty="0" smtClean="0">
                <a:solidFill>
                  <a:schemeClr val="accent6">
                    <a:lumMod val="10000"/>
                  </a:schemeClr>
                </a:solidFill>
                <a:latin typeface="+mj-lt"/>
              </a:rPr>
              <a:t>                                                             В.В. Дудкин  </a:t>
            </a:r>
            <a:endParaRPr lang="ru-RU" sz="1600" dirty="0">
              <a:solidFill>
                <a:schemeClr val="accent6">
                  <a:lumMod val="10000"/>
                </a:schemeClr>
              </a:solidFill>
              <a:latin typeface="+mj-lt"/>
            </a:endParaRPr>
          </a:p>
        </p:txBody>
      </p:sp>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28596" y="142852"/>
            <a:ext cx="7400948" cy="1296974"/>
          </a:xfrm>
        </p:spPr>
        <p:txBody>
          <a:bodyPr>
            <a:normAutofit fontScale="90000"/>
          </a:bodyPr>
          <a:lstStyle/>
          <a:p>
            <a:pPr algn="l"/>
            <a:r>
              <a:rPr lang="ru-RU" dirty="0" smtClean="0">
                <a:solidFill>
                  <a:srgbClr val="FEDD2C"/>
                </a:solidFill>
              </a:rPr>
              <a:t>Тульская областная адвокатская палата</a:t>
            </a:r>
            <a:endParaRPr lang="ru-RU" dirty="0">
              <a:solidFill>
                <a:srgbClr val="FEDD2C"/>
              </a:solidFill>
            </a:endParaRPr>
          </a:p>
        </p:txBody>
      </p:sp>
      <p:pic>
        <p:nvPicPr>
          <p:cNvPr id="5" name="Содержимое 4" descr="http://lawyer71.ru/images/Kalachev.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286380" y="857232"/>
            <a:ext cx="3714776" cy="3643338"/>
          </a:xfrm>
          <a:prstGeom prst="rect">
            <a:avLst/>
          </a:prstGeom>
          <a:noFill/>
          <a:ln>
            <a:noFill/>
          </a:ln>
        </p:spPr>
      </p:pic>
      <p:pic>
        <p:nvPicPr>
          <p:cNvPr id="8195" name="Picture 3" descr="C:\Users\2\Pictures\logo1.png"/>
          <p:cNvPicPr>
            <a:picLocks noChangeAspect="1" noChangeArrowheads="1"/>
          </p:cNvPicPr>
          <p:nvPr/>
        </p:nvPicPr>
        <p:blipFill>
          <a:blip r:embed="rId4" cstate="print"/>
          <a:srcRect/>
          <a:stretch>
            <a:fillRect/>
          </a:stretch>
        </p:blipFill>
        <p:spPr bwMode="auto">
          <a:xfrm>
            <a:off x="5572132" y="4286256"/>
            <a:ext cx="1698579" cy="2071678"/>
          </a:xfrm>
          <a:prstGeom prst="rect">
            <a:avLst/>
          </a:prstGeom>
          <a:noFill/>
        </p:spPr>
      </p:pic>
      <p:sp>
        <p:nvSpPr>
          <p:cNvPr id="9" name="Прямоугольник с двумя скругленными противолежащими углами 8"/>
          <p:cNvSpPr/>
          <p:nvPr/>
        </p:nvSpPr>
        <p:spPr>
          <a:xfrm>
            <a:off x="0" y="1643050"/>
            <a:ext cx="5357818" cy="4857784"/>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lnSpc>
                <a:spcPct val="90000"/>
              </a:lnSpc>
            </a:pPr>
            <a:endParaRPr lang="ru-RU" sz="1700" dirty="0" smtClean="0">
              <a:solidFill>
                <a:schemeClr val="accent6">
                  <a:lumMod val="10000"/>
                </a:schemeClr>
              </a:solidFill>
            </a:endParaRPr>
          </a:p>
          <a:p>
            <a:pPr indent="205200" algn="just">
              <a:lnSpc>
                <a:spcPct val="90000"/>
              </a:lnSpc>
            </a:pPr>
            <a:r>
              <a:rPr lang="ru-RU" sz="1600" dirty="0" smtClean="0">
                <a:solidFill>
                  <a:schemeClr val="accent6">
                    <a:lumMod val="10000"/>
                  </a:schemeClr>
                </a:solidFill>
                <a:latin typeface="+mj-lt"/>
              </a:rPr>
              <a:t>Министерство юстиции Российской Федерации занимается выработкой и реализацией государственной политики и нормативно-правовым регулированием, осуществляет правоприменительные функции по контролю и надзору в юридической сфере в том числе и в адвокатуре.</a:t>
            </a:r>
          </a:p>
          <a:p>
            <a:pPr indent="205200" algn="just">
              <a:lnSpc>
                <a:spcPct val="90000"/>
              </a:lnSpc>
            </a:pPr>
            <a:r>
              <a:rPr lang="ru-RU" sz="1600" dirty="0" smtClean="0">
                <a:solidFill>
                  <a:schemeClr val="accent6">
                    <a:lumMod val="10000"/>
                  </a:schemeClr>
                </a:solidFill>
                <a:latin typeface="+mj-lt"/>
              </a:rPr>
              <a:t>После учреждения адвокатской палаты на протяжении уже 20 лет Тульская адвокатура испытывает чувство благодарности не только за тот организационный период, но и за по-настоящему деловые отношения, основанные на правильном понимании требований закона, на внимании к проблемам адвокатуры и адвокатам.</a:t>
            </a:r>
          </a:p>
          <a:p>
            <a:pPr indent="205200" algn="just">
              <a:lnSpc>
                <a:spcPct val="90000"/>
              </a:lnSpc>
            </a:pPr>
            <a:r>
              <a:rPr lang="ru-RU" sz="1600" dirty="0" smtClean="0">
                <a:solidFill>
                  <a:schemeClr val="accent6">
                    <a:lumMod val="10000"/>
                  </a:schemeClr>
                </a:solidFill>
                <a:latin typeface="+mj-lt"/>
              </a:rPr>
              <a:t>С праздником, уважаемые коллеги! Успешной работы, здоровья и благополучия.</a:t>
            </a:r>
          </a:p>
          <a:p>
            <a:pPr indent="205200" algn="just">
              <a:lnSpc>
                <a:spcPct val="90000"/>
              </a:lnSpc>
            </a:pPr>
            <a:endParaRPr lang="ru-RU" sz="1600" dirty="0" smtClean="0">
              <a:solidFill>
                <a:schemeClr val="accent6">
                  <a:lumMod val="10000"/>
                </a:schemeClr>
              </a:solidFill>
              <a:latin typeface="+mj-lt"/>
            </a:endParaRPr>
          </a:p>
          <a:p>
            <a:pPr indent="205200" algn="r">
              <a:lnSpc>
                <a:spcPct val="90000"/>
              </a:lnSpc>
            </a:pPr>
            <a:r>
              <a:rPr lang="ru-RU" sz="1600" dirty="0" smtClean="0">
                <a:solidFill>
                  <a:schemeClr val="accent6">
                    <a:lumMod val="10000"/>
                  </a:schemeClr>
                </a:solidFill>
                <a:latin typeface="+mj-lt"/>
              </a:rPr>
              <a:t>С глубоким уважением,</a:t>
            </a:r>
          </a:p>
          <a:p>
            <a:pPr indent="205200" algn="r">
              <a:lnSpc>
                <a:spcPct val="90000"/>
              </a:lnSpc>
            </a:pPr>
            <a:r>
              <a:rPr lang="ru-RU" sz="1600" dirty="0" smtClean="0">
                <a:solidFill>
                  <a:schemeClr val="accent6">
                    <a:lumMod val="10000"/>
                  </a:schemeClr>
                </a:solidFill>
                <a:latin typeface="+mj-lt"/>
              </a:rPr>
              <a:t>Президент адвокатской палаты</a:t>
            </a:r>
          </a:p>
          <a:p>
            <a:pPr indent="205200" algn="r">
              <a:lnSpc>
                <a:spcPct val="90000"/>
              </a:lnSpc>
            </a:pPr>
            <a:r>
              <a:rPr lang="ru-RU" sz="1600" dirty="0" smtClean="0">
                <a:solidFill>
                  <a:schemeClr val="accent6">
                    <a:lumMod val="10000"/>
                  </a:schemeClr>
                </a:solidFill>
                <a:latin typeface="+mj-lt"/>
              </a:rPr>
              <a:t>В.Ф. Калачев</a:t>
            </a:r>
          </a:p>
          <a:p>
            <a:endParaRPr lang="ru-RU" dirty="0"/>
          </a:p>
        </p:txBody>
      </p:sp>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pPr algn="l"/>
            <a:r>
              <a:rPr lang="ru-RU" sz="3700" dirty="0" smtClean="0">
                <a:solidFill>
                  <a:srgbClr val="FEDD2C"/>
                </a:solidFill>
              </a:rPr>
              <a:t>Ассоциация «Совет муниципальных образований Тульской области»</a:t>
            </a:r>
            <a:endParaRPr lang="ru-RU" sz="3700" dirty="0">
              <a:solidFill>
                <a:srgbClr val="FEDD2C"/>
              </a:solidFill>
            </a:endParaRPr>
          </a:p>
        </p:txBody>
      </p:sp>
      <p:pic>
        <p:nvPicPr>
          <p:cNvPr id="5" name="Содержимое 4"/>
          <p:cNvPicPr>
            <a:picLocks noGrp="1" noChangeAspect="1"/>
          </p:cNvPicPr>
          <p:nvPr>
            <p:ph sz="half" idx="2"/>
          </p:nvPr>
        </p:nvPicPr>
        <p:blipFill>
          <a:blip r:embed="rId3" cstate="print"/>
          <a:stretch>
            <a:fillRect/>
          </a:stretch>
        </p:blipFill>
        <p:spPr>
          <a:xfrm>
            <a:off x="5500694" y="1071546"/>
            <a:ext cx="3429024" cy="4525963"/>
          </a:xfrm>
          <a:prstGeom prst="rect">
            <a:avLst/>
          </a:prstGeom>
        </p:spPr>
      </p:pic>
      <p:sp>
        <p:nvSpPr>
          <p:cNvPr id="7" name="Прямоугольник с двумя скругленными противолежащими углами 6"/>
          <p:cNvSpPr/>
          <p:nvPr/>
        </p:nvSpPr>
        <p:spPr>
          <a:xfrm>
            <a:off x="0" y="1643050"/>
            <a:ext cx="5429256" cy="5072098"/>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r>
              <a:rPr lang="ru-RU" sz="1400" dirty="0" smtClean="0">
                <a:solidFill>
                  <a:schemeClr val="accent6">
                    <a:lumMod val="10000"/>
                  </a:schemeClr>
                </a:solidFill>
                <a:latin typeface="+mj-lt"/>
              </a:rPr>
              <a:t>В этом году, 8 сентября, исполняется 220 лет со дня образования Министерства юстиции Российской Федерации!</a:t>
            </a:r>
          </a:p>
          <a:p>
            <a:pPr indent="205200" algn="just"/>
            <a:r>
              <a:rPr lang="ru-RU" sz="1400" dirty="0" smtClean="0">
                <a:solidFill>
                  <a:schemeClr val="accent6">
                    <a:lumMod val="10000"/>
                  </a:schemeClr>
                </a:solidFill>
                <a:latin typeface="+mj-lt"/>
              </a:rPr>
              <a:t>Управление Министерства юстиции Российской Федерации по Тульской области играет существенную роль в обеспечении законности во всех сферах, эффективно сотрудничает с муниципалитетами нашего региона по таким направлениям работы, как регистрация уставов муниципальных образований и некоммерческих организаций, в том числе органов ТОС.</a:t>
            </a:r>
          </a:p>
          <a:p>
            <a:pPr indent="205200" algn="just"/>
            <a:r>
              <a:rPr lang="ru-RU" sz="1400" dirty="0" smtClean="0">
                <a:solidFill>
                  <a:schemeClr val="accent6">
                    <a:lumMod val="10000"/>
                  </a:schemeClr>
                </a:solidFill>
                <a:latin typeface="+mj-lt"/>
              </a:rPr>
              <a:t>Муниципальные образования региона благодарят Управление Минюста России по Тульской области за многолетнее тесное взаимодействие, которое основано  на слаженной и грамотно выстроенной работе в правовом поле.</a:t>
            </a:r>
          </a:p>
          <a:p>
            <a:pPr indent="205200" algn="just"/>
            <a:r>
              <a:rPr lang="ru-RU" sz="1400" dirty="0" smtClean="0">
                <a:solidFill>
                  <a:schemeClr val="accent6">
                    <a:lumMod val="10000"/>
                  </a:schemeClr>
                </a:solidFill>
                <a:latin typeface="+mj-lt"/>
              </a:rPr>
              <a:t>В преддверии юбилейной даты желаем здоровья, благополучия и дальнейших успехов в работе, сохранить лучшие исторические и профессиональные традиции российской юстиции, добросовестно служить Закону и обществу!</a:t>
            </a:r>
          </a:p>
          <a:p>
            <a:pPr indent="205200" algn="r"/>
            <a:r>
              <a:rPr lang="ru-RU" sz="1400" dirty="0" smtClean="0">
                <a:solidFill>
                  <a:schemeClr val="accent6">
                    <a:lumMod val="10000"/>
                  </a:schemeClr>
                </a:solidFill>
                <a:latin typeface="+mj-lt"/>
              </a:rPr>
              <a:t>С уважением !</a:t>
            </a:r>
          </a:p>
          <a:p>
            <a:pPr indent="205200" algn="r"/>
            <a:r>
              <a:rPr lang="ru-RU" sz="1400" dirty="0" smtClean="0">
                <a:solidFill>
                  <a:schemeClr val="accent6">
                    <a:lumMod val="10000"/>
                  </a:schemeClr>
                </a:solidFill>
                <a:latin typeface="+mj-lt"/>
              </a:rPr>
              <a:t>Председатель Ассоциации  «СМО Тульской области»                                                                       М.Н.Карташова</a:t>
            </a:r>
          </a:p>
        </p:txBody>
      </p:sp>
      <p:pic>
        <p:nvPicPr>
          <p:cNvPr id="7170" name="Picture 2" descr="Ассоциация &quot;Совет муниципальных образований Тульской области&quot;"/>
          <p:cNvPicPr>
            <a:picLocks noChangeAspect="1" noChangeArrowheads="1"/>
          </p:cNvPicPr>
          <p:nvPr/>
        </p:nvPicPr>
        <p:blipFill>
          <a:blip r:embed="rId4" cstate="print"/>
          <a:srcRect/>
          <a:stretch>
            <a:fillRect/>
          </a:stretch>
        </p:blipFill>
        <p:spPr bwMode="auto">
          <a:xfrm>
            <a:off x="5143504" y="4857760"/>
            <a:ext cx="2000240" cy="2000240"/>
          </a:xfrm>
          <a:prstGeom prst="rect">
            <a:avLst/>
          </a:prstGeom>
          <a:noFill/>
        </p:spPr>
      </p:pic>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00034" y="142852"/>
            <a:ext cx="8229600" cy="1143000"/>
          </a:xfrm>
        </p:spPr>
        <p:txBody>
          <a:bodyPr>
            <a:noAutofit/>
          </a:bodyPr>
          <a:lstStyle/>
          <a:p>
            <a:r>
              <a:rPr lang="ru-RU" sz="2400" dirty="0" smtClean="0">
                <a:solidFill>
                  <a:srgbClr val="FEDD2C"/>
                </a:solidFill>
                <a:effectLst/>
              </a:rPr>
              <a:t>Главный федеральный инспектор по Тульской области аппарата полномочного представителя Президента Российской Федерации в Центральном федеральном округе</a:t>
            </a:r>
            <a:endParaRPr lang="ru-RU" sz="2400" dirty="0">
              <a:solidFill>
                <a:srgbClr val="FEDD2C"/>
              </a:solidFill>
              <a:effectLst/>
            </a:endParaRPr>
          </a:p>
        </p:txBody>
      </p:sp>
      <p:pic>
        <p:nvPicPr>
          <p:cNvPr id="1026" name="Picture 2" descr="C:\Users\2\Pictures\Simonov_A.M.jpg"/>
          <p:cNvPicPr>
            <a:picLocks noGrp="1" noChangeAspect="1" noChangeArrowheads="1"/>
          </p:cNvPicPr>
          <p:nvPr>
            <p:ph sz="half" idx="1"/>
          </p:nvPr>
        </p:nvPicPr>
        <p:blipFill>
          <a:blip r:embed="rId3" cstate="print"/>
          <a:srcRect/>
          <a:stretch>
            <a:fillRect/>
          </a:stretch>
        </p:blipFill>
        <p:spPr bwMode="auto">
          <a:xfrm>
            <a:off x="158297" y="1571612"/>
            <a:ext cx="3303103" cy="4214842"/>
          </a:xfrm>
          <a:prstGeom prst="rect">
            <a:avLst/>
          </a:prstGeom>
          <a:noFill/>
        </p:spPr>
      </p:pic>
      <p:sp>
        <p:nvSpPr>
          <p:cNvPr id="7" name="Прямоугольник с двумя скругленными противолежащими углами 6"/>
          <p:cNvSpPr/>
          <p:nvPr/>
        </p:nvSpPr>
        <p:spPr>
          <a:xfrm>
            <a:off x="3500430" y="1643050"/>
            <a:ext cx="5643570" cy="5214950"/>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r>
              <a:rPr lang="ru-RU" sz="1400" dirty="0" smtClean="0">
                <a:solidFill>
                  <a:schemeClr val="accent6">
                    <a:lumMod val="10000"/>
                  </a:schemeClr>
                </a:solidFill>
                <a:latin typeface="+mj-lt"/>
              </a:rPr>
              <a:t>Более двух веков Министерство юстиции Российской Федерации  стоит на страже Закона, способствуя развитию правовых основ государства.</a:t>
            </a:r>
          </a:p>
          <a:p>
            <a:pPr indent="205200" algn="just"/>
            <a:r>
              <a:rPr lang="ru-RU" sz="1400" dirty="0" smtClean="0">
                <a:solidFill>
                  <a:schemeClr val="accent6">
                    <a:lumMod val="10000"/>
                  </a:schemeClr>
                </a:solidFill>
                <a:latin typeface="+mj-lt"/>
              </a:rPr>
              <a:t>Своим добросовестным трудом сотрудники Управления Министерства юстиции Российской Федерации по Тульской области обеспечивают выполнение важнейших государственных задач по укреплению единого правового пространства страны, защиту прав и свобод граждан, неуклонное исполнение законодательных, судебных решений, реализацию законных прав некоммерческих и общественных организаций.</a:t>
            </a:r>
          </a:p>
          <a:p>
            <a:pPr indent="205200" algn="just"/>
            <a:r>
              <a:rPr lang="ru-RU" sz="1400" dirty="0" smtClean="0">
                <a:solidFill>
                  <a:schemeClr val="accent6">
                    <a:lumMod val="10000"/>
                  </a:schemeClr>
                </a:solidFill>
                <a:latin typeface="+mj-lt"/>
              </a:rPr>
              <a:t>Особых слов признательности заслуживают ветераны, внесшие значимый вклад в совершенствование работы Управления, сохраняя и приумножая лучшие традиции органов юстиции.</a:t>
            </a:r>
          </a:p>
          <a:p>
            <a:pPr indent="205200" algn="just"/>
            <a:r>
              <a:rPr lang="ru-RU" sz="1400" dirty="0" smtClean="0">
                <a:solidFill>
                  <a:schemeClr val="accent6">
                    <a:lumMod val="10000"/>
                  </a:schemeClr>
                </a:solidFill>
                <a:latin typeface="+mj-lt"/>
              </a:rPr>
              <a:t>Желаю Вам, Анна Владимировна, коллективу Управления здоровья, благополучия, плодотворной работы и успехов в достижении намеченных целей.</a:t>
            </a:r>
          </a:p>
          <a:p>
            <a:pPr indent="205200" algn="r"/>
            <a:r>
              <a:rPr lang="ru-RU" sz="1400" dirty="0" smtClean="0">
                <a:solidFill>
                  <a:schemeClr val="accent6">
                    <a:lumMod val="10000"/>
                  </a:schemeClr>
                </a:solidFill>
                <a:latin typeface="+mj-lt"/>
              </a:rPr>
              <a:t>С уважением !</a:t>
            </a:r>
            <a:r>
              <a:rPr lang="ru-RU" sz="1400" dirty="0" smtClean="0">
                <a:solidFill>
                  <a:srgbClr val="002060"/>
                </a:solidFill>
              </a:rPr>
              <a:t> </a:t>
            </a:r>
          </a:p>
          <a:p>
            <a:pPr indent="205200" algn="r"/>
            <a:r>
              <a:rPr lang="ru-RU" sz="1400" dirty="0" smtClean="0">
                <a:solidFill>
                  <a:schemeClr val="accent6">
                    <a:lumMod val="10000"/>
                  </a:schemeClr>
                </a:solidFill>
                <a:latin typeface="+mj-lt"/>
              </a:rPr>
              <a:t>Главный федеральный инспектор </a:t>
            </a:r>
            <a:br>
              <a:rPr lang="ru-RU" sz="1400" dirty="0" smtClean="0">
                <a:solidFill>
                  <a:schemeClr val="accent6">
                    <a:lumMod val="10000"/>
                  </a:schemeClr>
                </a:solidFill>
                <a:latin typeface="+mj-lt"/>
              </a:rPr>
            </a:br>
            <a:r>
              <a:rPr lang="ru-RU" sz="1400" dirty="0" smtClean="0">
                <a:solidFill>
                  <a:schemeClr val="accent6">
                    <a:lumMod val="10000"/>
                  </a:schemeClr>
                </a:solidFill>
                <a:latin typeface="+mj-lt"/>
              </a:rPr>
              <a:t>по Тульской области аппарата полномочного представителя Президента Российской Федерации в Центральном федеральном округе                         </a:t>
            </a:r>
          </a:p>
          <a:p>
            <a:pPr indent="205200" algn="ctr"/>
            <a:r>
              <a:rPr lang="ru-RU" sz="1400" dirty="0" smtClean="0">
                <a:solidFill>
                  <a:schemeClr val="accent6">
                    <a:lumMod val="10000"/>
                  </a:schemeClr>
                </a:solidFill>
                <a:latin typeface="+mj-lt"/>
              </a:rPr>
              <a:t>                                                                   А. М.Симонов</a:t>
            </a:r>
          </a:p>
        </p:txBody>
      </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428596" y="214290"/>
            <a:ext cx="8229600" cy="1143000"/>
          </a:xfrm>
        </p:spPr>
        <p:txBody>
          <a:bodyPr>
            <a:normAutofit fontScale="90000"/>
          </a:bodyPr>
          <a:lstStyle/>
          <a:p>
            <a:r>
              <a:rPr lang="ru-RU" sz="2700" dirty="0" smtClean="0">
                <a:solidFill>
                  <a:srgbClr val="FEDD2C"/>
                </a:solidFill>
              </a:rPr>
              <a:t>Тульское региональное отделение</a:t>
            </a:r>
            <a:br>
              <a:rPr lang="ru-RU" sz="2700" dirty="0" smtClean="0">
                <a:solidFill>
                  <a:srgbClr val="FEDD2C"/>
                </a:solidFill>
              </a:rPr>
            </a:br>
            <a:r>
              <a:rPr lang="ru-RU" sz="2700" dirty="0" smtClean="0">
                <a:solidFill>
                  <a:srgbClr val="FEDD2C"/>
                </a:solidFill>
              </a:rPr>
              <a:t>Общероссийской общественной организации</a:t>
            </a:r>
            <a:br>
              <a:rPr lang="ru-RU" sz="2700" dirty="0" smtClean="0">
                <a:solidFill>
                  <a:srgbClr val="FEDD2C"/>
                </a:solidFill>
              </a:rPr>
            </a:br>
            <a:r>
              <a:rPr lang="ru-RU" sz="2700" dirty="0" smtClean="0">
                <a:solidFill>
                  <a:srgbClr val="FEDD2C"/>
                </a:solidFill>
              </a:rPr>
              <a:t>"Ассоциация юристов России"</a:t>
            </a:r>
            <a:r>
              <a:rPr lang="ru-RU" sz="3600" b="0" dirty="0" smtClean="0"/>
              <a:t/>
            </a:r>
            <a:br>
              <a:rPr lang="ru-RU" sz="3600" b="0" dirty="0" smtClean="0"/>
            </a:br>
            <a:r>
              <a:rPr lang="ru-RU" sz="3400" dirty="0" smtClean="0">
                <a:solidFill>
                  <a:srgbClr val="FEDD2C"/>
                </a:solidFill>
              </a:rPr>
              <a:t> </a:t>
            </a:r>
            <a:endParaRPr lang="ru-RU" sz="3400" dirty="0">
              <a:solidFill>
                <a:srgbClr val="FEDD2C"/>
              </a:solidFill>
            </a:endParaRPr>
          </a:p>
        </p:txBody>
      </p:sp>
      <p:pic>
        <p:nvPicPr>
          <p:cNvPr id="6" name="Picture 3" descr="C:\Users\2\Pictures\201701311321-250x375.jpg"/>
          <p:cNvPicPr>
            <a:picLocks noGrp="1" noChangeAspect="1" noChangeArrowheads="1"/>
          </p:cNvPicPr>
          <p:nvPr>
            <p:ph sz="half" idx="1"/>
          </p:nvPr>
        </p:nvPicPr>
        <p:blipFill>
          <a:blip r:embed="rId3" cstate="print"/>
          <a:srcRect/>
          <a:stretch>
            <a:fillRect/>
          </a:stretch>
        </p:blipFill>
        <p:spPr bwMode="auto">
          <a:xfrm>
            <a:off x="214282" y="1214422"/>
            <a:ext cx="3357586" cy="4786346"/>
          </a:xfrm>
          <a:prstGeom prst="rect">
            <a:avLst/>
          </a:prstGeom>
          <a:noFill/>
        </p:spPr>
      </p:pic>
      <p:sp>
        <p:nvSpPr>
          <p:cNvPr id="7" name="Прямоугольник с двумя скругленными противолежащими углами 6"/>
          <p:cNvSpPr/>
          <p:nvPr/>
        </p:nvSpPr>
        <p:spPr>
          <a:xfrm>
            <a:off x="3714744" y="1357298"/>
            <a:ext cx="5429256" cy="528641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r>
              <a:rPr lang="ru-RU" sz="1400" dirty="0" smtClean="0">
                <a:solidFill>
                  <a:schemeClr val="accent6">
                    <a:lumMod val="10000"/>
                  </a:schemeClr>
                </a:solidFill>
                <a:latin typeface="+mj-lt"/>
              </a:rPr>
              <a:t>Сегодня Министерство юстиции – это мощная централизованная система органов и учреждений, выполняющих важнейшие государственные задачи по укреплению единого правового пространства страны и соблюдению законности и правопорядка.</a:t>
            </a:r>
          </a:p>
          <a:p>
            <a:pPr indent="205200" algn="just"/>
            <a:r>
              <a:rPr lang="ru-RU" sz="1400" dirty="0" smtClean="0">
                <a:solidFill>
                  <a:schemeClr val="accent6">
                    <a:lumMod val="10000"/>
                  </a:schemeClr>
                </a:solidFill>
                <a:latin typeface="+mj-lt"/>
              </a:rPr>
              <a:t>Ни одна сфера жизни общества не обходится без правового сопровождения. От юристов во многом зависят безупречное исполнение законов, защита прав и свобод человека, соблюдение баланса интересов личности и государства, развитие высокой правовой культуры общества.</a:t>
            </a:r>
          </a:p>
          <a:p>
            <a:pPr indent="205200" algn="just"/>
            <a:r>
              <a:rPr lang="ru-RU" sz="1400" dirty="0" smtClean="0">
                <a:solidFill>
                  <a:schemeClr val="accent6">
                    <a:lumMod val="10000"/>
                  </a:schemeClr>
                </a:solidFill>
                <a:latin typeface="+mj-lt"/>
              </a:rPr>
              <a:t>Сотрудники Управления Министерства юстиции Российской Федерации по Тульской области преумножают лучшие исторические и профессиональные традиции российской юстиции, добросовестно служат Закону и обществу.</a:t>
            </a:r>
          </a:p>
          <a:p>
            <a:pPr indent="205200" algn="just"/>
            <a:r>
              <a:rPr lang="ru-RU" sz="1400" dirty="0" smtClean="0">
                <a:solidFill>
                  <a:schemeClr val="accent6">
                    <a:lumMod val="10000"/>
                  </a:schemeClr>
                </a:solidFill>
                <a:latin typeface="+mj-lt"/>
              </a:rPr>
              <a:t>Желаем и дальше стоять на страже Закона, содействовать неуклонному исполнению законодательных и судебных решений, развитию правовой культуры!</a:t>
            </a:r>
          </a:p>
          <a:p>
            <a:pPr indent="205200" algn="r"/>
            <a:r>
              <a:rPr lang="ru-RU" sz="1400" dirty="0" smtClean="0">
                <a:solidFill>
                  <a:schemeClr val="accent6">
                    <a:lumMod val="10000"/>
                  </a:schemeClr>
                </a:solidFill>
                <a:latin typeface="+mj-lt"/>
              </a:rPr>
              <a:t>С уважением !</a:t>
            </a:r>
          </a:p>
          <a:p>
            <a:pPr indent="205200" algn="r"/>
            <a:r>
              <a:rPr lang="ru-RU" sz="1400" dirty="0" smtClean="0">
                <a:solidFill>
                  <a:schemeClr val="accent6">
                    <a:lumMod val="10000"/>
                  </a:schemeClr>
                </a:solidFill>
                <a:latin typeface="+mj-lt"/>
              </a:rPr>
              <a:t>Председатель Совета </a:t>
            </a:r>
          </a:p>
          <a:p>
            <a:pPr indent="205200" algn="r"/>
            <a:r>
              <a:rPr lang="ru-RU" sz="1400" dirty="0" smtClean="0">
                <a:solidFill>
                  <a:schemeClr val="accent6">
                    <a:lumMod val="10000"/>
                  </a:schemeClr>
                </a:solidFill>
                <a:latin typeface="+mj-lt"/>
              </a:rPr>
              <a:t>Тульского регионального отделения</a:t>
            </a:r>
          </a:p>
          <a:p>
            <a:pPr indent="205200" algn="r"/>
            <a:r>
              <a:rPr lang="ru-RU" sz="1400" dirty="0" smtClean="0"/>
              <a:t> </a:t>
            </a:r>
            <a:r>
              <a:rPr lang="ru-RU" sz="1400" dirty="0" err="1" smtClean="0">
                <a:solidFill>
                  <a:schemeClr val="accent6">
                    <a:lumMod val="10000"/>
                  </a:schemeClr>
                </a:solidFill>
                <a:latin typeface="+mj-lt"/>
              </a:rPr>
              <a:t>А.В.Седухин</a:t>
            </a:r>
            <a:endParaRPr lang="ru-RU" sz="1400" dirty="0" smtClean="0">
              <a:solidFill>
                <a:schemeClr val="accent6">
                  <a:lumMod val="10000"/>
                </a:schemeClr>
              </a:solidFill>
              <a:latin typeface="+mj-lt"/>
            </a:endParaRPr>
          </a:p>
        </p:txBody>
      </p:sp>
    </p:spTree>
  </p:cSld>
  <p:clrMapOvr>
    <a:masterClrMapping/>
  </p:clrMapOvr>
  <p:transition>
    <p:strips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0" name="TextBox 9"/>
          <p:cNvSpPr txBox="1"/>
          <p:nvPr/>
        </p:nvSpPr>
        <p:spPr>
          <a:xfrm>
            <a:off x="214282" y="4857760"/>
            <a:ext cx="8643998" cy="2410540"/>
          </a:xfrm>
          <a:prstGeom prst="rect">
            <a:avLst/>
          </a:prstGeom>
          <a:noFill/>
        </p:spPr>
        <p:txBody>
          <a:bodyPr wrap="square" rtlCol="0">
            <a:spAutoFit/>
          </a:bodyPr>
          <a:lstStyle/>
          <a:p>
            <a:r>
              <a:rPr lang="ru-RU" sz="2000" b="1" dirty="0" err="1" smtClean="0">
                <a:solidFill>
                  <a:srgbClr val="FEDD2C"/>
                </a:solidFill>
              </a:rPr>
              <a:t>Седухин</a:t>
            </a:r>
            <a:r>
              <a:rPr lang="ru-RU" sz="2000" b="1" dirty="0" smtClean="0">
                <a:solidFill>
                  <a:srgbClr val="FEDD2C"/>
                </a:solidFill>
              </a:rPr>
              <a:t> Анатолий Васильевич (</a:t>
            </a:r>
            <a:r>
              <a:rPr lang="ru-RU" sz="2000" b="1" dirty="0" err="1" smtClean="0">
                <a:solidFill>
                  <a:srgbClr val="FEDD2C"/>
                </a:solidFill>
              </a:rPr>
              <a:t>видеообращение</a:t>
            </a:r>
            <a:r>
              <a:rPr lang="ru-RU" sz="2000" b="1" dirty="0" smtClean="0">
                <a:solidFill>
                  <a:srgbClr val="FEDD2C"/>
                </a:solidFill>
              </a:rPr>
              <a:t>)</a:t>
            </a:r>
          </a:p>
          <a:p>
            <a:r>
              <a:rPr lang="ru-RU" dirty="0" smtClean="0"/>
              <a:t>С 1995 по 2001 гг. прокурор Тульской области </a:t>
            </a:r>
          </a:p>
          <a:p>
            <a:r>
              <a:rPr lang="ru-RU" dirty="0" smtClean="0"/>
              <a:t>С 2002 по 2004 гг. начальник Управления Министерства юстиции по Тульской области</a:t>
            </a:r>
          </a:p>
          <a:p>
            <a:r>
              <a:rPr lang="ru-RU" dirty="0" smtClean="0"/>
              <a:t>С 2010 по 2016 гг. директор филиала федерального государственного бюджетного учреждения «Кадастровая палата по Тульской области»</a:t>
            </a:r>
          </a:p>
          <a:p>
            <a:r>
              <a:rPr lang="ru-RU" dirty="0" smtClean="0"/>
              <a:t>В настоящее время председатель совета Тульского отделения ООО «Ассоциация юристов России»</a:t>
            </a:r>
          </a:p>
          <a:p>
            <a:endParaRPr lang="ru-RU" dirty="0"/>
          </a:p>
        </p:txBody>
      </p:sp>
      <p:sp>
        <p:nvSpPr>
          <p:cNvPr id="2" name="Объект 1"/>
          <p:cNvSpPr>
            <a:spLocks noGrp="1"/>
          </p:cNvSpPr>
          <p:nvPr>
            <p:ph sz="half" idx="2"/>
          </p:nvPr>
        </p:nvSpPr>
        <p:spPr/>
        <p:txBody>
          <a:bodyPr/>
          <a:lstStyle/>
          <a:p>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tretch>
            <a:fillRect/>
          </a:stretch>
        </p:blipFill>
        <p:spPr bwMode="auto">
          <a:xfrm>
            <a:off x="0" y="0"/>
            <a:ext cx="9144000" cy="6897180"/>
          </a:xfrm>
          <a:prstGeom prst="rect">
            <a:avLst/>
          </a:prstGeom>
          <a:noFill/>
          <a:ln w="9525">
            <a:noFill/>
            <a:miter lim="800000"/>
            <a:headEnd/>
            <a:tailEnd/>
          </a:ln>
          <a:effectLst/>
        </p:spPr>
      </p:pic>
      <p:sp>
        <p:nvSpPr>
          <p:cNvPr id="4" name="Содержимое 3"/>
          <p:cNvSpPr>
            <a:spLocks noGrp="1"/>
          </p:cNvSpPr>
          <p:nvPr>
            <p:ph sz="half" idx="4294967295"/>
          </p:nvPr>
        </p:nvSpPr>
        <p:spPr>
          <a:xfrm>
            <a:off x="142875" y="5143512"/>
            <a:ext cx="9001125" cy="1454150"/>
          </a:xfrm>
        </p:spPr>
        <p:txBody>
          <a:bodyPr/>
          <a:lstStyle/>
          <a:p>
            <a:pPr marL="0" indent="0">
              <a:buNone/>
            </a:pPr>
            <a:r>
              <a:rPr lang="ru-RU" sz="2000" b="1" dirty="0" smtClean="0">
                <a:solidFill>
                  <a:srgbClr val="FEDD2C"/>
                </a:solidFill>
              </a:rPr>
              <a:t>Тамбовцев Игорь Федорович (</a:t>
            </a:r>
            <a:r>
              <a:rPr lang="ru-RU" sz="2000" b="1" dirty="0" err="1" smtClean="0">
                <a:solidFill>
                  <a:srgbClr val="FEDD2C"/>
                </a:solidFill>
              </a:rPr>
              <a:t>видеообращение</a:t>
            </a:r>
            <a:r>
              <a:rPr lang="ru-RU" sz="2000" b="1" dirty="0" smtClean="0">
                <a:solidFill>
                  <a:srgbClr val="FEDD2C"/>
                </a:solidFill>
              </a:rPr>
              <a:t>)</a:t>
            </a:r>
          </a:p>
          <a:p>
            <a:pPr marL="0" indent="0">
              <a:buNone/>
            </a:pPr>
            <a:r>
              <a:rPr lang="ru-RU" sz="1800" dirty="0" smtClean="0"/>
              <a:t>С 2008 по 2016 гг. начальник Управления Министерства юстиции по Тульской области</a:t>
            </a:r>
          </a:p>
          <a:p>
            <a:pPr marL="0" indent="0">
              <a:buNone/>
            </a:pPr>
            <a:r>
              <a:rPr lang="ru-RU" sz="1800" dirty="0" smtClean="0"/>
              <a:t>Член Совета ТГО ТРО ВОО ветеранов (пенсионеров) войны, труда, вооруженных сил и правоохранительных органов</a:t>
            </a:r>
            <a:endParaRPr lang="ru-RU" dirty="0" smtClean="0"/>
          </a:p>
          <a:p>
            <a:endParaRPr lang="ru-RU" dirty="0"/>
          </a:p>
        </p:txBody>
      </p:sp>
      <p:sp>
        <p:nvSpPr>
          <p:cNvPr id="2" name="Объект 1"/>
          <p:cNvSpPr>
            <a:spLocks noGrp="1"/>
          </p:cNvSpPr>
          <p:nvPr>
            <p:ph idx="1"/>
          </p:nvPr>
        </p:nvSpPr>
        <p:spPr/>
        <p:txBody>
          <a:bodyPr/>
          <a:lstStyle/>
          <a:p>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Содержимое 2"/>
          <p:cNvSpPr>
            <a:spLocks noGrp="1"/>
          </p:cNvSpPr>
          <p:nvPr>
            <p:ph sz="half" idx="1"/>
          </p:nvPr>
        </p:nvSpPr>
        <p:spPr>
          <a:xfrm>
            <a:off x="142844" y="5000636"/>
            <a:ext cx="4357718" cy="1357322"/>
          </a:xfrm>
        </p:spPr>
        <p:txBody>
          <a:bodyPr>
            <a:normAutofit fontScale="92500"/>
          </a:bodyPr>
          <a:lstStyle/>
          <a:p>
            <a:pPr>
              <a:buNone/>
            </a:pPr>
            <a:r>
              <a:rPr lang="ru-RU" sz="4800" b="1" dirty="0" smtClean="0">
                <a:solidFill>
                  <a:srgbClr val="FEDD2C"/>
                </a:solidFill>
              </a:rPr>
              <a:t>С праздником !</a:t>
            </a:r>
            <a:endParaRPr lang="ru-RU" sz="4800" b="1" dirty="0">
              <a:solidFill>
                <a:srgbClr val="FEDD2C"/>
              </a:solidFill>
            </a:endParaRPr>
          </a:p>
        </p:txBody>
      </p:sp>
      <p:pic>
        <p:nvPicPr>
          <p:cNvPr id="1029" name="Picture 5" descr="C:\Users\2\Pictures\5555.PNG"/>
          <p:cNvPicPr>
            <a:picLocks noChangeAspect="1" noChangeArrowheads="1"/>
          </p:cNvPicPr>
          <p:nvPr/>
        </p:nvPicPr>
        <p:blipFill>
          <a:blip r:embed="rId3" cstate="print"/>
          <a:srcRect/>
          <a:stretch>
            <a:fillRect/>
          </a:stretch>
        </p:blipFill>
        <p:spPr bwMode="auto">
          <a:xfrm>
            <a:off x="4336435" y="214290"/>
            <a:ext cx="4807565" cy="5929330"/>
          </a:xfrm>
          <a:prstGeom prst="rect">
            <a:avLst/>
          </a:prstGeom>
          <a:noFill/>
        </p:spPr>
      </p:pic>
      <p:pic>
        <p:nvPicPr>
          <p:cNvPr id="1028" name="Picture 4" descr="C:\Users\2\Pictures\1200px-Тула,_Благовещенская_ул.,_9._Здание_XVIII_в.jpg"/>
          <p:cNvPicPr>
            <a:picLocks noChangeAspect="1" noChangeArrowheads="1"/>
          </p:cNvPicPr>
          <p:nvPr/>
        </p:nvPicPr>
        <p:blipFill>
          <a:blip r:embed="rId4" cstate="print"/>
          <a:srcRect/>
          <a:stretch>
            <a:fillRect/>
          </a:stretch>
        </p:blipFill>
        <p:spPr bwMode="auto">
          <a:xfrm>
            <a:off x="0" y="428604"/>
            <a:ext cx="5238786" cy="392909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r>
              <a:rPr lang="ru-RU" sz="2800" dirty="0" smtClean="0">
                <a:solidFill>
                  <a:srgbClr val="FEDD2C"/>
                </a:solidFill>
              </a:rPr>
              <a:t>Управление Федеральной службы безопасности Российской Федерации по Тульской области</a:t>
            </a:r>
            <a:endParaRPr lang="ru-RU" sz="2800" dirty="0">
              <a:solidFill>
                <a:srgbClr val="FEDD2C"/>
              </a:solidFill>
            </a:endParaRPr>
          </a:p>
        </p:txBody>
      </p:sp>
      <p:sp>
        <p:nvSpPr>
          <p:cNvPr id="6" name="Прямоугольник с двумя скругленными противолежащими углами 5"/>
          <p:cNvSpPr/>
          <p:nvPr/>
        </p:nvSpPr>
        <p:spPr>
          <a:xfrm>
            <a:off x="3000364" y="1428736"/>
            <a:ext cx="6000792" cy="5214974"/>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300" dirty="0" smtClean="0">
              <a:solidFill>
                <a:schemeClr val="accent6">
                  <a:lumMod val="10000"/>
                </a:schemeClr>
              </a:solidFill>
              <a:latin typeface="+mj-lt"/>
            </a:endParaRPr>
          </a:p>
          <a:p>
            <a:pPr indent="205200" algn="just"/>
            <a:r>
              <a:rPr lang="ru-RU" sz="1300" dirty="0" smtClean="0">
                <a:solidFill>
                  <a:schemeClr val="accent6">
                    <a:lumMod val="10000"/>
                  </a:schemeClr>
                </a:solidFill>
                <a:latin typeface="+mj-lt"/>
              </a:rPr>
              <a:t>От имени коллектива УФСБ России по Тульской области и себя лично сердечно поздравляю Вас, сотрудников и ветеранов с профессиональным праздников и значимым юбилеем – 220-ой годовщиной со дня образования Министерства юстиции Российской Федерации!</a:t>
            </a:r>
          </a:p>
          <a:p>
            <a:pPr indent="205200" algn="just"/>
            <a:r>
              <a:rPr lang="ru-RU" sz="1300" dirty="0" smtClean="0">
                <a:solidFill>
                  <a:schemeClr val="accent6">
                    <a:lumMod val="10000"/>
                  </a:schemeClr>
                </a:solidFill>
                <a:latin typeface="+mj-lt"/>
              </a:rPr>
              <a:t>Органы юстиции на протяжении всей своей истории служили оплотом российской государственности, формировали правовую основу для сохранения высших идеалов страны: демократии, гуманизма, законности и справедливости.</a:t>
            </a:r>
          </a:p>
          <a:p>
            <a:pPr indent="205200" algn="just"/>
            <a:r>
              <a:rPr lang="ru-RU" sz="1300" dirty="0" smtClean="0">
                <a:solidFill>
                  <a:schemeClr val="accent6">
                    <a:lumMod val="10000"/>
                  </a:schemeClr>
                </a:solidFill>
                <a:latin typeface="+mj-lt"/>
              </a:rPr>
              <a:t>Весомый вклад сотрудников и ветеранов органов юстиции в становление современного облика России служит фундаментом для дальнейшего развития государства, обеспечивает строгое сохранение конституционного принципа верховенства закона.</a:t>
            </a:r>
          </a:p>
          <a:p>
            <a:pPr indent="205200" algn="just"/>
            <a:r>
              <a:rPr lang="ru-RU" sz="1300" dirty="0" smtClean="0">
                <a:solidFill>
                  <a:schemeClr val="accent6">
                    <a:lumMod val="10000"/>
                  </a:schemeClr>
                </a:solidFill>
                <a:latin typeface="+mj-lt"/>
              </a:rPr>
              <a:t>В нынешний сложный период Вам, связавшим свою жизнь со службой в Управлении Министерства юстиции Российской Федерации по Тульской области, приходится в трудных условиях решать ответственные задачи, неизменно демонстрируя профессиональное мастерство, самоотверженность, верность традициям, долгу и отечеству.</a:t>
            </a:r>
          </a:p>
          <a:p>
            <a:pPr indent="205200" algn="just"/>
            <a:r>
              <a:rPr lang="ru-RU" sz="1300" dirty="0" smtClean="0">
                <a:solidFill>
                  <a:schemeClr val="accent6">
                    <a:lumMod val="10000"/>
                  </a:schemeClr>
                </a:solidFill>
                <a:latin typeface="+mj-lt"/>
              </a:rPr>
              <a:t>В этот праздничный день, уважаемая Анна Владимировна, желаю Вам, Вашим сотрудникам и ветеранам крепкого здоровья, счастья, семейного тепла и благополучия на долгие годы.</a:t>
            </a:r>
          </a:p>
          <a:p>
            <a:pPr indent="205200" algn="r"/>
            <a:r>
              <a:rPr lang="ru-RU" sz="1300" dirty="0" smtClean="0">
                <a:solidFill>
                  <a:schemeClr val="accent6">
                    <a:lumMod val="10000"/>
                  </a:schemeClr>
                </a:solidFill>
                <a:latin typeface="+mj-lt"/>
              </a:rPr>
              <a:t>С уважением,</a:t>
            </a:r>
          </a:p>
          <a:p>
            <a:pPr indent="205200" algn="r"/>
            <a:r>
              <a:rPr lang="ru-RU" sz="1300" dirty="0" smtClean="0">
                <a:solidFill>
                  <a:schemeClr val="accent6">
                    <a:lumMod val="10000"/>
                  </a:schemeClr>
                </a:solidFill>
                <a:latin typeface="+mj-lt"/>
              </a:rPr>
              <a:t>Начальник УФСБ России по Тульской области</a:t>
            </a:r>
          </a:p>
          <a:p>
            <a:pPr indent="205200" algn="r"/>
            <a:r>
              <a:rPr lang="ru-RU" sz="1300" dirty="0" smtClean="0">
                <a:solidFill>
                  <a:schemeClr val="accent6">
                    <a:lumMod val="10000"/>
                  </a:schemeClr>
                </a:solidFill>
                <a:latin typeface="+mj-lt"/>
              </a:rPr>
              <a:t>Д.В. </a:t>
            </a:r>
            <a:r>
              <a:rPr lang="ru-RU" sz="1300" dirty="0" err="1" smtClean="0">
                <a:solidFill>
                  <a:schemeClr val="accent6">
                    <a:lumMod val="10000"/>
                  </a:schemeClr>
                </a:solidFill>
                <a:latin typeface="+mj-lt"/>
              </a:rPr>
              <a:t>Гурдинин</a:t>
            </a:r>
            <a:endParaRPr lang="ru-RU" sz="1300" dirty="0" smtClean="0">
              <a:solidFill>
                <a:schemeClr val="accent6">
                  <a:lumMod val="10000"/>
                </a:schemeClr>
              </a:solidFill>
              <a:latin typeface="+mj-lt"/>
            </a:endParaRPr>
          </a:p>
          <a:p>
            <a:pPr indent="205200" algn="r"/>
            <a:r>
              <a:rPr lang="ru-RU" sz="1400" dirty="0" smtClean="0">
                <a:solidFill>
                  <a:schemeClr val="accent6">
                    <a:lumMod val="10000"/>
                  </a:schemeClr>
                </a:solidFill>
                <a:latin typeface="+mj-lt"/>
              </a:rPr>
              <a:t> </a:t>
            </a:r>
            <a:endParaRPr lang="ru-RU" sz="1400" dirty="0">
              <a:solidFill>
                <a:schemeClr val="accent6">
                  <a:lumMod val="10000"/>
                </a:schemeClr>
              </a:solidFill>
              <a:latin typeface="+mj-lt"/>
            </a:endParaRPr>
          </a:p>
        </p:txBody>
      </p:sp>
      <p:pic>
        <p:nvPicPr>
          <p:cNvPr id="9219" name="Picture 3" descr="http://www.fsb.ru/images/foto/symbols/s1-s.jpg"/>
          <p:cNvPicPr>
            <a:picLocks noChangeAspect="1" noChangeArrowheads="1"/>
          </p:cNvPicPr>
          <p:nvPr/>
        </p:nvPicPr>
        <p:blipFill>
          <a:blip r:embed="rId3" cstate="print"/>
          <a:srcRect/>
          <a:stretch>
            <a:fillRect/>
          </a:stretch>
        </p:blipFill>
        <p:spPr bwMode="auto">
          <a:xfrm>
            <a:off x="285720" y="1643050"/>
            <a:ext cx="2500330" cy="4883978"/>
          </a:xfrm>
          <a:prstGeom prst="rect">
            <a:avLst/>
          </a:prstGeom>
          <a:noFill/>
        </p:spPr>
      </p:pic>
    </p:spTree>
  </p:cSld>
  <p:clrMapOvr>
    <a:masterClrMapping/>
  </p:clrMapOvr>
  <p:transition>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00034" y="0"/>
            <a:ext cx="8229600" cy="1143000"/>
          </a:xfrm>
        </p:spPr>
        <p:txBody>
          <a:bodyPr>
            <a:normAutofit/>
          </a:bodyPr>
          <a:lstStyle/>
          <a:p>
            <a:r>
              <a:rPr lang="ru-RU" sz="3600" dirty="0" smtClean="0">
                <a:solidFill>
                  <a:srgbClr val="FEDD2C"/>
                </a:solidFill>
              </a:rPr>
              <a:t>Прокуратура</a:t>
            </a:r>
            <a:r>
              <a:rPr lang="ru-RU" sz="3600" dirty="0" smtClean="0"/>
              <a:t> </a:t>
            </a:r>
            <a:r>
              <a:rPr lang="ru-RU" sz="3600" dirty="0" smtClean="0">
                <a:solidFill>
                  <a:srgbClr val="FEDD2C"/>
                </a:solidFill>
              </a:rPr>
              <a:t>Тульской области</a:t>
            </a:r>
            <a:endParaRPr lang="ru-RU" sz="3600" dirty="0">
              <a:solidFill>
                <a:srgbClr val="FEDD2C"/>
              </a:solidFill>
            </a:endParaRPr>
          </a:p>
        </p:txBody>
      </p:sp>
      <p:sp>
        <p:nvSpPr>
          <p:cNvPr id="7" name="Прямоугольник с двумя скругленными противолежащими углами 6"/>
          <p:cNvSpPr/>
          <p:nvPr/>
        </p:nvSpPr>
        <p:spPr>
          <a:xfrm>
            <a:off x="142844" y="1571612"/>
            <a:ext cx="5572164" cy="5072098"/>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r>
              <a:rPr lang="ru-RU" sz="1400" dirty="0" smtClean="0">
                <a:solidFill>
                  <a:schemeClr val="accent6">
                    <a:lumMod val="10000"/>
                  </a:schemeClr>
                </a:solidFill>
                <a:latin typeface="+mj-lt"/>
              </a:rPr>
              <a:t>От имени коллектива прокуратуры Тульской области и от себя лично поздравляю с 220-летием со дня образования Министерства юстиции Российской Федерации.</a:t>
            </a:r>
          </a:p>
          <a:p>
            <a:pPr indent="205200" algn="just"/>
            <a:r>
              <a:rPr lang="ru-RU" sz="1400" dirty="0" smtClean="0">
                <a:solidFill>
                  <a:schemeClr val="accent6">
                    <a:lumMod val="10000"/>
                  </a:schemeClr>
                </a:solidFill>
                <a:latin typeface="+mj-lt"/>
              </a:rPr>
              <a:t>В наши дни система Министерства юстиции выполняет важнейшие задачи по укреплению правового поля страны. Накопленный опыт и профессионализм сотрудников Управления является залогом значительных достижений в служебной деятельности на благо жителей Тульской области.</a:t>
            </a:r>
          </a:p>
          <a:p>
            <a:pPr indent="205200" algn="just"/>
            <a:r>
              <a:rPr lang="ru-RU" sz="1400" dirty="0" smtClean="0">
                <a:solidFill>
                  <a:schemeClr val="accent6">
                    <a:lumMod val="10000"/>
                  </a:schemeClr>
                </a:solidFill>
                <a:latin typeface="+mj-lt"/>
              </a:rPr>
              <a:t>Мы высоко ценим наше сложившиеся деловое сотрудничество в деле обеспечения государственных интересов и соблюдения конституционных прав граждан. Выражаем уверенность в его развитии и совершенствовании.</a:t>
            </a:r>
          </a:p>
          <a:p>
            <a:pPr indent="205200" algn="just"/>
            <a:r>
              <a:rPr lang="ru-RU" sz="1400" dirty="0" smtClean="0">
                <a:solidFill>
                  <a:schemeClr val="accent6">
                    <a:lumMod val="10000"/>
                  </a:schemeClr>
                </a:solidFill>
                <a:latin typeface="+mj-lt"/>
              </a:rPr>
              <a:t>Желаю Вам и всему коллективу Управления крепкого здоровья, благополучия и успешной реализации поставленных задач.  </a:t>
            </a:r>
          </a:p>
          <a:p>
            <a:pPr indent="205200" algn="r"/>
            <a:r>
              <a:rPr lang="ru-RU" sz="1400" dirty="0" smtClean="0">
                <a:solidFill>
                  <a:schemeClr val="accent6">
                    <a:lumMod val="10000"/>
                  </a:schemeClr>
                </a:solidFill>
                <a:latin typeface="+mj-lt"/>
              </a:rPr>
              <a:t>С уважением,</a:t>
            </a:r>
          </a:p>
          <a:p>
            <a:pPr indent="205200" algn="r"/>
            <a:r>
              <a:rPr lang="ru-RU" sz="1400" dirty="0" smtClean="0">
                <a:solidFill>
                  <a:schemeClr val="accent6">
                    <a:lumMod val="10000"/>
                  </a:schemeClr>
                </a:solidFill>
                <a:latin typeface="+mj-lt"/>
              </a:rPr>
              <a:t>Прокурор Тульской области</a:t>
            </a:r>
          </a:p>
          <a:p>
            <a:pPr indent="205200" algn="r"/>
            <a:r>
              <a:rPr lang="ru-RU" sz="1400" dirty="0" smtClean="0">
                <a:solidFill>
                  <a:schemeClr val="accent6">
                    <a:lumMod val="10000"/>
                  </a:schemeClr>
                </a:solidFill>
                <a:latin typeface="+mj-lt"/>
              </a:rPr>
              <a:t>Государственный советник юстиции 3 класса</a:t>
            </a:r>
          </a:p>
          <a:p>
            <a:pPr indent="205200" algn="r"/>
            <a:r>
              <a:rPr lang="ru-RU" sz="1400" dirty="0" smtClean="0">
                <a:solidFill>
                  <a:schemeClr val="accent6">
                    <a:lumMod val="10000"/>
                  </a:schemeClr>
                </a:solidFill>
                <a:latin typeface="+mj-lt"/>
              </a:rPr>
              <a:t>А.А. </a:t>
            </a:r>
            <a:r>
              <a:rPr lang="ru-RU" sz="1400" dirty="0" err="1" smtClean="0">
                <a:solidFill>
                  <a:schemeClr val="accent6">
                    <a:lumMod val="10000"/>
                  </a:schemeClr>
                </a:solidFill>
                <a:latin typeface="+mj-lt"/>
              </a:rPr>
              <a:t>Грицаенко</a:t>
            </a:r>
            <a:r>
              <a:rPr lang="ru-RU" sz="1400" dirty="0" smtClean="0">
                <a:solidFill>
                  <a:schemeClr val="accent6">
                    <a:lumMod val="10000"/>
                  </a:schemeClr>
                </a:solidFill>
                <a:latin typeface="+mj-lt"/>
              </a:rPr>
              <a:t> </a:t>
            </a:r>
            <a:endParaRPr lang="ru-RU" sz="1400" dirty="0">
              <a:solidFill>
                <a:schemeClr val="accent6">
                  <a:lumMod val="10000"/>
                </a:schemeClr>
              </a:solidFill>
              <a:latin typeface="+mj-lt"/>
            </a:endParaRPr>
          </a:p>
        </p:txBody>
      </p:sp>
      <p:pic>
        <p:nvPicPr>
          <p:cNvPr id="12290" name="Picture 2" descr="https://epp.genproc.gov.ru/o/adaptive-media/image/62773543/Preview-1000x0/img"/>
          <p:cNvPicPr>
            <a:picLocks noChangeAspect="1" noChangeArrowheads="1"/>
          </p:cNvPicPr>
          <p:nvPr/>
        </p:nvPicPr>
        <p:blipFill>
          <a:blip r:embed="rId3" cstate="print"/>
          <a:srcRect/>
          <a:stretch>
            <a:fillRect/>
          </a:stretch>
        </p:blipFill>
        <p:spPr bwMode="auto">
          <a:xfrm>
            <a:off x="5597449" y="1285860"/>
            <a:ext cx="3546551" cy="4071966"/>
          </a:xfrm>
          <a:prstGeom prst="rect">
            <a:avLst/>
          </a:prstGeom>
          <a:noFill/>
        </p:spPr>
      </p:pic>
      <p:pic>
        <p:nvPicPr>
          <p:cNvPr id="12292" name="Picture 4" descr="https://epp.genproc.gov.ru/o/gpparf-public/images/logo.png"/>
          <p:cNvPicPr>
            <a:picLocks noChangeAspect="1" noChangeArrowheads="1"/>
          </p:cNvPicPr>
          <p:nvPr/>
        </p:nvPicPr>
        <p:blipFill>
          <a:blip r:embed="rId4" cstate="print"/>
          <a:srcRect/>
          <a:stretch>
            <a:fillRect/>
          </a:stretch>
        </p:blipFill>
        <p:spPr bwMode="auto">
          <a:xfrm>
            <a:off x="5643570" y="4786322"/>
            <a:ext cx="1857388" cy="1943114"/>
          </a:xfrm>
          <a:prstGeom prst="rect">
            <a:avLst/>
          </a:prstGeom>
          <a:noFill/>
        </p:spPr>
      </p:pic>
    </p:spTree>
  </p:cSld>
  <p:clrMapOvr>
    <a:masterClrMapping/>
  </p:clrMapOvr>
  <p:transition>
    <p:strip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71472" y="0"/>
            <a:ext cx="8229600" cy="1143000"/>
          </a:xfrm>
        </p:spPr>
        <p:txBody>
          <a:bodyPr>
            <a:normAutofit fontScale="90000"/>
          </a:bodyPr>
          <a:lstStyle/>
          <a:p>
            <a:r>
              <a:rPr lang="ru-RU" sz="4000" dirty="0" smtClean="0">
                <a:solidFill>
                  <a:srgbClr val="FEDD2C"/>
                </a:solidFill>
              </a:rPr>
              <a:t>Управление</a:t>
            </a:r>
            <a:r>
              <a:rPr lang="ru-RU" dirty="0" smtClean="0"/>
              <a:t> </a:t>
            </a:r>
            <a:r>
              <a:rPr lang="ru-RU" sz="4000" dirty="0" smtClean="0">
                <a:solidFill>
                  <a:srgbClr val="FEDD2C"/>
                </a:solidFill>
              </a:rPr>
              <a:t>МВД России по Тульской области </a:t>
            </a:r>
            <a:endParaRPr lang="ru-RU" sz="4000" dirty="0">
              <a:solidFill>
                <a:srgbClr val="FEDD2C"/>
              </a:solidFill>
            </a:endParaRPr>
          </a:p>
        </p:txBody>
      </p:sp>
      <p:sp>
        <p:nvSpPr>
          <p:cNvPr id="7" name="Прямоугольник с двумя скругленными противолежащими углами 6"/>
          <p:cNvSpPr/>
          <p:nvPr/>
        </p:nvSpPr>
        <p:spPr>
          <a:xfrm>
            <a:off x="3357554" y="1428736"/>
            <a:ext cx="5786446" cy="528641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endParaRPr lang="ru-RU" sz="1200" dirty="0" smtClean="0">
              <a:solidFill>
                <a:schemeClr val="accent6">
                  <a:lumMod val="10000"/>
                </a:schemeClr>
              </a:solidFill>
              <a:latin typeface="+mj-lt"/>
            </a:endParaRPr>
          </a:p>
          <a:p>
            <a:pPr indent="205200" algn="just"/>
            <a:r>
              <a:rPr lang="ru-RU" sz="1250" dirty="0" smtClean="0">
                <a:solidFill>
                  <a:schemeClr val="accent6">
                    <a:lumMod val="10000"/>
                  </a:schemeClr>
                </a:solidFill>
                <a:latin typeface="+mj-lt"/>
              </a:rPr>
              <a:t>От имени руководства и сотрудников Управления МВД России по Тульской области поздравляю весь коллектив Управления Минюста России по Тульской области, а также всех сотрудников системы юстиции с юбилеем - 220-летием образования Министерства юстиции России! </a:t>
            </a:r>
          </a:p>
          <a:p>
            <a:pPr indent="205200" algn="just"/>
            <a:r>
              <a:rPr lang="ru-RU" sz="1250" dirty="0" smtClean="0">
                <a:solidFill>
                  <a:schemeClr val="accent6">
                    <a:lumMod val="10000"/>
                  </a:schemeClr>
                </a:solidFill>
                <a:latin typeface="+mj-lt"/>
              </a:rPr>
              <a:t>Более двух веков ваше ведомство стоит на страже Закона, содействует неуклонному исполнению законодательных и судебных решений, развитию правовой культуры. Сегодня Министерство юстиции России – это мощная централизованная система органов и учреждений, выполняющих важнейшие государственные задачи по укреплению единого правового пространства страны и соблюдению законности и правопорядка. Деятельность тульской полиции всегда была неразрывно связана с работой Министерства юстиции. Сложившиеся тесное взаимодействие и конструктивный диалог с коллегами из Минюста вносят значимый вклад в повышение эффективности работы стражей правопорядка в решении задач по обеспечению безопасности в регионе.</a:t>
            </a:r>
          </a:p>
          <a:p>
            <a:pPr indent="205200" algn="just"/>
            <a:r>
              <a:rPr lang="ru-RU" sz="1250" dirty="0" smtClean="0">
                <a:solidFill>
                  <a:schemeClr val="accent6">
                    <a:lumMod val="10000"/>
                  </a:schemeClr>
                </a:solidFill>
                <a:latin typeface="+mj-lt"/>
              </a:rPr>
              <a:t>От всей души хочется пожелать всем действующим сотрудникам и ветеранам Управления Минюста России по Тульской области крепкого здоровья и благополучия, новых успехов и достижений! Пусть удача всегда сопутствует вам в нелёгкой, благородной и почётной службе во имя Российской Федерации! </a:t>
            </a:r>
          </a:p>
          <a:p>
            <a:pPr indent="205200" algn="r"/>
            <a:r>
              <a:rPr lang="ru-RU" sz="1250" dirty="0" smtClean="0">
                <a:solidFill>
                  <a:schemeClr val="accent6">
                    <a:lumMod val="10000"/>
                  </a:schemeClr>
                </a:solidFill>
                <a:latin typeface="+mj-lt"/>
              </a:rPr>
              <a:t>С уважением,</a:t>
            </a:r>
          </a:p>
          <a:p>
            <a:pPr indent="205200" algn="r"/>
            <a:r>
              <a:rPr lang="ru-RU" sz="1250" dirty="0" smtClean="0">
                <a:solidFill>
                  <a:schemeClr val="accent6">
                    <a:lumMod val="10000"/>
                  </a:schemeClr>
                </a:solidFill>
                <a:latin typeface="+mj-lt"/>
              </a:rPr>
              <a:t>Начальник УМВД России по Тульской области</a:t>
            </a:r>
          </a:p>
          <a:p>
            <a:pPr indent="205200" algn="r"/>
            <a:r>
              <a:rPr lang="ru-RU" sz="1250" dirty="0" smtClean="0">
                <a:solidFill>
                  <a:schemeClr val="accent6">
                    <a:lumMod val="10000"/>
                  </a:schemeClr>
                </a:solidFill>
                <a:latin typeface="+mj-lt"/>
              </a:rPr>
              <a:t>генерал- майор полиции С.А. Галкин</a:t>
            </a:r>
          </a:p>
        </p:txBody>
      </p:sp>
      <p:pic>
        <p:nvPicPr>
          <p:cNvPr id="11265" name="Picture 1" descr="C:\Users\2\Pictures\2aljY324qu-179xx229.jpg"/>
          <p:cNvPicPr>
            <a:picLocks noGrp="1" noChangeAspect="1" noChangeArrowheads="1"/>
          </p:cNvPicPr>
          <p:nvPr>
            <p:ph sz="half" idx="2"/>
          </p:nvPr>
        </p:nvPicPr>
        <p:blipFill>
          <a:blip r:embed="rId3" cstate="print"/>
          <a:srcRect/>
          <a:stretch>
            <a:fillRect/>
          </a:stretch>
        </p:blipFill>
        <p:spPr bwMode="auto">
          <a:xfrm>
            <a:off x="214282" y="1357298"/>
            <a:ext cx="3376615" cy="4319803"/>
          </a:xfrm>
          <a:prstGeom prst="rect">
            <a:avLst/>
          </a:prstGeom>
          <a:noFill/>
        </p:spPr>
      </p:pic>
      <p:sp>
        <p:nvSpPr>
          <p:cNvPr id="11267" name="AutoShape 3" descr="https://71.xn--b1aew.xn--p1ai/upload/site72/document_news/ger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268" name="Picture 4" descr="C:\Users\2\Pictures\gerb.jpg"/>
          <p:cNvPicPr>
            <a:picLocks noChangeAspect="1" noChangeArrowheads="1"/>
          </p:cNvPicPr>
          <p:nvPr/>
        </p:nvPicPr>
        <p:blipFill>
          <a:blip r:embed="rId4" cstate="print"/>
          <a:srcRect/>
          <a:stretch>
            <a:fillRect/>
          </a:stretch>
        </p:blipFill>
        <p:spPr bwMode="auto">
          <a:xfrm>
            <a:off x="0" y="5000636"/>
            <a:ext cx="1143008" cy="1673364"/>
          </a:xfrm>
          <a:prstGeom prst="rect">
            <a:avLst/>
          </a:prstGeom>
          <a:noFill/>
        </p:spPr>
      </p:pic>
    </p:spTree>
  </p:cSld>
  <p:clrMapOvr>
    <a:masterClrMapping/>
  </p:clrMapOvr>
  <p:transition>
    <p:strips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00034" y="142852"/>
            <a:ext cx="8229600" cy="1143000"/>
          </a:xfrm>
        </p:spPr>
        <p:txBody>
          <a:bodyPr>
            <a:normAutofit/>
          </a:bodyPr>
          <a:lstStyle/>
          <a:p>
            <a:r>
              <a:rPr lang="ru-RU" sz="3400" dirty="0" smtClean="0">
                <a:solidFill>
                  <a:srgbClr val="FEDD2C"/>
                </a:solidFill>
              </a:rPr>
              <a:t>УФСИН России по Тульской области</a:t>
            </a:r>
            <a:endParaRPr lang="ru-RU" sz="3400" dirty="0">
              <a:solidFill>
                <a:srgbClr val="FEDD2C"/>
              </a:solidFill>
            </a:endParaRPr>
          </a:p>
        </p:txBody>
      </p:sp>
      <p:sp>
        <p:nvSpPr>
          <p:cNvPr id="10" name="Прямоугольник с двумя скругленными противолежащими углами 9"/>
          <p:cNvSpPr/>
          <p:nvPr/>
        </p:nvSpPr>
        <p:spPr>
          <a:xfrm>
            <a:off x="142844" y="1357298"/>
            <a:ext cx="5214974" cy="5357850"/>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ru-RU" sz="1400" dirty="0" smtClean="0">
              <a:solidFill>
                <a:schemeClr val="accent6">
                  <a:lumMod val="10000"/>
                </a:schemeClr>
              </a:solidFill>
              <a:latin typeface="+mj-lt"/>
            </a:endParaRPr>
          </a:p>
          <a:p>
            <a:pPr indent="205200" algn="just"/>
            <a:r>
              <a:rPr lang="ru-RU" sz="1300" dirty="0" smtClean="0">
                <a:solidFill>
                  <a:schemeClr val="accent6">
                    <a:lumMod val="10000"/>
                  </a:schemeClr>
                </a:solidFill>
                <a:latin typeface="+mj-lt"/>
              </a:rPr>
              <a:t>8 сентября 2022 года исполняется 220 лет с момента образования Министерства юстиции Российской Федерации. С 1998 года Федеральная служба исполнения наказаний является частью Министерства юстиции, отвечающей за неуклонное исполнение судебных решений. </a:t>
            </a:r>
          </a:p>
          <a:p>
            <a:pPr indent="205200" algn="just"/>
            <a:r>
              <a:rPr lang="ru-RU" sz="1300" dirty="0" smtClean="0">
                <a:solidFill>
                  <a:schemeClr val="accent6">
                    <a:lumMod val="10000"/>
                  </a:schemeClr>
                </a:solidFill>
                <a:latin typeface="+mj-lt"/>
              </a:rPr>
              <a:t>От имени руководства Управления Федеральной службы исполнения наказаний по Тульской области и от себя лично хочу выразить признательность Вашему ведомству за эффективное сотрудничество и понимание важности работы по формированию правового государства и обеспечению верховенства Закона во всех сферах нашей жизни, в том числе при исполнении наказаний.  </a:t>
            </a:r>
          </a:p>
          <a:p>
            <a:pPr indent="205200" algn="just"/>
            <a:r>
              <a:rPr lang="ru-RU" sz="1300" dirty="0" smtClean="0">
                <a:solidFill>
                  <a:schemeClr val="accent6">
                    <a:lumMod val="10000"/>
                  </a:schemeClr>
                </a:solidFill>
                <a:latin typeface="+mj-lt"/>
              </a:rPr>
              <a:t>Пользуясь случаем, хочу поздравить всех работников и ветеранов Министерства Юстиции Тульской области со знаменательной датой – 220-летием с момента образования Министерства юстиции Российской Федерации. Уверен, что и в дальнейшем Вы будете бережно сохранять лучшие профессиональные традиции и продолжите развить правовую культуру в нашем регионе!</a:t>
            </a:r>
          </a:p>
          <a:p>
            <a:pPr algn="r"/>
            <a:r>
              <a:rPr lang="ru-RU" sz="1200" dirty="0" smtClean="0">
                <a:solidFill>
                  <a:schemeClr val="accent6">
                    <a:lumMod val="10000"/>
                  </a:schemeClr>
                </a:solidFill>
                <a:latin typeface="+mj-lt"/>
              </a:rPr>
              <a:t>С уважением, </a:t>
            </a:r>
          </a:p>
          <a:p>
            <a:pPr algn="r"/>
            <a:r>
              <a:rPr lang="ru-RU" sz="1200" dirty="0" smtClean="0">
                <a:solidFill>
                  <a:schemeClr val="accent6">
                    <a:lumMod val="10000"/>
                  </a:schemeClr>
                </a:solidFill>
                <a:latin typeface="+mj-lt"/>
              </a:rPr>
              <a:t>Начальник УФСИН России по Тульской области генерал-майор внутренней службы</a:t>
            </a:r>
          </a:p>
          <a:p>
            <a:pPr algn="r"/>
            <a:r>
              <a:rPr lang="ru-RU" sz="1200" dirty="0" smtClean="0">
                <a:solidFill>
                  <a:schemeClr val="accent6">
                    <a:lumMod val="10000"/>
                  </a:schemeClr>
                </a:solidFill>
                <a:latin typeface="+mj-lt"/>
              </a:rPr>
              <a:t>И. П. Прокопенко</a:t>
            </a:r>
          </a:p>
          <a:p>
            <a:pPr indent="205200" algn="r"/>
            <a:r>
              <a:rPr lang="ru-RU" sz="1400" dirty="0" smtClean="0">
                <a:solidFill>
                  <a:schemeClr val="accent6">
                    <a:lumMod val="10000"/>
                  </a:schemeClr>
                </a:solidFill>
                <a:latin typeface="+mj-lt"/>
              </a:rPr>
              <a:t> </a:t>
            </a:r>
          </a:p>
        </p:txBody>
      </p:sp>
      <p:pic>
        <p:nvPicPr>
          <p:cNvPr id="1026" name="Picture 2" descr="C:\Users\2\Downloads\И. П. Прокопенко .JPG"/>
          <p:cNvPicPr>
            <a:picLocks noChangeAspect="1" noChangeArrowheads="1"/>
          </p:cNvPicPr>
          <p:nvPr/>
        </p:nvPicPr>
        <p:blipFill>
          <a:blip r:embed="rId3" cstate="print"/>
          <a:srcRect/>
          <a:stretch>
            <a:fillRect/>
          </a:stretch>
        </p:blipFill>
        <p:spPr bwMode="auto">
          <a:xfrm>
            <a:off x="5389863" y="1142984"/>
            <a:ext cx="3754137" cy="5286412"/>
          </a:xfrm>
          <a:prstGeom prst="rect">
            <a:avLst/>
          </a:prstGeom>
          <a:noFill/>
        </p:spPr>
      </p:pic>
      <p:pic>
        <p:nvPicPr>
          <p:cNvPr id="4100" name="Picture 4" descr="https://71.fsin.gov.ru/bitrix/media/img/logo.png"/>
          <p:cNvPicPr>
            <a:picLocks noChangeAspect="1" noChangeArrowheads="1"/>
          </p:cNvPicPr>
          <p:nvPr/>
        </p:nvPicPr>
        <p:blipFill>
          <a:blip r:embed="rId4" cstate="print"/>
          <a:srcRect/>
          <a:stretch>
            <a:fillRect/>
          </a:stretch>
        </p:blipFill>
        <p:spPr bwMode="auto">
          <a:xfrm>
            <a:off x="4857752" y="5500702"/>
            <a:ext cx="1928793" cy="1551904"/>
          </a:xfrm>
          <a:prstGeom prst="rect">
            <a:avLst/>
          </a:prstGeom>
          <a:noFill/>
        </p:spPr>
      </p:pic>
    </p:spTree>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r>
              <a:rPr lang="ru-RU" sz="2800" dirty="0" smtClean="0">
                <a:solidFill>
                  <a:srgbClr val="FEDD2C"/>
                </a:solidFill>
              </a:rPr>
              <a:t>Управление Федеральной службы судебных приставов по Тульской области</a:t>
            </a:r>
            <a:endParaRPr lang="ru-RU" sz="2800" dirty="0">
              <a:solidFill>
                <a:srgbClr val="FEDD2C"/>
              </a:solidFill>
            </a:endParaRPr>
          </a:p>
        </p:txBody>
      </p:sp>
      <p:sp>
        <p:nvSpPr>
          <p:cNvPr id="7" name="Прямоугольник с двумя скругленными противолежащими углами 6"/>
          <p:cNvSpPr/>
          <p:nvPr/>
        </p:nvSpPr>
        <p:spPr>
          <a:xfrm>
            <a:off x="142844" y="1500174"/>
            <a:ext cx="5572164" cy="5143536"/>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r>
              <a:rPr lang="ru-RU" sz="1400" dirty="0" smtClean="0">
                <a:solidFill>
                  <a:schemeClr val="accent6">
                    <a:lumMod val="10000"/>
                  </a:schemeClr>
                </a:solidFill>
                <a:latin typeface="+mj-lt"/>
              </a:rPr>
              <a:t>В преддверии празднования 220-летия Минюста России Управление Федеральной службы судебных приставов России по Тульской области выражает искреннюю благодарность Управлению Министерства юстиции Российской Федерации по Тульской области за плодотворное сотрудничество.</a:t>
            </a:r>
          </a:p>
          <a:p>
            <a:pPr indent="205200" algn="just"/>
            <a:r>
              <a:rPr lang="ru-RU" sz="1400" dirty="0" smtClean="0">
                <a:solidFill>
                  <a:schemeClr val="accent6">
                    <a:lumMod val="10000"/>
                  </a:schemeClr>
                </a:solidFill>
                <a:latin typeface="+mj-lt"/>
              </a:rPr>
              <a:t>За время совместной работы мы преуспели в  обеспечении установленного порядка деятельности судов и исполнения судебных актов и актов других органов, оказании бесплатной юридической помощи и правового просвещения населения.</a:t>
            </a:r>
          </a:p>
          <a:p>
            <a:pPr indent="205200" algn="just"/>
            <a:r>
              <a:rPr lang="ru-RU" sz="1400" dirty="0" smtClean="0">
                <a:solidFill>
                  <a:schemeClr val="accent6">
                    <a:lumMod val="10000"/>
                  </a:schemeClr>
                </a:solidFill>
                <a:latin typeface="+mj-lt"/>
              </a:rPr>
              <a:t>Мы высоко ценим сложившиеся взаимопонимание, ответственность и профессионализм, выражаем благодарность за содействие, проявленное в защите прав, свобод и законных интересов граждан.</a:t>
            </a:r>
          </a:p>
          <a:p>
            <a:pPr indent="205200" algn="just"/>
            <a:r>
              <a:rPr lang="ru-RU" sz="1400" dirty="0" smtClean="0">
                <a:solidFill>
                  <a:schemeClr val="accent6">
                    <a:lumMod val="10000"/>
                  </a:schemeClr>
                </a:solidFill>
                <a:latin typeface="+mj-lt"/>
              </a:rPr>
              <a:t>Выражаем уверенность в том, что взаимодействие позволит реализовать наиболее оптимальные решения поставленных в нашем сотрудничестве задач.    </a:t>
            </a:r>
            <a:endParaRPr lang="ru-RU" sz="1400" dirty="0" smtClean="0">
              <a:solidFill>
                <a:srgbClr val="FF0000"/>
              </a:solidFill>
              <a:latin typeface="+mj-lt"/>
            </a:endParaRPr>
          </a:p>
          <a:p>
            <a:pPr indent="205200" algn="r"/>
            <a:r>
              <a:rPr lang="ru-RU" sz="1400" dirty="0" smtClean="0">
                <a:solidFill>
                  <a:schemeClr val="accent6">
                    <a:lumMod val="10000"/>
                  </a:schemeClr>
                </a:solidFill>
                <a:latin typeface="+mj-lt"/>
              </a:rPr>
              <a:t>С уважением,</a:t>
            </a:r>
          </a:p>
          <a:p>
            <a:pPr indent="205200" algn="r"/>
            <a:r>
              <a:rPr lang="ru-RU" sz="1400" dirty="0" smtClean="0"/>
              <a:t> </a:t>
            </a:r>
            <a:r>
              <a:rPr lang="ru-RU" sz="1400" dirty="0" smtClean="0">
                <a:solidFill>
                  <a:schemeClr val="accent6">
                    <a:lumMod val="10000"/>
                  </a:schemeClr>
                </a:solidFill>
                <a:latin typeface="+mj-lt"/>
              </a:rPr>
              <a:t>Руководитель УФССП России по Тульской области – главный судебный пристав Тульской области</a:t>
            </a:r>
          </a:p>
          <a:p>
            <a:pPr indent="205200" algn="r"/>
            <a:r>
              <a:rPr lang="ru-RU" sz="1400" dirty="0" smtClean="0">
                <a:solidFill>
                  <a:schemeClr val="accent6">
                    <a:lumMod val="10000"/>
                  </a:schemeClr>
                </a:solidFill>
                <a:latin typeface="+mj-lt"/>
              </a:rPr>
              <a:t>Э.Н. Кононов </a:t>
            </a:r>
            <a:endParaRPr lang="ru-RU" sz="1400" dirty="0">
              <a:solidFill>
                <a:schemeClr val="accent6">
                  <a:lumMod val="10000"/>
                </a:schemeClr>
              </a:solidFill>
              <a:latin typeface="+mj-lt"/>
            </a:endParaRPr>
          </a:p>
        </p:txBody>
      </p:sp>
      <p:pic>
        <p:nvPicPr>
          <p:cNvPr id="2050" name="Picture 2" descr="C:\Users\2\Pictures\kononov_polkovnik_nasajt_20223141738.jpg"/>
          <p:cNvPicPr>
            <a:picLocks noGrp="1" noChangeAspect="1" noChangeArrowheads="1"/>
          </p:cNvPicPr>
          <p:nvPr>
            <p:ph sz="half" idx="2"/>
          </p:nvPr>
        </p:nvPicPr>
        <p:blipFill>
          <a:blip r:embed="rId3" cstate="print"/>
          <a:srcRect/>
          <a:stretch>
            <a:fillRect/>
          </a:stretch>
        </p:blipFill>
        <p:spPr bwMode="auto">
          <a:xfrm>
            <a:off x="5500694" y="1285860"/>
            <a:ext cx="3471858" cy="4019572"/>
          </a:xfrm>
          <a:prstGeom prst="rect">
            <a:avLst/>
          </a:prstGeom>
          <a:noFill/>
        </p:spPr>
      </p:pic>
      <p:pic>
        <p:nvPicPr>
          <p:cNvPr id="13315" name="Picture 3"/>
          <p:cNvPicPr>
            <a:picLocks noChangeAspect="1" noChangeArrowheads="1"/>
          </p:cNvPicPr>
          <p:nvPr/>
        </p:nvPicPr>
        <p:blipFill>
          <a:blip r:embed="rId4" cstate="print"/>
          <a:srcRect/>
          <a:stretch>
            <a:fillRect/>
          </a:stretch>
        </p:blipFill>
        <p:spPr bwMode="auto">
          <a:xfrm>
            <a:off x="7215206" y="5000636"/>
            <a:ext cx="1643074" cy="1764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Autofit/>
          </a:bodyPr>
          <a:lstStyle/>
          <a:p>
            <a:r>
              <a:rPr lang="ru-RU" sz="2400" dirty="0" smtClean="0">
                <a:solidFill>
                  <a:srgbClr val="FEDD2C"/>
                </a:solidFill>
              </a:rPr>
              <a:t>Комитет по делам записи актов гражданского состояния и обеспечению деятельности мировых судей в Тульской области</a:t>
            </a:r>
            <a:endParaRPr lang="ru-RU" sz="2800" dirty="0"/>
          </a:p>
        </p:txBody>
      </p:sp>
      <p:pic>
        <p:nvPicPr>
          <p:cNvPr id="6145" name="Picture 1" descr="C:\Users\2\Pictures\951159.jpg"/>
          <p:cNvPicPr>
            <a:picLocks noGrp="1" noChangeAspect="1" noChangeArrowheads="1"/>
          </p:cNvPicPr>
          <p:nvPr>
            <p:ph sz="half" idx="1"/>
          </p:nvPr>
        </p:nvPicPr>
        <p:blipFill>
          <a:blip r:embed="rId3" cstate="print"/>
          <a:srcRect/>
          <a:stretch>
            <a:fillRect/>
          </a:stretch>
        </p:blipFill>
        <p:spPr bwMode="auto">
          <a:xfrm>
            <a:off x="142844" y="1571612"/>
            <a:ext cx="3390869" cy="4786346"/>
          </a:xfrm>
          <a:prstGeom prst="rect">
            <a:avLst/>
          </a:prstGeom>
          <a:noFill/>
        </p:spPr>
      </p:pic>
      <p:sp>
        <p:nvSpPr>
          <p:cNvPr id="7" name="Прямоугольник с двумя скругленными противолежащими углами 6"/>
          <p:cNvSpPr/>
          <p:nvPr/>
        </p:nvSpPr>
        <p:spPr>
          <a:xfrm>
            <a:off x="3571836" y="1785926"/>
            <a:ext cx="5572164" cy="4929222"/>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endParaRPr lang="ru-RU" sz="1400" dirty="0" smtClean="0">
              <a:solidFill>
                <a:schemeClr val="accent6">
                  <a:lumMod val="10000"/>
                </a:schemeClr>
              </a:solidFill>
              <a:latin typeface="+mj-lt"/>
            </a:endParaRPr>
          </a:p>
          <a:p>
            <a:pPr indent="205200" algn="just"/>
            <a:r>
              <a:rPr lang="ru-RU" sz="1400" dirty="0" smtClean="0">
                <a:solidFill>
                  <a:schemeClr val="accent6">
                    <a:lumMod val="10000"/>
                  </a:schemeClr>
                </a:solidFill>
                <a:latin typeface="+mj-lt"/>
              </a:rPr>
              <a:t>Реализация государственной политики в сфере государственной регистрации актов гражданского состояния в регионе осуществляется в тесном взаимодействии с Управлением Министерства юстиции Российской Федерации по Тульской области.</a:t>
            </a:r>
          </a:p>
          <a:p>
            <a:pPr indent="205200" algn="just"/>
            <a:r>
              <a:rPr lang="ru-RU" sz="1400" dirty="0" smtClean="0">
                <a:solidFill>
                  <a:schemeClr val="accent6">
                    <a:lumMod val="10000"/>
                  </a:schemeClr>
                </a:solidFill>
                <a:latin typeface="+mj-lt"/>
              </a:rPr>
              <a:t>Совместные консультации и совещания способствовали снижению количества нарушений законодательства и установлению единой правоприменительной практики в регионе.</a:t>
            </a:r>
            <a:r>
              <a:rPr lang="ru-RU" sz="1400" dirty="0" smtClean="0"/>
              <a:t> </a:t>
            </a:r>
            <a:r>
              <a:rPr lang="ru-RU" sz="1400" dirty="0" smtClean="0">
                <a:solidFill>
                  <a:schemeClr val="accent6">
                    <a:lumMod val="10000"/>
                  </a:schemeClr>
                </a:solidFill>
                <a:latin typeface="+mj-lt"/>
              </a:rPr>
              <a:t>Так, в регионе начиная с 2016 года не вынесено ни одного предписания о нарушении законодательства. </a:t>
            </a:r>
          </a:p>
          <a:p>
            <a:pPr indent="205200" algn="just"/>
            <a:r>
              <a:rPr lang="ru-RU" sz="1400" dirty="0" smtClean="0">
                <a:solidFill>
                  <a:schemeClr val="accent6">
                    <a:lumMod val="10000"/>
                  </a:schemeClr>
                </a:solidFill>
                <a:latin typeface="+mj-lt"/>
              </a:rPr>
              <a:t>Совместная работа Управления Минюста и комитета и в дальнейшем будет направлена на соблюдение законности в деятельности органов ЗАГС области в целях охраны имущественных и личных неимущественных прав граждан, а также в интересах государства, создание условий для предоставления гражданам государственных услуг надлежащего качества.</a:t>
            </a:r>
          </a:p>
          <a:p>
            <a:pPr indent="205200" algn="r"/>
            <a:r>
              <a:rPr lang="ru-RU" sz="1400" dirty="0" smtClean="0">
                <a:solidFill>
                  <a:schemeClr val="accent6">
                    <a:lumMod val="10000"/>
                  </a:schemeClr>
                </a:solidFill>
                <a:latin typeface="+mj-lt"/>
              </a:rPr>
              <a:t>С уважением,</a:t>
            </a:r>
          </a:p>
          <a:p>
            <a:pPr indent="205200" algn="r"/>
            <a:r>
              <a:rPr lang="ru-RU" sz="1400" dirty="0" smtClean="0">
                <a:solidFill>
                  <a:schemeClr val="accent6">
                    <a:lumMod val="10000"/>
                  </a:schemeClr>
                </a:solidFill>
                <a:latin typeface="+mj-lt"/>
              </a:rPr>
              <a:t>Председатель комитета</a:t>
            </a:r>
          </a:p>
          <a:p>
            <a:pPr indent="205200" algn="r"/>
            <a:r>
              <a:rPr lang="ru-RU" sz="1400" dirty="0" smtClean="0">
                <a:solidFill>
                  <a:schemeClr val="accent6">
                    <a:lumMod val="10000"/>
                  </a:schemeClr>
                </a:solidFill>
                <a:latin typeface="+mj-lt"/>
              </a:rPr>
              <a:t>Т.А. Абросимова</a:t>
            </a:r>
          </a:p>
          <a:p>
            <a:pPr indent="205200" algn="r"/>
            <a:r>
              <a:rPr lang="ru-RU" sz="1400" dirty="0" smtClean="0">
                <a:solidFill>
                  <a:schemeClr val="accent6">
                    <a:lumMod val="10000"/>
                  </a:schemeClr>
                </a:solidFill>
                <a:latin typeface="+mj-lt"/>
              </a:rPr>
              <a:t> </a:t>
            </a:r>
            <a:endParaRPr lang="ru-RU" sz="1400" dirty="0">
              <a:solidFill>
                <a:schemeClr val="accent6">
                  <a:lumMod val="10000"/>
                </a:schemeClr>
              </a:solidFill>
              <a:latin typeface="+mj-lt"/>
            </a:endParaRPr>
          </a:p>
        </p:txBody>
      </p:sp>
    </p:spTree>
  </p:cSld>
  <p:clrMapOvr>
    <a:masterClrMapping/>
  </p:clrMapOvr>
  <p:transition>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a:xfrm>
            <a:off x="500034" y="142852"/>
            <a:ext cx="8229600" cy="1143000"/>
          </a:xfrm>
        </p:spPr>
        <p:txBody>
          <a:bodyPr>
            <a:normAutofit fontScale="90000"/>
          </a:bodyPr>
          <a:lstStyle/>
          <a:p>
            <a:r>
              <a:rPr lang="ru-RU" sz="3600" dirty="0" smtClean="0">
                <a:solidFill>
                  <a:srgbClr val="FEDD2C"/>
                </a:solidFill>
              </a:rPr>
              <a:t>Избирательная комиссия Тульской области</a:t>
            </a:r>
            <a:endParaRPr lang="ru-RU" sz="3600" dirty="0">
              <a:solidFill>
                <a:srgbClr val="FEDD2C"/>
              </a:solidFill>
            </a:endParaRPr>
          </a:p>
        </p:txBody>
      </p:sp>
      <p:sp>
        <p:nvSpPr>
          <p:cNvPr id="7" name="Прямоугольник с двумя скругленными противолежащими углами 6"/>
          <p:cNvSpPr/>
          <p:nvPr/>
        </p:nvSpPr>
        <p:spPr>
          <a:xfrm>
            <a:off x="214282" y="1571612"/>
            <a:ext cx="5572164" cy="5000660"/>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5200" algn="just"/>
            <a:endParaRPr lang="ru-RU" sz="1400" dirty="0" smtClean="0">
              <a:solidFill>
                <a:schemeClr val="accent6">
                  <a:lumMod val="10000"/>
                </a:schemeClr>
              </a:solidFill>
              <a:latin typeface="+mj-lt"/>
            </a:endParaRPr>
          </a:p>
          <a:p>
            <a:pPr indent="205200" algn="just"/>
            <a:endParaRPr lang="ru-RU" sz="1400" dirty="0" smtClean="0">
              <a:solidFill>
                <a:schemeClr val="accent6">
                  <a:lumMod val="10000"/>
                </a:schemeClr>
              </a:solidFill>
              <a:latin typeface="+mj-lt"/>
            </a:endParaRPr>
          </a:p>
          <a:p>
            <a:pPr indent="205200" algn="just"/>
            <a:r>
              <a:rPr lang="ru-RU" sz="1400" dirty="0" smtClean="0">
                <a:solidFill>
                  <a:schemeClr val="accent6">
                    <a:lumMod val="10000"/>
                  </a:schemeClr>
                </a:solidFill>
                <a:latin typeface="+mj-lt"/>
              </a:rPr>
              <a:t>Поздравляю вас с 220-летием образования Министерства юстиции Российской Федерации! </a:t>
            </a:r>
          </a:p>
          <a:p>
            <a:pPr indent="205200" algn="just"/>
            <a:r>
              <a:rPr lang="ru-RU" sz="1400" dirty="0" smtClean="0">
                <a:solidFill>
                  <a:schemeClr val="accent6">
                    <a:lumMod val="10000"/>
                  </a:schemeClr>
                </a:solidFill>
                <a:latin typeface="+mj-lt"/>
              </a:rPr>
              <a:t>Тульской Управление Министерства юстиции – надежный партнер избирательной комиссии Тульской области. Наше многолетнее тесное взаимодействие – один из основополагающих принципов, обеспечивающих законность избирательного процесса в регионе, соблюдение и защиту избирательных прав граждан. </a:t>
            </a:r>
          </a:p>
          <a:p>
            <a:pPr indent="205200" algn="just"/>
            <a:r>
              <a:rPr lang="ru-RU" sz="1400" dirty="0" smtClean="0">
                <a:solidFill>
                  <a:schemeClr val="accent6">
                    <a:lumMod val="10000"/>
                  </a:schemeClr>
                </a:solidFill>
                <a:latin typeface="+mj-lt"/>
              </a:rPr>
              <a:t>Сотрудников Управления отличают высокий профессионализм, компетентность и преданность выбранному делу. Ваша ежедневная кропотливая работа вносит существенный вклад в обеспечение российской государственности и верховенства закона.</a:t>
            </a:r>
          </a:p>
          <a:p>
            <a:pPr indent="205200" algn="just"/>
            <a:r>
              <a:rPr lang="ru-RU" sz="1400" dirty="0" smtClean="0">
                <a:solidFill>
                  <a:schemeClr val="accent6">
                    <a:lumMod val="10000"/>
                  </a:schemeClr>
                </a:solidFill>
                <a:latin typeface="+mj-lt"/>
              </a:rPr>
              <a:t>Желаю коллективу Управления успехов в нелегком труде, крепкого здоровья и благополучия!</a:t>
            </a:r>
          </a:p>
          <a:p>
            <a:pPr indent="205200" algn="r"/>
            <a:endParaRPr lang="ru-RU" sz="1400" dirty="0" smtClean="0">
              <a:solidFill>
                <a:schemeClr val="accent6">
                  <a:lumMod val="10000"/>
                </a:schemeClr>
              </a:solidFill>
              <a:latin typeface="+mj-lt"/>
            </a:endParaRPr>
          </a:p>
          <a:p>
            <a:pPr indent="205200" algn="r"/>
            <a:r>
              <a:rPr lang="ru-RU" sz="1400" dirty="0" smtClean="0">
                <a:solidFill>
                  <a:schemeClr val="accent6">
                    <a:lumMod val="10000"/>
                  </a:schemeClr>
                </a:solidFill>
                <a:latin typeface="+mj-lt"/>
              </a:rPr>
              <a:t>С уважением,</a:t>
            </a:r>
          </a:p>
          <a:p>
            <a:pPr indent="205200" algn="r"/>
            <a:r>
              <a:rPr lang="ru-RU" sz="1400" dirty="0" smtClean="0">
                <a:solidFill>
                  <a:schemeClr val="accent6">
                    <a:lumMod val="10000"/>
                  </a:schemeClr>
                </a:solidFill>
                <a:latin typeface="+mj-lt"/>
              </a:rPr>
              <a:t>Председатель избирательной комиссии </a:t>
            </a:r>
          </a:p>
          <a:p>
            <a:pPr indent="205200" algn="r"/>
            <a:r>
              <a:rPr lang="ru-RU" sz="1400" dirty="0" smtClean="0">
                <a:solidFill>
                  <a:schemeClr val="accent6">
                    <a:lumMod val="10000"/>
                  </a:schemeClr>
                </a:solidFill>
                <a:latin typeface="+mj-lt"/>
              </a:rPr>
              <a:t>Тульской области</a:t>
            </a:r>
          </a:p>
          <a:p>
            <a:pPr indent="205200" algn="r"/>
            <a:r>
              <a:rPr lang="ru-RU" sz="1400" dirty="0" smtClean="0">
                <a:solidFill>
                  <a:schemeClr val="accent6">
                    <a:lumMod val="10000"/>
                  </a:schemeClr>
                </a:solidFill>
                <a:latin typeface="+mj-lt"/>
              </a:rPr>
              <a:t>П.Ю. Веселов</a:t>
            </a:r>
          </a:p>
          <a:p>
            <a:pPr indent="205200" algn="r"/>
            <a:r>
              <a:rPr lang="ru-RU" sz="1400" dirty="0" smtClean="0">
                <a:solidFill>
                  <a:schemeClr val="accent6">
                    <a:lumMod val="10000"/>
                  </a:schemeClr>
                </a:solidFill>
                <a:latin typeface="+mj-lt"/>
              </a:rPr>
              <a:t> </a:t>
            </a:r>
            <a:endParaRPr lang="ru-RU" sz="1400" dirty="0">
              <a:solidFill>
                <a:schemeClr val="accent6">
                  <a:lumMod val="10000"/>
                </a:schemeClr>
              </a:solidFill>
              <a:latin typeface="+mj-lt"/>
            </a:endParaRPr>
          </a:p>
        </p:txBody>
      </p:sp>
      <p:pic>
        <p:nvPicPr>
          <p:cNvPr id="10241" name="Picture 1"/>
          <p:cNvPicPr>
            <a:picLocks noGrp="1" noChangeAspect="1" noChangeArrowheads="1"/>
          </p:cNvPicPr>
          <p:nvPr>
            <p:ph sz="half" idx="1"/>
          </p:nvPr>
        </p:nvPicPr>
        <p:blipFill>
          <a:blip r:embed="rId3" cstate="print"/>
          <a:srcRect/>
          <a:stretch>
            <a:fillRect/>
          </a:stretch>
        </p:blipFill>
        <p:spPr bwMode="auto">
          <a:xfrm>
            <a:off x="5664753" y="1214422"/>
            <a:ext cx="3479247" cy="4000528"/>
          </a:xfrm>
          <a:prstGeom prst="rect">
            <a:avLst/>
          </a:prstGeom>
          <a:noFill/>
          <a:ln w="9525">
            <a:noFill/>
            <a:miter lim="800000"/>
            <a:headEnd/>
            <a:tailEnd/>
          </a:ln>
          <a:effectLst/>
        </p:spPr>
      </p:pic>
      <p:pic>
        <p:nvPicPr>
          <p:cNvPr id="10243" name="Picture 3" descr="http://www.tula.izbirkom.ru/local/templates/index/images/logo71.png"/>
          <p:cNvPicPr>
            <a:picLocks noChangeAspect="1" noChangeArrowheads="1"/>
          </p:cNvPicPr>
          <p:nvPr/>
        </p:nvPicPr>
        <p:blipFill>
          <a:blip r:embed="rId4" cstate="print"/>
          <a:srcRect/>
          <a:stretch>
            <a:fillRect/>
          </a:stretch>
        </p:blipFill>
        <p:spPr bwMode="auto">
          <a:xfrm>
            <a:off x="5929322" y="4857760"/>
            <a:ext cx="2786082" cy="1867268"/>
          </a:xfrm>
          <a:prstGeom prst="rect">
            <a:avLst/>
          </a:prstGeom>
          <a:noFill/>
        </p:spPr>
      </p:pic>
    </p:spTree>
  </p:cSld>
  <p:clrMapOvr>
    <a:masterClrMapping/>
  </p:clrMapOvr>
  <p:transition>
    <p:strips dir="l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1">
      <a:dk1>
        <a:srgbClr val="72A376"/>
      </a:dk1>
      <a:lt1>
        <a:srgbClr val="E2ECE3"/>
      </a:lt1>
      <a:dk2>
        <a:srgbClr val="527D55"/>
      </a:dk2>
      <a:lt2>
        <a:srgbClr val="C6DAC8"/>
      </a:lt2>
      <a:accent1>
        <a:srgbClr val="72A376"/>
      </a:accent1>
      <a:accent2>
        <a:srgbClr val="B0CCB0"/>
      </a:accent2>
      <a:accent3>
        <a:srgbClr val="E1DCC0"/>
      </a:accent3>
      <a:accent4>
        <a:srgbClr val="F5F3EA"/>
      </a:accent4>
      <a:accent5>
        <a:srgbClr val="B1A35A"/>
      </a:accent5>
      <a:accent6>
        <a:srgbClr val="E1E2DB"/>
      </a:accent6>
      <a:hlink>
        <a:srgbClr val="E1E2DB"/>
      </a:hlink>
      <a:folHlink>
        <a:srgbClr val="7F7F7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1625</TotalTime>
  <Words>2237</Words>
  <Application>Microsoft Office PowerPoint</Application>
  <PresentationFormat>Экран (4:3)</PresentationFormat>
  <Paragraphs>166</Paragraphs>
  <Slides>23</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23</vt:i4>
      </vt:variant>
    </vt:vector>
  </HeadingPairs>
  <TitlesOfParts>
    <vt:vector size="32" baseType="lpstr">
      <vt:lpstr>Arial</vt:lpstr>
      <vt:lpstr>Book Antiqua</vt:lpstr>
      <vt:lpstr>Calibri</vt:lpstr>
      <vt:lpstr>Lucida Sans</vt:lpstr>
      <vt:lpstr>Times New Roman</vt:lpstr>
      <vt:lpstr>Wingdings</vt:lpstr>
      <vt:lpstr>Wingdings 2</vt:lpstr>
      <vt:lpstr>Wingdings 3</vt:lpstr>
      <vt:lpstr>Апекс</vt:lpstr>
      <vt:lpstr>Презентация PowerPoint</vt:lpstr>
      <vt:lpstr>Главный федеральный инспектор по Тульской области аппарата полномочного представителя Президента Российской Федерации в Центральном федеральном округе</vt:lpstr>
      <vt:lpstr>Управление Федеральной службы безопасности Российской Федерации по Тульской области</vt:lpstr>
      <vt:lpstr>Прокуратура Тульской области</vt:lpstr>
      <vt:lpstr>Управление МВД России по Тульской области </vt:lpstr>
      <vt:lpstr>УФСИН России по Тульской области</vt:lpstr>
      <vt:lpstr>Управление Федеральной службы судебных приставов по Тульской области</vt:lpstr>
      <vt:lpstr>Комитет по делам записи актов гражданского состояния и обеспечению деятельности мировых судей в Тульской области</vt:lpstr>
      <vt:lpstr>Избирательная комиссия Тульской области</vt:lpstr>
      <vt:lpstr>Депутат Тульской областной Думы</vt:lpstr>
      <vt:lpstr>Тульский областной суд</vt:lpstr>
      <vt:lpstr>Общественная палата Тульской области</vt:lpstr>
      <vt:lpstr>Уполномоченный по правам человека в Тульской области</vt:lpstr>
      <vt:lpstr>Уполномоченный по правам ребенка в Тульской области</vt:lpstr>
      <vt:lpstr>ФБУ Тульская лаборатория судебной экспертизы Министерства юстиции</vt:lpstr>
      <vt:lpstr>Тульский институт (филиал) ВГУЮ (РПА Минюста России)</vt:lpstr>
      <vt:lpstr>Тульская областная нотариальная палата</vt:lpstr>
      <vt:lpstr>Тульская областная адвокатская палата</vt:lpstr>
      <vt:lpstr>Ассоциация «Совет муниципальных образований Тульской области»</vt:lpstr>
      <vt:lpstr>Тульское региональное отделение Общероссийской общественной организации "Ассоциация юристов России"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Боровикова Ольга</dc:creator>
  <cp:lastModifiedBy>Тетеря Дмитрий Игоревич</cp:lastModifiedBy>
  <cp:revision>170</cp:revision>
  <dcterms:created xsi:type="dcterms:W3CDTF">2022-08-03T13:32:36Z</dcterms:created>
  <dcterms:modified xsi:type="dcterms:W3CDTF">2022-09-07T09:40:18Z</dcterms:modified>
</cp:coreProperties>
</file>