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8" r:id="rId4"/>
    <p:sldId id="287" r:id="rId5"/>
    <p:sldId id="261" r:id="rId6"/>
    <p:sldId id="258" r:id="rId7"/>
    <p:sldId id="259" r:id="rId8"/>
    <p:sldId id="262" r:id="rId9"/>
    <p:sldId id="289" r:id="rId10"/>
    <p:sldId id="29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9" r:id="rId19"/>
    <p:sldId id="277" r:id="rId20"/>
    <p:sldId id="276" r:id="rId21"/>
    <p:sldId id="295" r:id="rId22"/>
    <p:sldId id="291" r:id="rId23"/>
    <p:sldId id="292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>
      <p:cViewPr>
        <p:scale>
          <a:sx n="94" d="100"/>
          <a:sy n="94" d="100"/>
        </p:scale>
        <p:origin x="-213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2A9438-2EB3-48FA-86FF-BA09AFEE3F4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1E3377-A81B-44F1-9A0B-30D8F474640F}">
      <dgm:prSet phldrT="[Текст]" custT="1"/>
      <dgm:spPr/>
      <dgm:t>
        <a:bodyPr/>
        <a:lstStyle/>
        <a:p>
          <a:r>
            <a:rPr lang="ru-RU" sz="3200" b="1" dirty="0" smtClean="0"/>
            <a:t>Приказ Минюста России от 30.09.2021 № 185</a:t>
          </a:r>
          <a:endParaRPr lang="ru-RU" sz="3200" b="1" dirty="0"/>
        </a:p>
      </dgm:t>
    </dgm:pt>
    <dgm:pt modelId="{EB048F2C-052D-419B-B590-0B10AFCD0855}" type="parTrans" cxnId="{22E0452B-726C-491D-A67C-E2BAFFE2B1D6}">
      <dgm:prSet/>
      <dgm:spPr/>
      <dgm:t>
        <a:bodyPr/>
        <a:lstStyle/>
        <a:p>
          <a:endParaRPr lang="ru-RU"/>
        </a:p>
      </dgm:t>
    </dgm:pt>
    <dgm:pt modelId="{6B3E2475-6F82-44BE-8436-B053DB025D53}" type="sibTrans" cxnId="{22E0452B-726C-491D-A67C-E2BAFFE2B1D6}">
      <dgm:prSet/>
      <dgm:spPr/>
      <dgm:t>
        <a:bodyPr/>
        <a:lstStyle/>
        <a:p>
          <a:endParaRPr lang="ru-RU"/>
        </a:p>
      </dgm:t>
    </dgm:pt>
    <dgm:pt modelId="{C448D1E5-7430-4713-A3E9-94DF94526905}">
      <dgm:prSet/>
      <dgm:spPr/>
      <dgm:t>
        <a:bodyPr/>
        <a:lstStyle/>
        <a:p>
          <a:r>
            <a:rPr lang="ru-RU" b="1" dirty="0" smtClean="0"/>
            <a:t>СРОК ДЕЙСТВИЯ: ПРИКАЗ ВСТУПИЛ В СИЛУ С 01.03.2022 И ДЕЙСТВУЕТ ДО 01.03.2028.</a:t>
          </a:r>
          <a:endParaRPr lang="ru-RU" b="1" dirty="0"/>
        </a:p>
      </dgm:t>
    </dgm:pt>
    <dgm:pt modelId="{FFA8C574-C16F-4EEA-BDEE-F078E3B5250B}" type="parTrans" cxnId="{57DBB8F9-D7D7-4FDB-846F-322046BE50CE}">
      <dgm:prSet/>
      <dgm:spPr/>
      <dgm:t>
        <a:bodyPr/>
        <a:lstStyle/>
        <a:p>
          <a:endParaRPr lang="ru-RU"/>
        </a:p>
      </dgm:t>
    </dgm:pt>
    <dgm:pt modelId="{BACC2949-28C4-4972-A035-ADDEA840AD92}" type="sibTrans" cxnId="{57DBB8F9-D7D7-4FDB-846F-322046BE50CE}">
      <dgm:prSet/>
      <dgm:spPr/>
      <dgm:t>
        <a:bodyPr/>
        <a:lstStyle/>
        <a:p>
          <a:endParaRPr lang="ru-RU"/>
        </a:p>
      </dgm:t>
    </dgm:pt>
    <dgm:pt modelId="{D114D2D2-A72E-4A7F-8E67-E5E0356591AB}" type="pres">
      <dgm:prSet presAssocID="{352A9438-2EB3-48FA-86FF-BA09AFEE3F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9AE6E3-2407-4FEE-A415-2C6A591428AF}" type="pres">
      <dgm:prSet presAssocID="{AB1E3377-A81B-44F1-9A0B-30D8F474640F}" presName="composite" presStyleCnt="0"/>
      <dgm:spPr/>
    </dgm:pt>
    <dgm:pt modelId="{DAE32B34-6715-43E8-A635-12ABA205F5DC}" type="pres">
      <dgm:prSet presAssocID="{AB1E3377-A81B-44F1-9A0B-30D8F474640F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69EA0-C4F5-4DA2-B92B-8DA7E7E0DF4E}" type="pres">
      <dgm:prSet presAssocID="{AB1E3377-A81B-44F1-9A0B-30D8F474640F}" presName="rect2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ru-RU"/>
        </a:p>
      </dgm:t>
    </dgm:pt>
    <dgm:pt modelId="{DC0193B4-8576-4EDA-AD78-01B03426805B}" type="pres">
      <dgm:prSet presAssocID="{6B3E2475-6F82-44BE-8436-B053DB025D53}" presName="sibTrans" presStyleCnt="0"/>
      <dgm:spPr/>
    </dgm:pt>
    <dgm:pt modelId="{2DD01A2E-238C-4172-9D33-CE1B495E4593}" type="pres">
      <dgm:prSet presAssocID="{C448D1E5-7430-4713-A3E9-94DF94526905}" presName="composite" presStyleCnt="0"/>
      <dgm:spPr/>
    </dgm:pt>
    <dgm:pt modelId="{F04409FB-9C8C-4E9A-B8C2-C958CF248D16}" type="pres">
      <dgm:prSet presAssocID="{C448D1E5-7430-4713-A3E9-94DF94526905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D8E9A-0278-4615-97BD-4A9FCBD0E29D}" type="pres">
      <dgm:prSet presAssocID="{C448D1E5-7430-4713-A3E9-94DF94526905}" presName="rect2" presStyleLbl="fgImgPlace1" presStyleIdx="1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ru-RU"/>
        </a:p>
      </dgm:t>
    </dgm:pt>
  </dgm:ptLst>
  <dgm:cxnLst>
    <dgm:cxn modelId="{22E0452B-726C-491D-A67C-E2BAFFE2B1D6}" srcId="{352A9438-2EB3-48FA-86FF-BA09AFEE3F44}" destId="{AB1E3377-A81B-44F1-9A0B-30D8F474640F}" srcOrd="0" destOrd="0" parTransId="{EB048F2C-052D-419B-B590-0B10AFCD0855}" sibTransId="{6B3E2475-6F82-44BE-8436-B053DB025D53}"/>
    <dgm:cxn modelId="{E21F20B2-37DF-4AD0-88D6-E92E242FD9EA}" type="presOf" srcId="{C448D1E5-7430-4713-A3E9-94DF94526905}" destId="{F04409FB-9C8C-4E9A-B8C2-C958CF248D16}" srcOrd="0" destOrd="0" presId="urn:microsoft.com/office/officeart/2008/layout/PictureStrips"/>
    <dgm:cxn modelId="{A8F93C45-54CB-48A0-A24C-4A5B0C38CFBF}" type="presOf" srcId="{352A9438-2EB3-48FA-86FF-BA09AFEE3F44}" destId="{D114D2D2-A72E-4A7F-8E67-E5E0356591AB}" srcOrd="0" destOrd="0" presId="urn:microsoft.com/office/officeart/2008/layout/PictureStrips"/>
    <dgm:cxn modelId="{57DBB8F9-D7D7-4FDB-846F-322046BE50CE}" srcId="{352A9438-2EB3-48FA-86FF-BA09AFEE3F44}" destId="{C448D1E5-7430-4713-A3E9-94DF94526905}" srcOrd="1" destOrd="0" parTransId="{FFA8C574-C16F-4EEA-BDEE-F078E3B5250B}" sibTransId="{BACC2949-28C4-4972-A035-ADDEA840AD92}"/>
    <dgm:cxn modelId="{48B8A285-463C-43A2-987A-6D2E3E195E8B}" type="presOf" srcId="{AB1E3377-A81B-44F1-9A0B-30D8F474640F}" destId="{DAE32B34-6715-43E8-A635-12ABA205F5DC}" srcOrd="0" destOrd="0" presId="urn:microsoft.com/office/officeart/2008/layout/PictureStrips"/>
    <dgm:cxn modelId="{9030D2B9-BC84-48BF-8A04-5503B3ACF4FB}" type="presParOf" srcId="{D114D2D2-A72E-4A7F-8E67-E5E0356591AB}" destId="{FB9AE6E3-2407-4FEE-A415-2C6A591428AF}" srcOrd="0" destOrd="0" presId="urn:microsoft.com/office/officeart/2008/layout/PictureStrips"/>
    <dgm:cxn modelId="{01D52030-5E64-4F23-9829-7E8B94000A16}" type="presParOf" srcId="{FB9AE6E3-2407-4FEE-A415-2C6A591428AF}" destId="{DAE32B34-6715-43E8-A635-12ABA205F5DC}" srcOrd="0" destOrd="0" presId="urn:microsoft.com/office/officeart/2008/layout/PictureStrips"/>
    <dgm:cxn modelId="{3CF618CA-C5B7-4CBE-AA91-210F0A2BB663}" type="presParOf" srcId="{FB9AE6E3-2407-4FEE-A415-2C6A591428AF}" destId="{AA969EA0-C4F5-4DA2-B92B-8DA7E7E0DF4E}" srcOrd="1" destOrd="0" presId="urn:microsoft.com/office/officeart/2008/layout/PictureStrips"/>
    <dgm:cxn modelId="{8D1114EB-F5B8-4C15-9198-7747DA81A232}" type="presParOf" srcId="{D114D2D2-A72E-4A7F-8E67-E5E0356591AB}" destId="{DC0193B4-8576-4EDA-AD78-01B03426805B}" srcOrd="1" destOrd="0" presId="urn:microsoft.com/office/officeart/2008/layout/PictureStrips"/>
    <dgm:cxn modelId="{98D18C3F-5D2F-4E19-9A48-7D68B412035D}" type="presParOf" srcId="{D114D2D2-A72E-4A7F-8E67-E5E0356591AB}" destId="{2DD01A2E-238C-4172-9D33-CE1B495E4593}" srcOrd="2" destOrd="0" presId="urn:microsoft.com/office/officeart/2008/layout/PictureStrips"/>
    <dgm:cxn modelId="{A5017498-7531-4462-8CCE-32D81D88965A}" type="presParOf" srcId="{2DD01A2E-238C-4172-9D33-CE1B495E4593}" destId="{F04409FB-9C8C-4E9A-B8C2-C958CF248D16}" srcOrd="0" destOrd="0" presId="urn:microsoft.com/office/officeart/2008/layout/PictureStrips"/>
    <dgm:cxn modelId="{E159F2FC-6C8B-42D1-8096-866BB43CE638}" type="presParOf" srcId="{2DD01A2E-238C-4172-9D33-CE1B495E4593}" destId="{7ADD8E9A-0278-4615-97BD-4A9FCBD0E29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AF54CC-1506-4704-93AB-23A926FDB52F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0_2" csCatId="mainScheme" phldr="1"/>
      <dgm:spPr/>
    </dgm:pt>
    <dgm:pt modelId="{987C91B6-68CD-4BEC-B867-4B0D866D9858}">
      <dgm:prSet phldrT="[Текст]" custT="1"/>
      <dgm:spPr/>
      <dgm:t>
        <a:bodyPr/>
        <a:lstStyle/>
        <a:p>
          <a:r>
            <a:rPr lang="ru-RU" sz="2000" dirty="0" smtClean="0"/>
            <a:t>Приказом Минюста России                        от 30.09.2021 № 185  утверждены новые редакции форм отчетов о деятельности некоммерческой организации.</a:t>
          </a:r>
          <a:endParaRPr lang="ru-RU" sz="2000" dirty="0"/>
        </a:p>
      </dgm:t>
    </dgm:pt>
    <dgm:pt modelId="{B90BA634-188A-4A7A-BF1F-0BD52D36D07B}" type="parTrans" cxnId="{408F9AF8-5E79-4857-968D-233C2B7FAFAB}">
      <dgm:prSet/>
      <dgm:spPr/>
      <dgm:t>
        <a:bodyPr/>
        <a:lstStyle/>
        <a:p>
          <a:endParaRPr lang="ru-RU"/>
        </a:p>
      </dgm:t>
    </dgm:pt>
    <dgm:pt modelId="{0C19839C-0CA2-4F4E-AC4D-D73E379793F9}" type="sibTrans" cxnId="{408F9AF8-5E79-4857-968D-233C2B7FAFA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235B481-AF53-41CE-8106-0FE4AC093FFD}">
      <dgm:prSet phldrT="[Текст]" custT="1"/>
      <dgm:spPr/>
      <dgm:t>
        <a:bodyPr/>
        <a:lstStyle/>
        <a:p>
          <a:r>
            <a:rPr lang="ru-RU" sz="2000" dirty="0" smtClean="0"/>
            <a:t>Также приказом установлены сроки сдачи утвержденной отчетности. Для ежегодных отчетов – это                 15 апреля года, следующего за отчетным.</a:t>
          </a:r>
          <a:endParaRPr lang="ru-RU" sz="2000" dirty="0"/>
        </a:p>
      </dgm:t>
    </dgm:pt>
    <dgm:pt modelId="{9C4E42D3-2B3E-4F0A-89B0-EE1DE8BB4EA1}" type="parTrans" cxnId="{280BDD86-3CD6-4316-AE3F-0F2910C9BCAA}">
      <dgm:prSet/>
      <dgm:spPr/>
      <dgm:t>
        <a:bodyPr/>
        <a:lstStyle/>
        <a:p>
          <a:endParaRPr lang="ru-RU"/>
        </a:p>
      </dgm:t>
    </dgm:pt>
    <dgm:pt modelId="{40C8863E-85CF-4B7E-A050-6197D51F2843}" type="sibTrans" cxnId="{280BDD86-3CD6-4316-AE3F-0F2910C9BCA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E2F23AD-C4F7-4564-9CEF-AD6A38D2E9C0}" type="pres">
      <dgm:prSet presAssocID="{8FAF54CC-1506-4704-93AB-23A926FDB52F}" presName="Name0" presStyleCnt="0">
        <dgm:presLayoutVars>
          <dgm:chMax val="7"/>
          <dgm:chPref val="7"/>
          <dgm:dir/>
        </dgm:presLayoutVars>
      </dgm:prSet>
      <dgm:spPr/>
    </dgm:pt>
    <dgm:pt modelId="{F09B81CF-3C89-486C-A418-805D3F52ECAC}" type="pres">
      <dgm:prSet presAssocID="{8FAF54CC-1506-4704-93AB-23A926FDB52F}" presName="dot1" presStyleLbl="alignNode1" presStyleIdx="0" presStyleCnt="10"/>
      <dgm:spPr/>
    </dgm:pt>
    <dgm:pt modelId="{5BE5FFE5-AA18-4F1D-A732-0BE11CDC01C2}" type="pres">
      <dgm:prSet presAssocID="{8FAF54CC-1506-4704-93AB-23A926FDB52F}" presName="dot2" presStyleLbl="alignNode1" presStyleIdx="1" presStyleCnt="10"/>
      <dgm:spPr/>
    </dgm:pt>
    <dgm:pt modelId="{6DD6C9DA-0B06-4CF8-8B23-B55760A38A0E}" type="pres">
      <dgm:prSet presAssocID="{8FAF54CC-1506-4704-93AB-23A926FDB52F}" presName="dot3" presStyleLbl="alignNode1" presStyleIdx="2" presStyleCnt="10"/>
      <dgm:spPr/>
    </dgm:pt>
    <dgm:pt modelId="{87F31823-DCE0-4C9D-A9D9-202274F22EA8}" type="pres">
      <dgm:prSet presAssocID="{8FAF54CC-1506-4704-93AB-23A926FDB52F}" presName="dotArrow1" presStyleLbl="alignNode1" presStyleIdx="3" presStyleCnt="10"/>
      <dgm:spPr/>
    </dgm:pt>
    <dgm:pt modelId="{946AEA33-F2C2-4A49-A002-5D78F5F3A790}" type="pres">
      <dgm:prSet presAssocID="{8FAF54CC-1506-4704-93AB-23A926FDB52F}" presName="dotArrow2" presStyleLbl="alignNode1" presStyleIdx="4" presStyleCnt="10"/>
      <dgm:spPr/>
    </dgm:pt>
    <dgm:pt modelId="{8B5CE886-4872-43CD-9534-8173A0D0451F}" type="pres">
      <dgm:prSet presAssocID="{8FAF54CC-1506-4704-93AB-23A926FDB52F}" presName="dotArrow3" presStyleLbl="alignNode1" presStyleIdx="5" presStyleCnt="10"/>
      <dgm:spPr/>
    </dgm:pt>
    <dgm:pt modelId="{C13DBB06-7D0D-41DD-A477-7849231EBF63}" type="pres">
      <dgm:prSet presAssocID="{8FAF54CC-1506-4704-93AB-23A926FDB52F}" presName="dotArrow4" presStyleLbl="alignNode1" presStyleIdx="6" presStyleCnt="10"/>
      <dgm:spPr/>
    </dgm:pt>
    <dgm:pt modelId="{ACCFEB0D-841A-4CF1-8F56-F1B90C724543}" type="pres">
      <dgm:prSet presAssocID="{8FAF54CC-1506-4704-93AB-23A926FDB52F}" presName="dotArrow5" presStyleLbl="alignNode1" presStyleIdx="7" presStyleCnt="10"/>
      <dgm:spPr/>
    </dgm:pt>
    <dgm:pt modelId="{180EAD3B-6BC8-4440-8950-E48492BCB4AC}" type="pres">
      <dgm:prSet presAssocID="{8FAF54CC-1506-4704-93AB-23A926FDB52F}" presName="dotArrow6" presStyleLbl="alignNode1" presStyleIdx="8" presStyleCnt="10"/>
      <dgm:spPr/>
    </dgm:pt>
    <dgm:pt modelId="{EC5AC4C6-DACF-4CDB-BD0E-3CD0722EDE57}" type="pres">
      <dgm:prSet presAssocID="{8FAF54CC-1506-4704-93AB-23A926FDB52F}" presName="dotArrow7" presStyleLbl="alignNode1" presStyleIdx="9" presStyleCnt="10"/>
      <dgm:spPr/>
    </dgm:pt>
    <dgm:pt modelId="{E385CCBF-1CC0-4A5B-BB12-08A0C548F9A3}" type="pres">
      <dgm:prSet presAssocID="{987C91B6-68CD-4BEC-B867-4B0D866D9858}" presName="parTx1" presStyleLbl="node1" presStyleIdx="0" presStyleCnt="2" custScaleX="107239" custScaleY="121388"/>
      <dgm:spPr/>
      <dgm:t>
        <a:bodyPr/>
        <a:lstStyle/>
        <a:p>
          <a:endParaRPr lang="ru-RU"/>
        </a:p>
      </dgm:t>
    </dgm:pt>
    <dgm:pt modelId="{6F356CC8-3B60-41A2-8867-C9B50A16FF81}" type="pres">
      <dgm:prSet presAssocID="{0C19839C-0CA2-4F4E-AC4D-D73E379793F9}" presName="picture1" presStyleCnt="0"/>
      <dgm:spPr/>
    </dgm:pt>
    <dgm:pt modelId="{07A1E5ED-E5BA-400C-8D16-7F2ABFD1EC05}" type="pres">
      <dgm:prSet presAssocID="{0C19839C-0CA2-4F4E-AC4D-D73E379793F9}" presName="imageRepeatNode" presStyleLbl="fgImgPlace1" presStyleIdx="0" presStyleCnt="2"/>
      <dgm:spPr/>
      <dgm:t>
        <a:bodyPr/>
        <a:lstStyle/>
        <a:p>
          <a:endParaRPr lang="ru-RU"/>
        </a:p>
      </dgm:t>
    </dgm:pt>
    <dgm:pt modelId="{3B9FABEE-CB21-43AC-ACC3-E9A39CD5194B}" type="pres">
      <dgm:prSet presAssocID="{A235B481-AF53-41CE-8106-0FE4AC093FFD}" presName="parTx2" presStyleLbl="node1" presStyleIdx="1" presStyleCnt="2" custScaleX="95834" custScaleY="239736"/>
      <dgm:spPr/>
      <dgm:t>
        <a:bodyPr/>
        <a:lstStyle/>
        <a:p>
          <a:endParaRPr lang="ru-RU"/>
        </a:p>
      </dgm:t>
    </dgm:pt>
    <dgm:pt modelId="{2C5BBBC5-5F57-40DA-BE22-C6016173CF07}" type="pres">
      <dgm:prSet presAssocID="{40C8863E-85CF-4B7E-A050-6197D51F2843}" presName="picture2" presStyleCnt="0"/>
      <dgm:spPr/>
    </dgm:pt>
    <dgm:pt modelId="{B6533A15-C935-48F7-B682-6B1523E40896}" type="pres">
      <dgm:prSet presAssocID="{40C8863E-85CF-4B7E-A050-6197D51F2843}" presName="imageRepeatNode" presStyleLbl="fgImgPlace1" presStyleIdx="1" presStyleCnt="2"/>
      <dgm:spPr/>
      <dgm:t>
        <a:bodyPr/>
        <a:lstStyle/>
        <a:p>
          <a:endParaRPr lang="ru-RU"/>
        </a:p>
      </dgm:t>
    </dgm:pt>
  </dgm:ptLst>
  <dgm:cxnLst>
    <dgm:cxn modelId="{1FF7FFE2-2B6E-402D-BF43-B4D95EF38EE5}" type="presOf" srcId="{8FAF54CC-1506-4704-93AB-23A926FDB52F}" destId="{7E2F23AD-C4F7-4564-9CEF-AD6A38D2E9C0}" srcOrd="0" destOrd="0" presId="urn:microsoft.com/office/officeart/2008/layout/AscendingPictureAccentProcess"/>
    <dgm:cxn modelId="{518B65AB-CC37-453E-9A17-D89423ECAA31}" type="presOf" srcId="{40C8863E-85CF-4B7E-A050-6197D51F2843}" destId="{B6533A15-C935-48F7-B682-6B1523E40896}" srcOrd="0" destOrd="0" presId="urn:microsoft.com/office/officeart/2008/layout/AscendingPictureAccentProcess"/>
    <dgm:cxn modelId="{ED660156-B96E-4943-89F4-60DA34FCE988}" type="presOf" srcId="{A235B481-AF53-41CE-8106-0FE4AC093FFD}" destId="{3B9FABEE-CB21-43AC-ACC3-E9A39CD5194B}" srcOrd="0" destOrd="0" presId="urn:microsoft.com/office/officeart/2008/layout/AscendingPictureAccentProcess"/>
    <dgm:cxn modelId="{12E0A4D0-B186-4D83-964D-2F20C84D65D5}" type="presOf" srcId="{0C19839C-0CA2-4F4E-AC4D-D73E379793F9}" destId="{07A1E5ED-E5BA-400C-8D16-7F2ABFD1EC05}" srcOrd="0" destOrd="0" presId="urn:microsoft.com/office/officeart/2008/layout/AscendingPictureAccentProcess"/>
    <dgm:cxn modelId="{408F9AF8-5E79-4857-968D-233C2B7FAFAB}" srcId="{8FAF54CC-1506-4704-93AB-23A926FDB52F}" destId="{987C91B6-68CD-4BEC-B867-4B0D866D9858}" srcOrd="0" destOrd="0" parTransId="{B90BA634-188A-4A7A-BF1F-0BD52D36D07B}" sibTransId="{0C19839C-0CA2-4F4E-AC4D-D73E379793F9}"/>
    <dgm:cxn modelId="{280BDD86-3CD6-4316-AE3F-0F2910C9BCAA}" srcId="{8FAF54CC-1506-4704-93AB-23A926FDB52F}" destId="{A235B481-AF53-41CE-8106-0FE4AC093FFD}" srcOrd="1" destOrd="0" parTransId="{9C4E42D3-2B3E-4F0A-89B0-EE1DE8BB4EA1}" sibTransId="{40C8863E-85CF-4B7E-A050-6197D51F2843}"/>
    <dgm:cxn modelId="{61B5A48F-67BB-42CE-B287-D1D087E11772}" type="presOf" srcId="{987C91B6-68CD-4BEC-B867-4B0D866D9858}" destId="{E385CCBF-1CC0-4A5B-BB12-08A0C548F9A3}" srcOrd="0" destOrd="0" presId="urn:microsoft.com/office/officeart/2008/layout/AscendingPictureAccentProcess"/>
    <dgm:cxn modelId="{2B4419A6-10F7-47EF-9F1D-87D6DE1722A8}" type="presParOf" srcId="{7E2F23AD-C4F7-4564-9CEF-AD6A38D2E9C0}" destId="{F09B81CF-3C89-486C-A418-805D3F52ECAC}" srcOrd="0" destOrd="0" presId="urn:microsoft.com/office/officeart/2008/layout/AscendingPictureAccentProcess"/>
    <dgm:cxn modelId="{78161657-F173-44AB-8DE1-9F71A3AA5636}" type="presParOf" srcId="{7E2F23AD-C4F7-4564-9CEF-AD6A38D2E9C0}" destId="{5BE5FFE5-AA18-4F1D-A732-0BE11CDC01C2}" srcOrd="1" destOrd="0" presId="urn:microsoft.com/office/officeart/2008/layout/AscendingPictureAccentProcess"/>
    <dgm:cxn modelId="{716068C3-B59F-48F3-BC70-296AB9A309F8}" type="presParOf" srcId="{7E2F23AD-C4F7-4564-9CEF-AD6A38D2E9C0}" destId="{6DD6C9DA-0B06-4CF8-8B23-B55760A38A0E}" srcOrd="2" destOrd="0" presId="urn:microsoft.com/office/officeart/2008/layout/AscendingPictureAccentProcess"/>
    <dgm:cxn modelId="{36341C26-7020-4A66-ACFC-9B19394BB792}" type="presParOf" srcId="{7E2F23AD-C4F7-4564-9CEF-AD6A38D2E9C0}" destId="{87F31823-DCE0-4C9D-A9D9-202274F22EA8}" srcOrd="3" destOrd="0" presId="urn:microsoft.com/office/officeart/2008/layout/AscendingPictureAccentProcess"/>
    <dgm:cxn modelId="{FAC2207E-AC62-49BA-B634-958D6F0B81DE}" type="presParOf" srcId="{7E2F23AD-C4F7-4564-9CEF-AD6A38D2E9C0}" destId="{946AEA33-F2C2-4A49-A002-5D78F5F3A790}" srcOrd="4" destOrd="0" presId="urn:microsoft.com/office/officeart/2008/layout/AscendingPictureAccentProcess"/>
    <dgm:cxn modelId="{600E8F88-7D8A-449C-9706-4E5359324684}" type="presParOf" srcId="{7E2F23AD-C4F7-4564-9CEF-AD6A38D2E9C0}" destId="{8B5CE886-4872-43CD-9534-8173A0D0451F}" srcOrd="5" destOrd="0" presId="urn:microsoft.com/office/officeart/2008/layout/AscendingPictureAccentProcess"/>
    <dgm:cxn modelId="{E5DC7B34-DD7B-4102-9F8B-7A9CA10CC029}" type="presParOf" srcId="{7E2F23AD-C4F7-4564-9CEF-AD6A38D2E9C0}" destId="{C13DBB06-7D0D-41DD-A477-7849231EBF63}" srcOrd="6" destOrd="0" presId="urn:microsoft.com/office/officeart/2008/layout/AscendingPictureAccentProcess"/>
    <dgm:cxn modelId="{A3D3F751-44A5-4CBA-B6AA-03E1C5B84943}" type="presParOf" srcId="{7E2F23AD-C4F7-4564-9CEF-AD6A38D2E9C0}" destId="{ACCFEB0D-841A-4CF1-8F56-F1B90C724543}" srcOrd="7" destOrd="0" presId="urn:microsoft.com/office/officeart/2008/layout/AscendingPictureAccentProcess"/>
    <dgm:cxn modelId="{C686415C-2948-4060-8F88-8439546551F1}" type="presParOf" srcId="{7E2F23AD-C4F7-4564-9CEF-AD6A38D2E9C0}" destId="{180EAD3B-6BC8-4440-8950-E48492BCB4AC}" srcOrd="8" destOrd="0" presId="urn:microsoft.com/office/officeart/2008/layout/AscendingPictureAccentProcess"/>
    <dgm:cxn modelId="{46F65433-07CF-494B-93B3-40E6D9AEBCF2}" type="presParOf" srcId="{7E2F23AD-C4F7-4564-9CEF-AD6A38D2E9C0}" destId="{EC5AC4C6-DACF-4CDB-BD0E-3CD0722EDE57}" srcOrd="9" destOrd="0" presId="urn:microsoft.com/office/officeart/2008/layout/AscendingPictureAccentProcess"/>
    <dgm:cxn modelId="{2BE8E0AD-065C-481A-B2E2-49180FA1A31D}" type="presParOf" srcId="{7E2F23AD-C4F7-4564-9CEF-AD6A38D2E9C0}" destId="{E385CCBF-1CC0-4A5B-BB12-08A0C548F9A3}" srcOrd="10" destOrd="0" presId="urn:microsoft.com/office/officeart/2008/layout/AscendingPictureAccentProcess"/>
    <dgm:cxn modelId="{93F11021-D619-44AD-99BE-B936F8979B48}" type="presParOf" srcId="{7E2F23AD-C4F7-4564-9CEF-AD6A38D2E9C0}" destId="{6F356CC8-3B60-41A2-8867-C9B50A16FF81}" srcOrd="11" destOrd="0" presId="urn:microsoft.com/office/officeart/2008/layout/AscendingPictureAccentProcess"/>
    <dgm:cxn modelId="{A3A596E8-AD7E-405D-B6DB-06F20C566043}" type="presParOf" srcId="{6F356CC8-3B60-41A2-8867-C9B50A16FF81}" destId="{07A1E5ED-E5BA-400C-8D16-7F2ABFD1EC05}" srcOrd="0" destOrd="0" presId="urn:microsoft.com/office/officeart/2008/layout/AscendingPictureAccentProcess"/>
    <dgm:cxn modelId="{59653DD8-18C9-4B34-9509-866AFE757986}" type="presParOf" srcId="{7E2F23AD-C4F7-4564-9CEF-AD6A38D2E9C0}" destId="{3B9FABEE-CB21-43AC-ACC3-E9A39CD5194B}" srcOrd="12" destOrd="0" presId="urn:microsoft.com/office/officeart/2008/layout/AscendingPictureAccentProcess"/>
    <dgm:cxn modelId="{15EC8CF5-5515-4E77-B52F-CD4F09DC702B}" type="presParOf" srcId="{7E2F23AD-C4F7-4564-9CEF-AD6A38D2E9C0}" destId="{2C5BBBC5-5F57-40DA-BE22-C6016173CF07}" srcOrd="13" destOrd="0" presId="urn:microsoft.com/office/officeart/2008/layout/AscendingPictureAccentProcess"/>
    <dgm:cxn modelId="{88787C49-1632-4D2D-A65B-D5614F446847}" type="presParOf" srcId="{2C5BBBC5-5F57-40DA-BE22-C6016173CF07}" destId="{B6533A15-C935-48F7-B682-6B1523E4089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897E5A-130B-455B-B477-DE826374914A}" type="doc">
      <dgm:prSet loTypeId="urn:microsoft.com/office/officeart/2005/8/layout/process4" loCatId="process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9E9ACC6-8A8C-45E0-82F8-EAE8A53E33A3}">
      <dgm:prSet phldrT="[Текст]"/>
      <dgm:spPr/>
      <dgm:t>
        <a:bodyPr/>
        <a:lstStyle/>
        <a:p>
          <a:r>
            <a:rPr lang="ru-RU" dirty="0" smtClean="0"/>
            <a:t>Для общественных объединений </a:t>
          </a:r>
          <a:r>
            <a:rPr lang="ru-RU" b="1" dirty="0" smtClean="0"/>
            <a:t>одновременно</a:t>
          </a:r>
          <a:r>
            <a:rPr lang="ru-RU" dirty="0" smtClean="0"/>
            <a:t> подаются и </a:t>
          </a:r>
          <a:r>
            <a:rPr lang="ru-RU" b="1" dirty="0" smtClean="0"/>
            <a:t>Информация о продолжении деятельности </a:t>
          </a:r>
          <a:r>
            <a:rPr lang="ru-RU" dirty="0" smtClean="0"/>
            <a:t>и </a:t>
          </a:r>
          <a:r>
            <a:rPr lang="ru-RU" b="1" dirty="0" smtClean="0"/>
            <a:t>Отчет  по форме №ОН0003</a:t>
          </a:r>
          <a:r>
            <a:rPr lang="ru-RU" dirty="0" smtClean="0"/>
            <a:t>.</a:t>
          </a:r>
        </a:p>
      </dgm:t>
    </dgm:pt>
    <dgm:pt modelId="{FB3D48E2-4F73-4210-84B3-AA74F75E7808}" type="parTrans" cxnId="{5E6812EA-0D3A-4576-939C-D887614D31A4}">
      <dgm:prSet/>
      <dgm:spPr/>
      <dgm:t>
        <a:bodyPr/>
        <a:lstStyle/>
        <a:p>
          <a:endParaRPr lang="ru-RU"/>
        </a:p>
      </dgm:t>
    </dgm:pt>
    <dgm:pt modelId="{F81C0BE4-B8A2-4DBC-8262-2F167BFA9011}" type="sibTrans" cxnId="{5E6812EA-0D3A-4576-939C-D887614D31A4}">
      <dgm:prSet/>
      <dgm:spPr/>
      <dgm:t>
        <a:bodyPr/>
        <a:lstStyle/>
        <a:p>
          <a:endParaRPr lang="ru-RU"/>
        </a:p>
      </dgm:t>
    </dgm:pt>
    <dgm:pt modelId="{0EF0BADA-0B8F-41CA-A564-0EA50DD85924}">
      <dgm:prSet phldrT="[Текст]"/>
      <dgm:spPr/>
      <dgm:t>
        <a:bodyPr/>
        <a:lstStyle/>
        <a:p>
          <a:r>
            <a:rPr lang="ru-RU" dirty="0" smtClean="0"/>
            <a:t>Отчет заполняется от руки печатными буквами чернилами или шариковой ручкой синего или черного цвета либо машинописным способом в одном экземпляре.</a:t>
          </a:r>
          <a:endParaRPr lang="ru-RU" dirty="0"/>
        </a:p>
      </dgm:t>
    </dgm:pt>
    <dgm:pt modelId="{0ADAC6D8-C853-4518-8077-23E94B2EFDCA}" type="parTrans" cxnId="{5DD48CD5-894E-451B-B72B-A3DFB1DC9BC0}">
      <dgm:prSet/>
      <dgm:spPr/>
      <dgm:t>
        <a:bodyPr/>
        <a:lstStyle/>
        <a:p>
          <a:endParaRPr lang="ru-RU"/>
        </a:p>
      </dgm:t>
    </dgm:pt>
    <dgm:pt modelId="{E117EF4E-E95C-472C-A9D6-7F6DC22CDD6A}" type="sibTrans" cxnId="{5DD48CD5-894E-451B-B72B-A3DFB1DC9BC0}">
      <dgm:prSet/>
      <dgm:spPr/>
      <dgm:t>
        <a:bodyPr/>
        <a:lstStyle/>
        <a:p>
          <a:endParaRPr lang="ru-RU"/>
        </a:p>
      </dgm:t>
    </dgm:pt>
    <dgm:pt modelId="{4640C9A5-2E69-4BBC-B03F-38F37E03AB15}">
      <dgm:prSet phldrT="[Текст]"/>
      <dgm:spPr/>
      <dgm:t>
        <a:bodyPr/>
        <a:lstStyle/>
        <a:p>
          <a:r>
            <a:rPr lang="ru-RU" dirty="0" smtClean="0"/>
            <a:t>При отсутствии каких-либо сведений, предусмотренных формой, в соответствующих графах проставляется прочерк. </a:t>
          </a:r>
          <a:endParaRPr lang="ru-RU" dirty="0"/>
        </a:p>
      </dgm:t>
    </dgm:pt>
    <dgm:pt modelId="{12FFF414-D3A1-467F-87CF-1DC62DF9F3CA}" type="parTrans" cxnId="{5A82732E-00EB-4F51-A31B-EF76C550996A}">
      <dgm:prSet/>
      <dgm:spPr/>
      <dgm:t>
        <a:bodyPr/>
        <a:lstStyle/>
        <a:p>
          <a:endParaRPr lang="ru-RU"/>
        </a:p>
      </dgm:t>
    </dgm:pt>
    <dgm:pt modelId="{FDB35639-461D-4F9D-BB56-B814CE6B2D55}" type="sibTrans" cxnId="{5A82732E-00EB-4F51-A31B-EF76C550996A}">
      <dgm:prSet/>
      <dgm:spPr/>
      <dgm:t>
        <a:bodyPr/>
        <a:lstStyle/>
        <a:p>
          <a:endParaRPr lang="ru-RU"/>
        </a:p>
      </dgm:t>
    </dgm:pt>
    <dgm:pt modelId="{BFAE8003-FC11-4234-ABCE-2C14C93B0EEF}" type="pres">
      <dgm:prSet presAssocID="{7E897E5A-130B-455B-B477-DE82637491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FF49AC-EE5D-43FB-A11E-665D664DB9C1}" type="pres">
      <dgm:prSet presAssocID="{4640C9A5-2E69-4BBC-B03F-38F37E03AB15}" presName="boxAndChildren" presStyleCnt="0"/>
      <dgm:spPr/>
      <dgm:t>
        <a:bodyPr/>
        <a:lstStyle/>
        <a:p>
          <a:endParaRPr lang="ru-RU"/>
        </a:p>
      </dgm:t>
    </dgm:pt>
    <dgm:pt modelId="{781EB373-3AAB-4B27-9C26-325F750AFA4B}" type="pres">
      <dgm:prSet presAssocID="{4640C9A5-2E69-4BBC-B03F-38F37E03AB15}" presName="parentTextBox" presStyleLbl="node1" presStyleIdx="0" presStyleCnt="3"/>
      <dgm:spPr/>
      <dgm:t>
        <a:bodyPr/>
        <a:lstStyle/>
        <a:p>
          <a:endParaRPr lang="ru-RU"/>
        </a:p>
      </dgm:t>
    </dgm:pt>
    <dgm:pt modelId="{8957E674-E267-4E34-8C79-1D3D2999B6F2}" type="pres">
      <dgm:prSet presAssocID="{E117EF4E-E95C-472C-A9D6-7F6DC22CDD6A}" presName="sp" presStyleCnt="0"/>
      <dgm:spPr/>
      <dgm:t>
        <a:bodyPr/>
        <a:lstStyle/>
        <a:p>
          <a:endParaRPr lang="ru-RU"/>
        </a:p>
      </dgm:t>
    </dgm:pt>
    <dgm:pt modelId="{B9D5645F-3D85-489B-999F-B33CD96DDD7F}" type="pres">
      <dgm:prSet presAssocID="{0EF0BADA-0B8F-41CA-A564-0EA50DD85924}" presName="arrowAndChildren" presStyleCnt="0"/>
      <dgm:spPr/>
      <dgm:t>
        <a:bodyPr/>
        <a:lstStyle/>
        <a:p>
          <a:endParaRPr lang="ru-RU"/>
        </a:p>
      </dgm:t>
    </dgm:pt>
    <dgm:pt modelId="{96490E30-C527-4823-A957-0CC3EA15FDF6}" type="pres">
      <dgm:prSet presAssocID="{0EF0BADA-0B8F-41CA-A564-0EA50DD85924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79220838-E457-4517-A749-ACDA80691313}" type="pres">
      <dgm:prSet presAssocID="{F81C0BE4-B8A2-4DBC-8262-2F167BFA9011}" presName="sp" presStyleCnt="0"/>
      <dgm:spPr/>
      <dgm:t>
        <a:bodyPr/>
        <a:lstStyle/>
        <a:p>
          <a:endParaRPr lang="ru-RU"/>
        </a:p>
      </dgm:t>
    </dgm:pt>
    <dgm:pt modelId="{89E91DB4-0431-453B-988E-4BE08A3884DE}" type="pres">
      <dgm:prSet presAssocID="{89E9ACC6-8A8C-45E0-82F8-EAE8A53E33A3}" presName="arrowAndChildren" presStyleCnt="0"/>
      <dgm:spPr/>
      <dgm:t>
        <a:bodyPr/>
        <a:lstStyle/>
        <a:p>
          <a:endParaRPr lang="ru-RU"/>
        </a:p>
      </dgm:t>
    </dgm:pt>
    <dgm:pt modelId="{F76F4977-1FAE-4920-BE38-BF4AC1B31486}" type="pres">
      <dgm:prSet presAssocID="{89E9ACC6-8A8C-45E0-82F8-EAE8A53E33A3}" presName="parentTextArrow" presStyleLbl="node1" presStyleIdx="2" presStyleCnt="3" custScaleY="96025"/>
      <dgm:spPr/>
      <dgm:t>
        <a:bodyPr/>
        <a:lstStyle/>
        <a:p>
          <a:endParaRPr lang="ru-RU"/>
        </a:p>
      </dgm:t>
    </dgm:pt>
  </dgm:ptLst>
  <dgm:cxnLst>
    <dgm:cxn modelId="{5A82732E-00EB-4F51-A31B-EF76C550996A}" srcId="{7E897E5A-130B-455B-B477-DE826374914A}" destId="{4640C9A5-2E69-4BBC-B03F-38F37E03AB15}" srcOrd="2" destOrd="0" parTransId="{12FFF414-D3A1-467F-87CF-1DC62DF9F3CA}" sibTransId="{FDB35639-461D-4F9D-BB56-B814CE6B2D55}"/>
    <dgm:cxn modelId="{856EC048-AEC6-4634-8E85-23466C036994}" type="presOf" srcId="{89E9ACC6-8A8C-45E0-82F8-EAE8A53E33A3}" destId="{F76F4977-1FAE-4920-BE38-BF4AC1B31486}" srcOrd="0" destOrd="0" presId="urn:microsoft.com/office/officeart/2005/8/layout/process4"/>
    <dgm:cxn modelId="{D54CD3D0-99E1-4312-94C8-BB170CD9787A}" type="presOf" srcId="{7E897E5A-130B-455B-B477-DE826374914A}" destId="{BFAE8003-FC11-4234-ABCE-2C14C93B0EEF}" srcOrd="0" destOrd="0" presId="urn:microsoft.com/office/officeart/2005/8/layout/process4"/>
    <dgm:cxn modelId="{5E6812EA-0D3A-4576-939C-D887614D31A4}" srcId="{7E897E5A-130B-455B-B477-DE826374914A}" destId="{89E9ACC6-8A8C-45E0-82F8-EAE8A53E33A3}" srcOrd="0" destOrd="0" parTransId="{FB3D48E2-4F73-4210-84B3-AA74F75E7808}" sibTransId="{F81C0BE4-B8A2-4DBC-8262-2F167BFA9011}"/>
    <dgm:cxn modelId="{F1C883DD-5CEC-47B6-ABDB-1EA06324E049}" type="presOf" srcId="{4640C9A5-2E69-4BBC-B03F-38F37E03AB15}" destId="{781EB373-3AAB-4B27-9C26-325F750AFA4B}" srcOrd="0" destOrd="0" presId="urn:microsoft.com/office/officeart/2005/8/layout/process4"/>
    <dgm:cxn modelId="{5DD48CD5-894E-451B-B72B-A3DFB1DC9BC0}" srcId="{7E897E5A-130B-455B-B477-DE826374914A}" destId="{0EF0BADA-0B8F-41CA-A564-0EA50DD85924}" srcOrd="1" destOrd="0" parTransId="{0ADAC6D8-C853-4518-8077-23E94B2EFDCA}" sibTransId="{E117EF4E-E95C-472C-A9D6-7F6DC22CDD6A}"/>
    <dgm:cxn modelId="{E665D80E-BD68-49B0-90D8-39B487D789A5}" type="presOf" srcId="{0EF0BADA-0B8F-41CA-A564-0EA50DD85924}" destId="{96490E30-C527-4823-A957-0CC3EA15FDF6}" srcOrd="0" destOrd="0" presId="urn:microsoft.com/office/officeart/2005/8/layout/process4"/>
    <dgm:cxn modelId="{384EEC93-FEC6-4B4E-8A1B-A334DB9C358A}" type="presParOf" srcId="{BFAE8003-FC11-4234-ABCE-2C14C93B0EEF}" destId="{75FF49AC-EE5D-43FB-A11E-665D664DB9C1}" srcOrd="0" destOrd="0" presId="urn:microsoft.com/office/officeart/2005/8/layout/process4"/>
    <dgm:cxn modelId="{ABCA3436-37DC-4CB9-831B-B988D706EE1E}" type="presParOf" srcId="{75FF49AC-EE5D-43FB-A11E-665D664DB9C1}" destId="{781EB373-3AAB-4B27-9C26-325F750AFA4B}" srcOrd="0" destOrd="0" presId="urn:microsoft.com/office/officeart/2005/8/layout/process4"/>
    <dgm:cxn modelId="{ED248FC3-CD81-4117-B035-E918225421AD}" type="presParOf" srcId="{BFAE8003-FC11-4234-ABCE-2C14C93B0EEF}" destId="{8957E674-E267-4E34-8C79-1D3D2999B6F2}" srcOrd="1" destOrd="0" presId="urn:microsoft.com/office/officeart/2005/8/layout/process4"/>
    <dgm:cxn modelId="{6538AFFB-F6CB-4D1D-8D03-CC89DF733F9E}" type="presParOf" srcId="{BFAE8003-FC11-4234-ABCE-2C14C93B0EEF}" destId="{B9D5645F-3D85-489B-999F-B33CD96DDD7F}" srcOrd="2" destOrd="0" presId="urn:microsoft.com/office/officeart/2005/8/layout/process4"/>
    <dgm:cxn modelId="{705B0976-4FE6-440F-A030-12C4F0BE1986}" type="presParOf" srcId="{B9D5645F-3D85-489B-999F-B33CD96DDD7F}" destId="{96490E30-C527-4823-A957-0CC3EA15FDF6}" srcOrd="0" destOrd="0" presId="urn:microsoft.com/office/officeart/2005/8/layout/process4"/>
    <dgm:cxn modelId="{2A119749-D3D7-4821-B4B4-DA573B9531F5}" type="presParOf" srcId="{BFAE8003-FC11-4234-ABCE-2C14C93B0EEF}" destId="{79220838-E457-4517-A749-ACDA80691313}" srcOrd="3" destOrd="0" presId="urn:microsoft.com/office/officeart/2005/8/layout/process4"/>
    <dgm:cxn modelId="{3FFB0CD4-BDA2-4B9F-B374-E91C28952320}" type="presParOf" srcId="{BFAE8003-FC11-4234-ABCE-2C14C93B0EEF}" destId="{89E91DB4-0431-453B-988E-4BE08A3884DE}" srcOrd="4" destOrd="0" presId="urn:microsoft.com/office/officeart/2005/8/layout/process4"/>
    <dgm:cxn modelId="{5FF5718C-8FF3-461E-89DE-7E727DCC725E}" type="presParOf" srcId="{89E91DB4-0431-453B-988E-4BE08A3884DE}" destId="{F76F4977-1FAE-4920-BE38-BF4AC1B3148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48F12F-6AB8-45EF-A5E8-5461C999220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7A3B0B-6C99-40C7-AFC9-989F85344790}">
      <dgm:prSet phldrT="[Текст]"/>
      <dgm:spPr>
        <a:solidFill>
          <a:schemeClr val="tx1">
            <a:lumMod val="95000"/>
            <a:lumOff val="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dirty="0" smtClean="0"/>
            <a:t>"Вы не можете отправить запрос в указанный Территориальный орган!"</a:t>
          </a:r>
          <a:endParaRPr lang="ru-RU" dirty="0"/>
        </a:p>
      </dgm:t>
    </dgm:pt>
    <dgm:pt modelId="{DDCC3C41-F1C8-434A-9696-0D700B703921}" type="parTrans" cxnId="{A9B27679-8370-48DA-B0B9-DDB0C6132C39}">
      <dgm:prSet/>
      <dgm:spPr/>
      <dgm:t>
        <a:bodyPr/>
        <a:lstStyle/>
        <a:p>
          <a:endParaRPr lang="ru-RU"/>
        </a:p>
      </dgm:t>
    </dgm:pt>
    <dgm:pt modelId="{53986F0D-F66F-4BB8-9248-EFED5F651FE2}" type="sibTrans" cxnId="{A9B27679-8370-48DA-B0B9-DDB0C6132C39}">
      <dgm:prSet/>
      <dgm:spPr/>
      <dgm:t>
        <a:bodyPr/>
        <a:lstStyle/>
        <a:p>
          <a:endParaRPr lang="ru-RU"/>
        </a:p>
      </dgm:t>
    </dgm:pt>
    <dgm:pt modelId="{47B14EEF-201D-46D4-9C3D-46CD60CA3607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dirty="0" smtClean="0"/>
            <a:t>Управление Минюста России по &lt;наименование Вашего территориального органа&gt; (дословно).</a:t>
          </a:r>
          <a:endParaRPr lang="ru-RU" sz="3200" dirty="0"/>
        </a:p>
      </dgm:t>
    </dgm:pt>
    <dgm:pt modelId="{692CD6DB-07A4-4911-AC7D-2B05839DAE53}" type="parTrans" cxnId="{84871844-DEFE-42BC-945A-E3F47AC061DC}">
      <dgm:prSet/>
      <dgm:spPr/>
      <dgm:t>
        <a:bodyPr/>
        <a:lstStyle/>
        <a:p>
          <a:endParaRPr lang="ru-RU"/>
        </a:p>
      </dgm:t>
    </dgm:pt>
    <dgm:pt modelId="{29B489F4-5473-493C-96BC-67A47D7FF16B}" type="sibTrans" cxnId="{84871844-DEFE-42BC-945A-E3F47AC061DC}">
      <dgm:prSet/>
      <dgm:spPr/>
      <dgm:t>
        <a:bodyPr/>
        <a:lstStyle/>
        <a:p>
          <a:endParaRPr lang="ru-RU"/>
        </a:p>
      </dgm:t>
    </dgm:pt>
    <dgm:pt modelId="{88AB73CE-CE3D-49A3-A964-EAB7AC11D284}">
      <dgm:prSet phldrT="[Текст]"/>
      <dgm:spPr>
        <a:solidFill>
          <a:schemeClr val="tx1"/>
        </a:solidFill>
      </dgm:spPr>
      <dgm:t>
        <a:bodyPr/>
        <a:lstStyle/>
        <a:p>
          <a:r>
            <a:rPr lang="ru-RU" dirty="0" smtClean="0"/>
            <a:t>«Проверьте наименование организации»</a:t>
          </a:r>
          <a:endParaRPr lang="ru-RU" dirty="0"/>
        </a:p>
      </dgm:t>
    </dgm:pt>
    <dgm:pt modelId="{BF376D74-53D8-4B5A-A4A8-A18A51A8B2B0}" type="parTrans" cxnId="{2B79DEFC-71A2-4607-AE89-A805ACB04B4F}">
      <dgm:prSet/>
      <dgm:spPr/>
      <dgm:t>
        <a:bodyPr/>
        <a:lstStyle/>
        <a:p>
          <a:endParaRPr lang="ru-RU"/>
        </a:p>
      </dgm:t>
    </dgm:pt>
    <dgm:pt modelId="{0540AB24-84E7-4F67-B2A3-FE26CC5B4FAB}" type="sibTrans" cxnId="{2B79DEFC-71A2-4607-AE89-A805ACB04B4F}">
      <dgm:prSet/>
      <dgm:spPr/>
      <dgm:t>
        <a:bodyPr/>
        <a:lstStyle/>
        <a:p>
          <a:endParaRPr lang="ru-RU"/>
        </a:p>
      </dgm:t>
    </dgm:pt>
    <dgm:pt modelId="{19A6F9B6-F292-4D0A-B333-5B534EA11005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/>
            <a:t>Удостоверьтесь, что введенное Вами название организации полностью соответствует тому, что указано на портале в разделе «Информация о зарегистрированных некоммерческих организациях».</a:t>
          </a:r>
          <a:endParaRPr lang="ru-RU" sz="2400" dirty="0"/>
        </a:p>
      </dgm:t>
    </dgm:pt>
    <dgm:pt modelId="{090162BC-D9CD-402F-B216-886EC3C467E1}" type="parTrans" cxnId="{46D0B90A-79B5-473B-87E7-E2207956D2D2}">
      <dgm:prSet/>
      <dgm:spPr/>
      <dgm:t>
        <a:bodyPr/>
        <a:lstStyle/>
        <a:p>
          <a:endParaRPr lang="ru-RU"/>
        </a:p>
      </dgm:t>
    </dgm:pt>
    <dgm:pt modelId="{B487BE89-118E-4E45-9C9F-6172D8AB0625}" type="sibTrans" cxnId="{46D0B90A-79B5-473B-87E7-E2207956D2D2}">
      <dgm:prSet/>
      <dgm:spPr/>
      <dgm:t>
        <a:bodyPr/>
        <a:lstStyle/>
        <a:p>
          <a:endParaRPr lang="ru-RU"/>
        </a:p>
      </dgm:t>
    </dgm:pt>
    <dgm:pt modelId="{8472817E-743F-48E4-ADEE-E69EC4E6A7C0}" type="pres">
      <dgm:prSet presAssocID="{7D48F12F-6AB8-45EF-A5E8-5461C999220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3794701-E8BE-4CC4-97DA-2DFE212A7D79}" type="pres">
      <dgm:prSet presAssocID="{1E7A3B0B-6C99-40C7-AFC9-989F85344790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3A6A0-2849-4AAD-B263-76ABF8DFBD05}" type="pres">
      <dgm:prSet presAssocID="{1E7A3B0B-6C99-40C7-AFC9-989F85344790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1F071-9DC6-49BA-82C6-7CB002F4DBBF}" type="pres">
      <dgm:prSet presAssocID="{88AB73CE-CE3D-49A3-A964-EAB7AC11D284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10596-D205-459D-879E-863A91583903}" type="pres">
      <dgm:prSet presAssocID="{88AB73CE-CE3D-49A3-A964-EAB7AC11D284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D0B90A-79B5-473B-87E7-E2207956D2D2}" srcId="{88AB73CE-CE3D-49A3-A964-EAB7AC11D284}" destId="{19A6F9B6-F292-4D0A-B333-5B534EA11005}" srcOrd="0" destOrd="0" parTransId="{090162BC-D9CD-402F-B216-886EC3C467E1}" sibTransId="{B487BE89-118E-4E45-9C9F-6172D8AB0625}"/>
    <dgm:cxn modelId="{164803B7-286A-4506-A289-CE4D64B4F265}" type="presOf" srcId="{1E7A3B0B-6C99-40C7-AFC9-989F85344790}" destId="{83794701-E8BE-4CC4-97DA-2DFE212A7D79}" srcOrd="0" destOrd="0" presId="urn:microsoft.com/office/officeart/2009/3/layout/IncreasingArrowsProcess"/>
    <dgm:cxn modelId="{59185104-64A8-439C-8355-C5981B3DCBF0}" type="presOf" srcId="{7D48F12F-6AB8-45EF-A5E8-5461C999220E}" destId="{8472817E-743F-48E4-ADEE-E69EC4E6A7C0}" srcOrd="0" destOrd="0" presId="urn:microsoft.com/office/officeart/2009/3/layout/IncreasingArrowsProcess"/>
    <dgm:cxn modelId="{2B79DEFC-71A2-4607-AE89-A805ACB04B4F}" srcId="{7D48F12F-6AB8-45EF-A5E8-5461C999220E}" destId="{88AB73CE-CE3D-49A3-A964-EAB7AC11D284}" srcOrd="1" destOrd="0" parTransId="{BF376D74-53D8-4B5A-A4A8-A18A51A8B2B0}" sibTransId="{0540AB24-84E7-4F67-B2A3-FE26CC5B4FAB}"/>
    <dgm:cxn modelId="{84871844-DEFE-42BC-945A-E3F47AC061DC}" srcId="{1E7A3B0B-6C99-40C7-AFC9-989F85344790}" destId="{47B14EEF-201D-46D4-9C3D-46CD60CA3607}" srcOrd="0" destOrd="0" parTransId="{692CD6DB-07A4-4911-AC7D-2B05839DAE53}" sibTransId="{29B489F4-5473-493C-96BC-67A47D7FF16B}"/>
    <dgm:cxn modelId="{7BF89092-0398-4C90-AEB6-ED86E1174889}" type="presOf" srcId="{47B14EEF-201D-46D4-9C3D-46CD60CA3607}" destId="{DD73A6A0-2849-4AAD-B263-76ABF8DFBD05}" srcOrd="0" destOrd="0" presId="urn:microsoft.com/office/officeart/2009/3/layout/IncreasingArrowsProcess"/>
    <dgm:cxn modelId="{A9B27679-8370-48DA-B0B9-DDB0C6132C39}" srcId="{7D48F12F-6AB8-45EF-A5E8-5461C999220E}" destId="{1E7A3B0B-6C99-40C7-AFC9-989F85344790}" srcOrd="0" destOrd="0" parTransId="{DDCC3C41-F1C8-434A-9696-0D700B703921}" sibTransId="{53986F0D-F66F-4BB8-9248-EFED5F651FE2}"/>
    <dgm:cxn modelId="{B5B6D536-3840-4D0C-9F5D-180D7677E7D0}" type="presOf" srcId="{88AB73CE-CE3D-49A3-A964-EAB7AC11D284}" destId="{BFB1F071-9DC6-49BA-82C6-7CB002F4DBBF}" srcOrd="0" destOrd="0" presId="urn:microsoft.com/office/officeart/2009/3/layout/IncreasingArrowsProcess"/>
    <dgm:cxn modelId="{5CE8634A-3D6F-48C8-99B5-FABAD10D8EB2}" type="presOf" srcId="{19A6F9B6-F292-4D0A-B333-5B534EA11005}" destId="{CC210596-D205-459D-879E-863A91583903}" srcOrd="0" destOrd="0" presId="urn:microsoft.com/office/officeart/2009/3/layout/IncreasingArrowsProcess"/>
    <dgm:cxn modelId="{76E5DCF8-4C9F-4206-9476-12AEA5584F78}" type="presParOf" srcId="{8472817E-743F-48E4-ADEE-E69EC4E6A7C0}" destId="{83794701-E8BE-4CC4-97DA-2DFE212A7D79}" srcOrd="0" destOrd="0" presId="urn:microsoft.com/office/officeart/2009/3/layout/IncreasingArrowsProcess"/>
    <dgm:cxn modelId="{EE948673-80EC-478A-B806-7CEEF49A8A05}" type="presParOf" srcId="{8472817E-743F-48E4-ADEE-E69EC4E6A7C0}" destId="{DD73A6A0-2849-4AAD-B263-76ABF8DFBD05}" srcOrd="1" destOrd="0" presId="urn:microsoft.com/office/officeart/2009/3/layout/IncreasingArrowsProcess"/>
    <dgm:cxn modelId="{67E20870-E7C7-406F-9E7C-E91E21A59F27}" type="presParOf" srcId="{8472817E-743F-48E4-ADEE-E69EC4E6A7C0}" destId="{BFB1F071-9DC6-49BA-82C6-7CB002F4DBBF}" srcOrd="2" destOrd="0" presId="urn:microsoft.com/office/officeart/2009/3/layout/IncreasingArrowsProcess"/>
    <dgm:cxn modelId="{B131360A-3A47-457A-B830-D46CC23AF3D0}" type="presParOf" srcId="{8472817E-743F-48E4-ADEE-E69EC4E6A7C0}" destId="{CC210596-D205-459D-879E-863A91583903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B87907-4EEF-453F-B10B-D41C91B6370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F7A8FA-9AE5-436C-8106-CA47D8013CC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«При загрузке отчета произошла ошибка». Возможных причин этой ошибки несколько:</a:t>
          </a:r>
          <a:endParaRPr lang="ru-RU" dirty="0"/>
        </a:p>
      </dgm:t>
    </dgm:pt>
    <dgm:pt modelId="{028CA8C2-078F-4486-9A0D-8799E96A6638}" type="parTrans" cxnId="{271D6E06-2082-44AE-9CFC-2C0A5D278D5F}">
      <dgm:prSet/>
      <dgm:spPr/>
      <dgm:t>
        <a:bodyPr/>
        <a:lstStyle/>
        <a:p>
          <a:endParaRPr lang="ru-RU"/>
        </a:p>
      </dgm:t>
    </dgm:pt>
    <dgm:pt modelId="{AF8C65E5-F091-4C40-B438-6174584EDBE6}" type="sibTrans" cxnId="{271D6E06-2082-44AE-9CFC-2C0A5D278D5F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4A0FDDA-43DF-41A0-82A8-D7CC0D89117E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Вы загружаете отчет в произвольной форме.</a:t>
          </a:r>
          <a:endParaRPr lang="ru-RU" dirty="0"/>
        </a:p>
      </dgm:t>
    </dgm:pt>
    <dgm:pt modelId="{F8A07E64-3E00-4057-9000-EA827D50BB25}" type="parTrans" cxnId="{F32D0176-8F95-41C1-9D8C-87AB37E3739F}">
      <dgm:prSet/>
      <dgm:spPr/>
      <dgm:t>
        <a:bodyPr/>
        <a:lstStyle/>
        <a:p>
          <a:endParaRPr lang="ru-RU"/>
        </a:p>
      </dgm:t>
    </dgm:pt>
    <dgm:pt modelId="{DAD81D2D-C03D-4374-8ECB-BD755DCB5EF9}" type="sibTrans" cxnId="{F32D0176-8F95-41C1-9D8C-87AB37E3739F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D00A5635-2257-414D-980B-CA198B809034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Введенные Вами данные об организации отличаются от указанных на портале.</a:t>
          </a:r>
          <a:endParaRPr lang="ru-RU" dirty="0"/>
        </a:p>
      </dgm:t>
    </dgm:pt>
    <dgm:pt modelId="{1417D2E7-CDEE-4D3B-B9B4-9F0C59BE72C6}" type="parTrans" cxnId="{B4904CC0-6FDB-47BA-895A-52E9A8CEBCA6}">
      <dgm:prSet/>
      <dgm:spPr/>
      <dgm:t>
        <a:bodyPr/>
        <a:lstStyle/>
        <a:p>
          <a:endParaRPr lang="ru-RU"/>
        </a:p>
      </dgm:t>
    </dgm:pt>
    <dgm:pt modelId="{D7197FDD-ADCE-4B14-8297-EF247D5FA6A6}" type="sibTrans" cxnId="{B4904CC0-6FDB-47BA-895A-52E9A8CEBCA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513B19E-449F-4E0E-AB93-39765F07354A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Форма </a:t>
          </a:r>
          <a:r>
            <a:rPr lang="ru-RU" dirty="0" err="1" smtClean="0"/>
            <a:t>Excel</a:t>
          </a:r>
          <a:r>
            <a:rPr lang="ru-RU" dirty="0" smtClean="0"/>
            <a:t>, выгруженная с портала претерпела изменения.</a:t>
          </a:r>
          <a:endParaRPr lang="ru-RU" dirty="0"/>
        </a:p>
      </dgm:t>
    </dgm:pt>
    <dgm:pt modelId="{D19830E6-9D4A-413F-9D43-72BD0B5B524A}" type="parTrans" cxnId="{945FB7E0-2C2A-48BB-9E1B-EC45F8E2693E}">
      <dgm:prSet/>
      <dgm:spPr/>
      <dgm:t>
        <a:bodyPr/>
        <a:lstStyle/>
        <a:p>
          <a:endParaRPr lang="ru-RU"/>
        </a:p>
      </dgm:t>
    </dgm:pt>
    <dgm:pt modelId="{BFB62D87-E121-4D26-9074-8D5A66FD6D22}" type="sibTrans" cxnId="{945FB7E0-2C2A-48BB-9E1B-EC45F8E2693E}">
      <dgm:prSet/>
      <dgm:spPr/>
      <dgm:t>
        <a:bodyPr/>
        <a:lstStyle/>
        <a:p>
          <a:endParaRPr lang="ru-RU"/>
        </a:p>
      </dgm:t>
    </dgm:pt>
    <dgm:pt modelId="{0162EB25-E668-4DE5-B716-A1A6F76228E7}" type="pres">
      <dgm:prSet presAssocID="{52B87907-4EEF-453F-B10B-D41C91B6370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95B274-414B-4A0A-BC4B-2165C4AA44B0}" type="pres">
      <dgm:prSet presAssocID="{52B87907-4EEF-453F-B10B-D41C91B63706}" presName="dummyMaxCanvas" presStyleCnt="0">
        <dgm:presLayoutVars/>
      </dgm:prSet>
      <dgm:spPr/>
    </dgm:pt>
    <dgm:pt modelId="{8FE6F1BD-397A-40DC-8A36-01FE6FCCF106}" type="pres">
      <dgm:prSet presAssocID="{52B87907-4EEF-453F-B10B-D41C91B6370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14C52-8C7E-43CD-8313-877651F877FD}" type="pres">
      <dgm:prSet presAssocID="{52B87907-4EEF-453F-B10B-D41C91B6370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D137F-25BE-4899-BDC0-130692B99C39}" type="pres">
      <dgm:prSet presAssocID="{52B87907-4EEF-453F-B10B-D41C91B6370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31509-7655-4268-8007-798F2EAE3CBD}" type="pres">
      <dgm:prSet presAssocID="{52B87907-4EEF-453F-B10B-D41C91B6370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26996-4923-48B2-B4BA-6935CE7022C6}" type="pres">
      <dgm:prSet presAssocID="{52B87907-4EEF-453F-B10B-D41C91B6370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4FBED-38D7-487E-A648-393F56C559C4}" type="pres">
      <dgm:prSet presAssocID="{52B87907-4EEF-453F-B10B-D41C91B6370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079FD-8642-4DBC-839C-C7028981225A}" type="pres">
      <dgm:prSet presAssocID="{52B87907-4EEF-453F-B10B-D41C91B6370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9C6AF-51F3-4FF5-9021-455588362F2E}" type="pres">
      <dgm:prSet presAssocID="{52B87907-4EEF-453F-B10B-D41C91B6370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0BA53-2F37-4E6C-863D-20C25682D652}" type="pres">
      <dgm:prSet presAssocID="{52B87907-4EEF-453F-B10B-D41C91B6370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26FB6-DDEA-495C-85C2-5B8B500F3365}" type="pres">
      <dgm:prSet presAssocID="{52B87907-4EEF-453F-B10B-D41C91B6370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B9A73-08D5-4A79-86CE-7715818711DD}" type="pres">
      <dgm:prSet presAssocID="{52B87907-4EEF-453F-B10B-D41C91B6370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5FB7E0-2C2A-48BB-9E1B-EC45F8E2693E}" srcId="{52B87907-4EEF-453F-B10B-D41C91B63706}" destId="{9513B19E-449F-4E0E-AB93-39765F07354A}" srcOrd="3" destOrd="0" parTransId="{D19830E6-9D4A-413F-9D43-72BD0B5B524A}" sibTransId="{BFB62D87-E121-4D26-9074-8D5A66FD6D22}"/>
    <dgm:cxn modelId="{5F176DF5-2A5A-4BD8-97FC-585D71F9E0C0}" type="presOf" srcId="{D00A5635-2257-414D-980B-CA198B809034}" destId="{217D137F-25BE-4899-BDC0-130692B99C39}" srcOrd="0" destOrd="0" presId="urn:microsoft.com/office/officeart/2005/8/layout/vProcess5"/>
    <dgm:cxn modelId="{EE0AB34F-282C-43CA-B177-F64711A564E7}" type="presOf" srcId="{52B87907-4EEF-453F-B10B-D41C91B63706}" destId="{0162EB25-E668-4DE5-B716-A1A6F76228E7}" srcOrd="0" destOrd="0" presId="urn:microsoft.com/office/officeart/2005/8/layout/vProcess5"/>
    <dgm:cxn modelId="{53CC3E6F-429C-47FF-A5BA-E1B7C7575D56}" type="presOf" srcId="{9513B19E-449F-4E0E-AB93-39765F07354A}" destId="{B5C31509-7655-4268-8007-798F2EAE3CBD}" srcOrd="0" destOrd="0" presId="urn:microsoft.com/office/officeart/2005/8/layout/vProcess5"/>
    <dgm:cxn modelId="{4B535E7C-EB4E-45AB-94A4-15B1B4F0CEC9}" type="presOf" srcId="{94A0FDDA-43DF-41A0-82A8-D7CC0D89117E}" destId="{05C14C52-8C7E-43CD-8313-877651F877FD}" srcOrd="0" destOrd="0" presId="urn:microsoft.com/office/officeart/2005/8/layout/vProcess5"/>
    <dgm:cxn modelId="{7EF696AB-ADF8-4089-9CD6-2CA5B7D1E75A}" type="presOf" srcId="{94A0FDDA-43DF-41A0-82A8-D7CC0D89117E}" destId="{5AE0BA53-2F37-4E6C-863D-20C25682D652}" srcOrd="1" destOrd="0" presId="urn:microsoft.com/office/officeart/2005/8/layout/vProcess5"/>
    <dgm:cxn modelId="{271D6E06-2082-44AE-9CFC-2C0A5D278D5F}" srcId="{52B87907-4EEF-453F-B10B-D41C91B63706}" destId="{73F7A8FA-9AE5-436C-8106-CA47D8013CCE}" srcOrd="0" destOrd="0" parTransId="{028CA8C2-078F-4486-9A0D-8799E96A6638}" sibTransId="{AF8C65E5-F091-4C40-B438-6174584EDBE6}"/>
    <dgm:cxn modelId="{BAC324C7-FCD9-4653-8AEA-3AD6D2230F72}" type="presOf" srcId="{9513B19E-449F-4E0E-AB93-39765F07354A}" destId="{31CB9A73-08D5-4A79-86CE-7715818711DD}" srcOrd="1" destOrd="0" presId="urn:microsoft.com/office/officeart/2005/8/layout/vProcess5"/>
    <dgm:cxn modelId="{2794D077-6688-4BE5-B4D9-063E96F1B310}" type="presOf" srcId="{AF8C65E5-F091-4C40-B438-6174584EDBE6}" destId="{D2E26996-4923-48B2-B4BA-6935CE7022C6}" srcOrd="0" destOrd="0" presId="urn:microsoft.com/office/officeart/2005/8/layout/vProcess5"/>
    <dgm:cxn modelId="{F32D0176-8F95-41C1-9D8C-87AB37E3739F}" srcId="{52B87907-4EEF-453F-B10B-D41C91B63706}" destId="{94A0FDDA-43DF-41A0-82A8-D7CC0D89117E}" srcOrd="1" destOrd="0" parTransId="{F8A07E64-3E00-4057-9000-EA827D50BB25}" sibTransId="{DAD81D2D-C03D-4374-8ECB-BD755DCB5EF9}"/>
    <dgm:cxn modelId="{21714977-CA61-4C9B-A6A3-A69D4BA917AA}" type="presOf" srcId="{D00A5635-2257-414D-980B-CA198B809034}" destId="{52526FB6-DDEA-495C-85C2-5B8B500F3365}" srcOrd="1" destOrd="0" presId="urn:microsoft.com/office/officeart/2005/8/layout/vProcess5"/>
    <dgm:cxn modelId="{84AC7FE0-4E1B-40E9-8578-E178EC320347}" type="presOf" srcId="{73F7A8FA-9AE5-436C-8106-CA47D8013CCE}" destId="{8FE6F1BD-397A-40DC-8A36-01FE6FCCF106}" srcOrd="0" destOrd="0" presId="urn:microsoft.com/office/officeart/2005/8/layout/vProcess5"/>
    <dgm:cxn modelId="{035633CC-C966-467A-9A50-818FE611DC56}" type="presOf" srcId="{D7197FDD-ADCE-4B14-8297-EF247D5FA6A6}" destId="{974079FD-8642-4DBC-839C-C7028981225A}" srcOrd="0" destOrd="0" presId="urn:microsoft.com/office/officeart/2005/8/layout/vProcess5"/>
    <dgm:cxn modelId="{B4904CC0-6FDB-47BA-895A-52E9A8CEBCA6}" srcId="{52B87907-4EEF-453F-B10B-D41C91B63706}" destId="{D00A5635-2257-414D-980B-CA198B809034}" srcOrd="2" destOrd="0" parTransId="{1417D2E7-CDEE-4D3B-B9B4-9F0C59BE72C6}" sibTransId="{D7197FDD-ADCE-4B14-8297-EF247D5FA6A6}"/>
    <dgm:cxn modelId="{2D888A04-70BD-48CF-9BE9-4B135ADCE51B}" type="presOf" srcId="{DAD81D2D-C03D-4374-8ECB-BD755DCB5EF9}" destId="{CCA4FBED-38D7-487E-A648-393F56C559C4}" srcOrd="0" destOrd="0" presId="urn:microsoft.com/office/officeart/2005/8/layout/vProcess5"/>
    <dgm:cxn modelId="{09AC809B-D0A9-4B9C-91A1-914948018861}" type="presOf" srcId="{73F7A8FA-9AE5-436C-8106-CA47D8013CCE}" destId="{5829C6AF-51F3-4FF5-9021-455588362F2E}" srcOrd="1" destOrd="0" presId="urn:microsoft.com/office/officeart/2005/8/layout/vProcess5"/>
    <dgm:cxn modelId="{80CAA38E-1AE1-4346-9395-99C96B8A27E5}" type="presParOf" srcId="{0162EB25-E668-4DE5-B716-A1A6F76228E7}" destId="{FE95B274-414B-4A0A-BC4B-2165C4AA44B0}" srcOrd="0" destOrd="0" presId="urn:microsoft.com/office/officeart/2005/8/layout/vProcess5"/>
    <dgm:cxn modelId="{A82E13E9-1F84-42D3-8A7E-829584A2A19B}" type="presParOf" srcId="{0162EB25-E668-4DE5-B716-A1A6F76228E7}" destId="{8FE6F1BD-397A-40DC-8A36-01FE6FCCF106}" srcOrd="1" destOrd="0" presId="urn:microsoft.com/office/officeart/2005/8/layout/vProcess5"/>
    <dgm:cxn modelId="{0A0C04D6-F8DB-46CB-85E6-2BB8BCAF116E}" type="presParOf" srcId="{0162EB25-E668-4DE5-B716-A1A6F76228E7}" destId="{05C14C52-8C7E-43CD-8313-877651F877FD}" srcOrd="2" destOrd="0" presId="urn:microsoft.com/office/officeart/2005/8/layout/vProcess5"/>
    <dgm:cxn modelId="{580F3C7A-96B2-48CF-B011-A403FC13A8CD}" type="presParOf" srcId="{0162EB25-E668-4DE5-B716-A1A6F76228E7}" destId="{217D137F-25BE-4899-BDC0-130692B99C39}" srcOrd="3" destOrd="0" presId="urn:microsoft.com/office/officeart/2005/8/layout/vProcess5"/>
    <dgm:cxn modelId="{AEBC8BC7-0788-4FDB-9965-9AD4A289C0C6}" type="presParOf" srcId="{0162EB25-E668-4DE5-B716-A1A6F76228E7}" destId="{B5C31509-7655-4268-8007-798F2EAE3CBD}" srcOrd="4" destOrd="0" presId="urn:microsoft.com/office/officeart/2005/8/layout/vProcess5"/>
    <dgm:cxn modelId="{981F2A0A-6443-4C21-81F2-9EFFC45CC17C}" type="presParOf" srcId="{0162EB25-E668-4DE5-B716-A1A6F76228E7}" destId="{D2E26996-4923-48B2-B4BA-6935CE7022C6}" srcOrd="5" destOrd="0" presId="urn:microsoft.com/office/officeart/2005/8/layout/vProcess5"/>
    <dgm:cxn modelId="{1340F941-0C91-49A5-9DF0-E09BF69BEE16}" type="presParOf" srcId="{0162EB25-E668-4DE5-B716-A1A6F76228E7}" destId="{CCA4FBED-38D7-487E-A648-393F56C559C4}" srcOrd="6" destOrd="0" presId="urn:microsoft.com/office/officeart/2005/8/layout/vProcess5"/>
    <dgm:cxn modelId="{27D98CD1-8BF8-4EEA-A3EB-918F4744F7C0}" type="presParOf" srcId="{0162EB25-E668-4DE5-B716-A1A6F76228E7}" destId="{974079FD-8642-4DBC-839C-C7028981225A}" srcOrd="7" destOrd="0" presId="urn:microsoft.com/office/officeart/2005/8/layout/vProcess5"/>
    <dgm:cxn modelId="{C36A9D05-5560-4D28-9805-25FDB6A7D633}" type="presParOf" srcId="{0162EB25-E668-4DE5-B716-A1A6F76228E7}" destId="{5829C6AF-51F3-4FF5-9021-455588362F2E}" srcOrd="8" destOrd="0" presId="urn:microsoft.com/office/officeart/2005/8/layout/vProcess5"/>
    <dgm:cxn modelId="{AD12B4A7-5C36-489B-8A3C-3DD44FB66470}" type="presParOf" srcId="{0162EB25-E668-4DE5-B716-A1A6F76228E7}" destId="{5AE0BA53-2F37-4E6C-863D-20C25682D652}" srcOrd="9" destOrd="0" presId="urn:microsoft.com/office/officeart/2005/8/layout/vProcess5"/>
    <dgm:cxn modelId="{3DC2273E-2FA9-4307-8098-3C0B8FAD0566}" type="presParOf" srcId="{0162EB25-E668-4DE5-B716-A1A6F76228E7}" destId="{52526FB6-DDEA-495C-85C2-5B8B500F3365}" srcOrd="10" destOrd="0" presId="urn:microsoft.com/office/officeart/2005/8/layout/vProcess5"/>
    <dgm:cxn modelId="{9DE61233-CCD8-4517-9454-B2D85400D197}" type="presParOf" srcId="{0162EB25-E668-4DE5-B716-A1A6F76228E7}" destId="{31CB9A73-08D5-4A79-86CE-7715818711D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32B34-6715-43E8-A635-12ABA205F5DC}">
      <dsp:nvSpPr>
        <dsp:cNvPr id="0" name=""/>
        <dsp:cNvSpPr/>
      </dsp:nvSpPr>
      <dsp:spPr>
        <a:xfrm>
          <a:off x="427668" y="526940"/>
          <a:ext cx="7973849" cy="24918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7798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Приказ Минюста России от 30.09.2021 № 185</a:t>
          </a:r>
          <a:endParaRPr lang="ru-RU" sz="3200" b="1" kern="1200" dirty="0"/>
        </a:p>
      </dsp:txBody>
      <dsp:txXfrm>
        <a:off x="427668" y="526940"/>
        <a:ext cx="7973849" cy="2491828"/>
      </dsp:txXfrm>
    </dsp:sp>
    <dsp:sp modelId="{AA969EA0-C4F5-4DA2-B92B-8DA7E7E0DF4E}">
      <dsp:nvSpPr>
        <dsp:cNvPr id="0" name=""/>
        <dsp:cNvSpPr/>
      </dsp:nvSpPr>
      <dsp:spPr>
        <a:xfrm>
          <a:off x="95424" y="167010"/>
          <a:ext cx="1744279" cy="261641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409FB-9C8C-4E9A-B8C2-C958CF248D16}">
      <dsp:nvSpPr>
        <dsp:cNvPr id="0" name=""/>
        <dsp:cNvSpPr/>
      </dsp:nvSpPr>
      <dsp:spPr>
        <a:xfrm>
          <a:off x="427668" y="3663875"/>
          <a:ext cx="7973849" cy="24918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7798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/>
            <a:t>СРОК ДЕЙСТВИЯ: ПРИКАЗ ВСТУПИЛ В СИЛУ С 01.03.2022 И ДЕЙСТВУЕТ ДО 01.03.2028.</a:t>
          </a:r>
          <a:endParaRPr lang="ru-RU" sz="3900" b="1" kern="1200" dirty="0"/>
        </a:p>
      </dsp:txBody>
      <dsp:txXfrm>
        <a:off x="427668" y="3663875"/>
        <a:ext cx="7973849" cy="2491828"/>
      </dsp:txXfrm>
    </dsp:sp>
    <dsp:sp modelId="{7ADD8E9A-0278-4615-97BD-4A9FCBD0E29D}">
      <dsp:nvSpPr>
        <dsp:cNvPr id="0" name=""/>
        <dsp:cNvSpPr/>
      </dsp:nvSpPr>
      <dsp:spPr>
        <a:xfrm>
          <a:off x="95424" y="3303944"/>
          <a:ext cx="1744279" cy="261641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B81CF-3C89-486C-A418-805D3F52ECAC}">
      <dsp:nvSpPr>
        <dsp:cNvPr id="0" name=""/>
        <dsp:cNvSpPr/>
      </dsp:nvSpPr>
      <dsp:spPr>
        <a:xfrm>
          <a:off x="3264405" y="3761509"/>
          <a:ext cx="218392" cy="218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5FFE5-AA18-4F1D-A732-0BE11CDC01C2}">
      <dsp:nvSpPr>
        <dsp:cNvPr id="0" name=""/>
        <dsp:cNvSpPr/>
      </dsp:nvSpPr>
      <dsp:spPr>
        <a:xfrm>
          <a:off x="3073094" y="4068095"/>
          <a:ext cx="218392" cy="218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D6C9DA-0B06-4CF8-8B23-B55760A38A0E}">
      <dsp:nvSpPr>
        <dsp:cNvPr id="0" name=""/>
        <dsp:cNvSpPr/>
      </dsp:nvSpPr>
      <dsp:spPr>
        <a:xfrm>
          <a:off x="2845093" y="4333533"/>
          <a:ext cx="218392" cy="218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31823-DCE0-4C9D-A9D9-202274F22EA8}">
      <dsp:nvSpPr>
        <dsp:cNvPr id="0" name=""/>
        <dsp:cNvSpPr/>
      </dsp:nvSpPr>
      <dsp:spPr>
        <a:xfrm>
          <a:off x="3117646" y="675940"/>
          <a:ext cx="218392" cy="218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AEA33-F2C2-4A49-A002-5D78F5F3A790}">
      <dsp:nvSpPr>
        <dsp:cNvPr id="0" name=""/>
        <dsp:cNvSpPr/>
      </dsp:nvSpPr>
      <dsp:spPr>
        <a:xfrm>
          <a:off x="3409418" y="502073"/>
          <a:ext cx="218392" cy="218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CE886-4872-43CD-9534-8173A0D0451F}">
      <dsp:nvSpPr>
        <dsp:cNvPr id="0" name=""/>
        <dsp:cNvSpPr/>
      </dsp:nvSpPr>
      <dsp:spPr>
        <a:xfrm>
          <a:off x="3700316" y="328205"/>
          <a:ext cx="218392" cy="218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DBB06-7D0D-41DD-A477-7849231EBF63}">
      <dsp:nvSpPr>
        <dsp:cNvPr id="0" name=""/>
        <dsp:cNvSpPr/>
      </dsp:nvSpPr>
      <dsp:spPr>
        <a:xfrm>
          <a:off x="3991214" y="502073"/>
          <a:ext cx="218392" cy="218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FEB0D-841A-4CF1-8F56-F1B90C724543}">
      <dsp:nvSpPr>
        <dsp:cNvPr id="0" name=""/>
        <dsp:cNvSpPr/>
      </dsp:nvSpPr>
      <dsp:spPr>
        <a:xfrm>
          <a:off x="4282986" y="675940"/>
          <a:ext cx="218392" cy="218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EAD3B-6BC8-4440-8950-E48492BCB4AC}">
      <dsp:nvSpPr>
        <dsp:cNvPr id="0" name=""/>
        <dsp:cNvSpPr/>
      </dsp:nvSpPr>
      <dsp:spPr>
        <a:xfrm>
          <a:off x="3700316" y="695066"/>
          <a:ext cx="218392" cy="218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AC4C6-DACF-4CDB-BD0E-3CD0722EDE57}">
      <dsp:nvSpPr>
        <dsp:cNvPr id="0" name=""/>
        <dsp:cNvSpPr/>
      </dsp:nvSpPr>
      <dsp:spPr>
        <a:xfrm>
          <a:off x="3700316" y="1061926"/>
          <a:ext cx="218392" cy="218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5CCBF-1CC0-4A5B-BB12-08A0C548F9A3}">
      <dsp:nvSpPr>
        <dsp:cNvPr id="0" name=""/>
        <dsp:cNvSpPr/>
      </dsp:nvSpPr>
      <dsp:spPr>
        <a:xfrm>
          <a:off x="1752989" y="4996133"/>
          <a:ext cx="5051257" cy="15336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7009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Приказом Минюста России                        от 30.09.2021 № 185  утверждены новые редакции форм отчетов о деятельности некоммерческой организации.</a:t>
          </a:r>
          <a:endParaRPr lang="ru-RU" sz="2000" kern="1200" dirty="0"/>
        </a:p>
      </dsp:txBody>
      <dsp:txXfrm>
        <a:off x="1827856" y="5071000"/>
        <a:ext cx="4901523" cy="1383927"/>
      </dsp:txXfrm>
    </dsp:sp>
    <dsp:sp modelId="{07A1E5ED-E5BA-400C-8D16-7F2ABFD1EC05}">
      <dsp:nvSpPr>
        <dsp:cNvPr id="0" name=""/>
        <dsp:cNvSpPr/>
      </dsp:nvSpPr>
      <dsp:spPr>
        <a:xfrm>
          <a:off x="617493" y="3893308"/>
          <a:ext cx="2183920" cy="218377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FABEE-CB21-43AC-ACC3-E9A39CD5194B}">
      <dsp:nvSpPr>
        <dsp:cNvPr id="0" name=""/>
        <dsp:cNvSpPr/>
      </dsp:nvSpPr>
      <dsp:spPr>
        <a:xfrm>
          <a:off x="4012455" y="1777269"/>
          <a:ext cx="4514050" cy="30289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7009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Также приказом установлены сроки сдачи утвержденной отчетности. Для ежегодных отчетов – это                 15 апреля года, следующего за отчетным.</a:t>
          </a:r>
          <a:endParaRPr lang="ru-RU" sz="2000" kern="1200" dirty="0"/>
        </a:p>
      </dsp:txBody>
      <dsp:txXfrm>
        <a:off x="4160314" y="1925128"/>
        <a:ext cx="4218332" cy="2733195"/>
      </dsp:txXfrm>
    </dsp:sp>
    <dsp:sp modelId="{B6533A15-C935-48F7-B682-6B1523E40896}">
      <dsp:nvSpPr>
        <dsp:cNvPr id="0" name=""/>
        <dsp:cNvSpPr/>
      </dsp:nvSpPr>
      <dsp:spPr>
        <a:xfrm>
          <a:off x="2608356" y="1422071"/>
          <a:ext cx="2183920" cy="218377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EB373-3AAB-4B27-9C26-325F750AFA4B}">
      <dsp:nvSpPr>
        <dsp:cNvPr id="0" name=""/>
        <dsp:cNvSpPr/>
      </dsp:nvSpPr>
      <dsp:spPr>
        <a:xfrm>
          <a:off x="0" y="3850850"/>
          <a:ext cx="9144000" cy="1288541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При отсутствии каких-либо сведений, предусмотренных формой, в соответствующих графах проставляется прочерк. </a:t>
          </a:r>
          <a:endParaRPr lang="ru-RU" sz="2200" kern="1200" dirty="0"/>
        </a:p>
      </dsp:txBody>
      <dsp:txXfrm>
        <a:off x="0" y="3850850"/>
        <a:ext cx="9144000" cy="1288541"/>
      </dsp:txXfrm>
    </dsp:sp>
    <dsp:sp modelId="{96490E30-C527-4823-A957-0CC3EA15FDF6}">
      <dsp:nvSpPr>
        <dsp:cNvPr id="0" name=""/>
        <dsp:cNvSpPr/>
      </dsp:nvSpPr>
      <dsp:spPr>
        <a:xfrm rot="10800000">
          <a:off x="0" y="1888401"/>
          <a:ext cx="9144000" cy="1981777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Отчет заполняется от руки печатными буквами чернилами или шариковой ручкой синего или черного цвета либо машинописным способом в одном экземпляре.</a:t>
          </a:r>
          <a:endParaRPr lang="ru-RU" sz="2200" kern="1200" dirty="0"/>
        </a:p>
      </dsp:txBody>
      <dsp:txXfrm rot="10800000">
        <a:off x="0" y="1888401"/>
        <a:ext cx="9144000" cy="1287699"/>
      </dsp:txXfrm>
    </dsp:sp>
    <dsp:sp modelId="{F76F4977-1FAE-4920-BE38-BF4AC1B31486}">
      <dsp:nvSpPr>
        <dsp:cNvPr id="0" name=""/>
        <dsp:cNvSpPr/>
      </dsp:nvSpPr>
      <dsp:spPr>
        <a:xfrm rot="10800000">
          <a:off x="0" y="4727"/>
          <a:ext cx="9144000" cy="1903001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Для общественных объединений </a:t>
          </a:r>
          <a:r>
            <a:rPr lang="ru-RU" sz="2200" b="1" kern="1200" dirty="0" smtClean="0"/>
            <a:t>одновременно</a:t>
          </a:r>
          <a:r>
            <a:rPr lang="ru-RU" sz="2200" kern="1200" dirty="0" smtClean="0"/>
            <a:t> подаются и </a:t>
          </a:r>
          <a:r>
            <a:rPr lang="ru-RU" sz="2200" b="1" kern="1200" dirty="0" smtClean="0"/>
            <a:t>Информация о продолжении деятельности </a:t>
          </a:r>
          <a:r>
            <a:rPr lang="ru-RU" sz="2200" kern="1200" dirty="0" smtClean="0"/>
            <a:t>и </a:t>
          </a:r>
          <a:r>
            <a:rPr lang="ru-RU" sz="2200" b="1" kern="1200" dirty="0" smtClean="0"/>
            <a:t>Отчет  по форме №ОН0003</a:t>
          </a:r>
          <a:r>
            <a:rPr lang="ru-RU" sz="2200" kern="1200" dirty="0" smtClean="0"/>
            <a:t>.</a:t>
          </a:r>
        </a:p>
      </dsp:txBody>
      <dsp:txXfrm rot="10800000">
        <a:off x="0" y="4727"/>
        <a:ext cx="9144000" cy="12365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94701-E8BE-4CC4-97DA-2DFE212A7D79}">
      <dsp:nvSpPr>
        <dsp:cNvPr id="0" name=""/>
        <dsp:cNvSpPr/>
      </dsp:nvSpPr>
      <dsp:spPr>
        <a:xfrm>
          <a:off x="0" y="475100"/>
          <a:ext cx="9144000" cy="1331823"/>
        </a:xfrm>
        <a:prstGeom prst="rightArrow">
          <a:avLst>
            <a:gd name="adj1" fmla="val 50000"/>
            <a:gd name="adj2" fmla="val 50000"/>
          </a:avLst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142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"Вы не можете отправить запрос в указанный Территориальный орган!"</a:t>
          </a:r>
          <a:endParaRPr lang="ru-RU" sz="1800" kern="1200" dirty="0"/>
        </a:p>
      </dsp:txBody>
      <dsp:txXfrm>
        <a:off x="0" y="808056"/>
        <a:ext cx="8811044" cy="665911"/>
      </dsp:txXfrm>
    </dsp:sp>
    <dsp:sp modelId="{DD73A6A0-2849-4AAD-B263-76ABF8DFBD05}">
      <dsp:nvSpPr>
        <dsp:cNvPr id="0" name=""/>
        <dsp:cNvSpPr/>
      </dsp:nvSpPr>
      <dsp:spPr>
        <a:xfrm>
          <a:off x="0" y="1505429"/>
          <a:ext cx="4224528" cy="29727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Управление Минюста России по &lt;наименование Вашего территориального органа&gt; (дословно).</a:t>
          </a:r>
          <a:endParaRPr lang="ru-RU" sz="3200" kern="1200" dirty="0"/>
        </a:p>
      </dsp:txBody>
      <dsp:txXfrm>
        <a:off x="0" y="1505429"/>
        <a:ext cx="4224528" cy="2972700"/>
      </dsp:txXfrm>
    </dsp:sp>
    <dsp:sp modelId="{BFB1F071-9DC6-49BA-82C6-7CB002F4DBBF}">
      <dsp:nvSpPr>
        <dsp:cNvPr id="0" name=""/>
        <dsp:cNvSpPr/>
      </dsp:nvSpPr>
      <dsp:spPr>
        <a:xfrm>
          <a:off x="4224528" y="918893"/>
          <a:ext cx="4919472" cy="1331823"/>
        </a:xfrm>
        <a:prstGeom prst="rightArrow">
          <a:avLst>
            <a:gd name="adj1" fmla="val 50000"/>
            <a:gd name="adj2" fmla="val 5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1142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«Проверьте наименование организации»</a:t>
          </a:r>
          <a:endParaRPr lang="ru-RU" sz="1800" kern="1200" dirty="0"/>
        </a:p>
      </dsp:txBody>
      <dsp:txXfrm>
        <a:off x="4224528" y="1251849"/>
        <a:ext cx="4586516" cy="665911"/>
      </dsp:txXfrm>
    </dsp:sp>
    <dsp:sp modelId="{CC210596-D205-459D-879E-863A91583903}">
      <dsp:nvSpPr>
        <dsp:cNvPr id="0" name=""/>
        <dsp:cNvSpPr/>
      </dsp:nvSpPr>
      <dsp:spPr>
        <a:xfrm>
          <a:off x="4224528" y="1949221"/>
          <a:ext cx="4224528" cy="29727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Удостоверьтесь, что введенное Вами название организации полностью соответствует тому, что указано на портале в разделе «Информация о зарегистрированных некоммерческих организациях».</a:t>
          </a:r>
          <a:endParaRPr lang="ru-RU" sz="2400" kern="1200" dirty="0"/>
        </a:p>
      </dsp:txBody>
      <dsp:txXfrm>
        <a:off x="4224528" y="1949221"/>
        <a:ext cx="4224528" cy="29727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6F1BD-397A-40DC-8A36-01FE6FCCF106}">
      <dsp:nvSpPr>
        <dsp:cNvPr id="0" name=""/>
        <dsp:cNvSpPr/>
      </dsp:nvSpPr>
      <dsp:spPr>
        <a:xfrm>
          <a:off x="0" y="0"/>
          <a:ext cx="7315200" cy="15087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«При загрузке отчета произошла ошибка». Возможных причин этой ошибки несколько:</a:t>
          </a:r>
          <a:endParaRPr lang="ru-RU" sz="2800" kern="1200" dirty="0"/>
        </a:p>
      </dsp:txBody>
      <dsp:txXfrm>
        <a:off x="44190" y="44190"/>
        <a:ext cx="5559640" cy="1420380"/>
      </dsp:txXfrm>
    </dsp:sp>
    <dsp:sp modelId="{05C14C52-8C7E-43CD-8313-877651F877FD}">
      <dsp:nvSpPr>
        <dsp:cNvPr id="0" name=""/>
        <dsp:cNvSpPr/>
      </dsp:nvSpPr>
      <dsp:spPr>
        <a:xfrm>
          <a:off x="612648" y="1783080"/>
          <a:ext cx="7315200" cy="15087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Вы загружаете отчет в произвольной форме.</a:t>
          </a:r>
          <a:endParaRPr lang="ru-RU" sz="2800" kern="1200" dirty="0"/>
        </a:p>
      </dsp:txBody>
      <dsp:txXfrm>
        <a:off x="656838" y="1827270"/>
        <a:ext cx="5633478" cy="1420379"/>
      </dsp:txXfrm>
    </dsp:sp>
    <dsp:sp modelId="{217D137F-25BE-4899-BDC0-130692B99C39}">
      <dsp:nvSpPr>
        <dsp:cNvPr id="0" name=""/>
        <dsp:cNvSpPr/>
      </dsp:nvSpPr>
      <dsp:spPr>
        <a:xfrm>
          <a:off x="1216151" y="3566160"/>
          <a:ext cx="7315200" cy="15087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Введенные Вами данные об организации отличаются от указанных на портале.</a:t>
          </a:r>
          <a:endParaRPr lang="ru-RU" sz="2800" kern="1200" dirty="0"/>
        </a:p>
      </dsp:txBody>
      <dsp:txXfrm>
        <a:off x="1260341" y="3610350"/>
        <a:ext cx="5642622" cy="1420379"/>
      </dsp:txXfrm>
    </dsp:sp>
    <dsp:sp modelId="{B5C31509-7655-4268-8007-798F2EAE3CBD}">
      <dsp:nvSpPr>
        <dsp:cNvPr id="0" name=""/>
        <dsp:cNvSpPr/>
      </dsp:nvSpPr>
      <dsp:spPr>
        <a:xfrm>
          <a:off x="1828799" y="5349240"/>
          <a:ext cx="7315200" cy="15087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Форма </a:t>
          </a:r>
          <a:r>
            <a:rPr lang="ru-RU" sz="2800" kern="1200" dirty="0" err="1" smtClean="0"/>
            <a:t>Excel</a:t>
          </a:r>
          <a:r>
            <a:rPr lang="ru-RU" sz="2800" kern="1200" dirty="0" smtClean="0"/>
            <a:t>, выгруженная с портала претерпела изменения.</a:t>
          </a:r>
          <a:endParaRPr lang="ru-RU" sz="2800" kern="1200" dirty="0"/>
        </a:p>
      </dsp:txBody>
      <dsp:txXfrm>
        <a:off x="1872989" y="5393430"/>
        <a:ext cx="5633478" cy="1420379"/>
      </dsp:txXfrm>
    </dsp:sp>
    <dsp:sp modelId="{D2E26996-4923-48B2-B4BA-6935CE7022C6}">
      <dsp:nvSpPr>
        <dsp:cNvPr id="0" name=""/>
        <dsp:cNvSpPr/>
      </dsp:nvSpPr>
      <dsp:spPr>
        <a:xfrm>
          <a:off x="6334506" y="1155573"/>
          <a:ext cx="980694" cy="980694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555162" y="1155573"/>
        <a:ext cx="539382" cy="737972"/>
      </dsp:txXfrm>
    </dsp:sp>
    <dsp:sp modelId="{CCA4FBED-38D7-487E-A648-393F56C559C4}">
      <dsp:nvSpPr>
        <dsp:cNvPr id="0" name=""/>
        <dsp:cNvSpPr/>
      </dsp:nvSpPr>
      <dsp:spPr>
        <a:xfrm>
          <a:off x="6947154" y="2938653"/>
          <a:ext cx="980694" cy="980694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167810" y="2938653"/>
        <a:ext cx="539382" cy="737972"/>
      </dsp:txXfrm>
    </dsp:sp>
    <dsp:sp modelId="{974079FD-8642-4DBC-839C-C7028981225A}">
      <dsp:nvSpPr>
        <dsp:cNvPr id="0" name=""/>
        <dsp:cNvSpPr/>
      </dsp:nvSpPr>
      <dsp:spPr>
        <a:xfrm>
          <a:off x="7550658" y="4721733"/>
          <a:ext cx="980694" cy="980694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771314" y="4721733"/>
        <a:ext cx="539382" cy="737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49542-7B71-44FB-B08C-EC53E69F0098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B48EB-BBB1-443D-B6B3-2098745B84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47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903" y="2636911"/>
            <a:ext cx="62464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>Отчетность </a:t>
            </a:r>
            <a:r>
              <a:rPr lang="ru-RU" sz="4400" dirty="0">
                <a:solidFill>
                  <a:schemeClr val="bg1"/>
                </a:solidFill>
                <a:latin typeface="Arial Black" pitchFamily="34" charset="0"/>
              </a:rPr>
              <a:t>некоммерческих организаций в </a:t>
            </a:r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>2023 </a:t>
            </a:r>
            <a:r>
              <a:rPr lang="ru-RU" sz="4400" dirty="0" smtClean="0">
                <a:solidFill>
                  <a:schemeClr val="bg1"/>
                </a:solidFill>
                <a:latin typeface="Arial Black" pitchFamily="34" charset="0"/>
              </a:rPr>
              <a:t>году</a:t>
            </a:r>
            <a:endParaRPr lang="ru-RU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9" name="Picture 5" descr="C:\Users\Миронова\Desktop\Emblem_of_Ministry_of_Justi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758" y="1844823"/>
            <a:ext cx="3553242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68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243" y="165119"/>
            <a:ext cx="8486305" cy="12619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59" y="274638"/>
            <a:ext cx="8306847" cy="9221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F:\семинар\Новая папка\Безымянный он 3 стр 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616624" cy="5445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5554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7724"/>
            <a:ext cx="91440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ПОРЯДОК РАЗМЕЩЕНИЯ ОТЧЕТНОСТИ НА ИНФОРМАЦИОННОМ ПОРТАЛЕ НЕКОММЕРЧЕСКИХ ОРГАНИЗАЦИЙ МИНЮСТА </a:t>
            </a:r>
            <a:r>
              <a:rPr lang="ru-RU" sz="2000" b="1" dirty="0" smtClean="0"/>
              <a:t>РОССИИ </a:t>
            </a:r>
            <a:r>
              <a:rPr lang="ru-RU" sz="2000" u="sng" dirty="0" smtClean="0">
                <a:solidFill>
                  <a:srgbClr val="FF0000"/>
                </a:solidFill>
              </a:rPr>
              <a:t>(</a:t>
            </a:r>
            <a:r>
              <a:rPr lang="en-US" sz="2000" u="sng" dirty="0">
                <a:solidFill>
                  <a:srgbClr val="FF0000"/>
                </a:solidFill>
              </a:rPr>
              <a:t>http://unro.minjust.ru</a:t>
            </a:r>
            <a:r>
              <a:rPr lang="en-US" sz="2000" u="sng" dirty="0" smtClean="0">
                <a:solidFill>
                  <a:srgbClr val="FF0000"/>
                </a:solidFill>
              </a:rPr>
              <a:t>/</a:t>
            </a:r>
            <a:r>
              <a:rPr lang="ru-RU" sz="2000" u="sng" dirty="0" smtClean="0">
                <a:solidFill>
                  <a:srgbClr val="FF0000"/>
                </a:solidFill>
              </a:rPr>
              <a:t>)</a:t>
            </a:r>
            <a:endParaRPr lang="ru-RU" sz="2000" u="sng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744126"/>
            <a:ext cx="9144000" cy="6113874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714480" y="1124744"/>
            <a:ext cx="157163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3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1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714480" y="6453336"/>
            <a:ext cx="157163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88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6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3" y="0"/>
            <a:ext cx="9137393" cy="685800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303" y="2636912"/>
            <a:ext cx="125632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4317" y="2852936"/>
            <a:ext cx="157163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0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500298" y="4143380"/>
            <a:ext cx="428628" cy="21431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58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072198" y="785794"/>
            <a:ext cx="157163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8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07504" y="3429000"/>
            <a:ext cx="9853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3528" y="3573016"/>
            <a:ext cx="55326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7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776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Правовое регулирование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28" y="1556792"/>
            <a:ext cx="4248472" cy="453650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Минюста России от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30.09.2021 №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185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«О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формах и сроках представления в Министерство юстиции Российской Федерации отчетности некоммерческих организаций"</a:t>
            </a:r>
          </a:p>
        </p:txBody>
      </p:sp>
      <p:pic>
        <p:nvPicPr>
          <p:cNvPr id="2050" name="Picture 2" descr="C:\Users\Миронова\Desktop\Emblem_of_Ministry_of_Justi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89" y="1340768"/>
            <a:ext cx="433883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0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0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семинар\скрин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77982"/>
            <a:ext cx="2160240" cy="114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35661"/>
            <a:ext cx="1585771" cy="83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7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548" y="404664"/>
            <a:ext cx="813690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ошибки при загрузке отчета в </a:t>
            </a:r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09870729"/>
              </p:ext>
            </p:extLst>
          </p:nvPr>
        </p:nvGraphicFramePr>
        <p:xfrm>
          <a:off x="0" y="1460976"/>
          <a:ext cx="9144000" cy="5397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729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1085415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425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E6F1BD-397A-40DC-8A36-01FE6FCCF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E26996-4923-48B2-B4BA-6935CE702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C14C52-8C7E-43CD-8313-877651F87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A4FBED-38D7-487E-A648-393F56C55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7D137F-25BE-4899-BDC0-130692B99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4079FD-8642-4DBC-839C-C70289812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C31509-7655-4268-8007-798F2EAE3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ронова\Desktop\nk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1"/>
            <a:ext cx="9186361" cy="68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3846" y="260648"/>
            <a:ext cx="765466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000" b="1" dirty="0" smtClean="0"/>
              <a:t>Спасибо </a:t>
            </a:r>
            <a:r>
              <a:rPr lang="ru-RU" sz="6000" b="1" dirty="0"/>
              <a:t>за </a:t>
            </a:r>
            <a:r>
              <a:rPr lang="ru-RU" sz="6000" b="1" dirty="0" smtClean="0"/>
              <a:t>внимание!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74307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496944" cy="51125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29" y="116632"/>
            <a:ext cx="7379741" cy="2049928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1787640"/>
              </p:ext>
            </p:extLst>
          </p:nvPr>
        </p:nvGraphicFramePr>
        <p:xfrm>
          <a:off x="323528" y="274638"/>
          <a:ext cx="8496943" cy="6322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9096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6676959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70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97125861"/>
              </p:ext>
            </p:extLst>
          </p:nvPr>
        </p:nvGraphicFramePr>
        <p:xfrm>
          <a:off x="0" y="836712"/>
          <a:ext cx="9144000" cy="514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938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Образцы отчетности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(для общественных объединений)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Миронова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" y="1583156"/>
            <a:ext cx="4536504" cy="5014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1945577"/>
            <a:ext cx="3384376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Представитель </a:t>
            </a:r>
            <a:r>
              <a:rPr lang="ru-RU" b="1" dirty="0"/>
              <a:t>НКО </a:t>
            </a:r>
            <a:r>
              <a:rPr lang="ru-RU" b="1" dirty="0" smtClean="0"/>
              <a:t>обязан ежегодно </a:t>
            </a:r>
            <a:r>
              <a:rPr lang="ru-RU" b="1" dirty="0"/>
              <a:t>информировать о продолжении своей деятельности с указанием действительного места нахождения постоянно действующего руководящего органа, его названия и данных о руководителях общественного объединения в объеме сведений, включаемых в единый государственный реестр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243746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06548"/>
            <a:ext cx="5094815" cy="54514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(ФОРМА № ОН0003)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48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28875"/>
            <a:ext cx="8556960" cy="11319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59" y="274638"/>
            <a:ext cx="8306847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F:\семинар\Новая папка\Безымянный он 3 стр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83" y="1288182"/>
            <a:ext cx="4243152" cy="5569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099" name="Picture 3" descr="F:\семинар\Новая папка\Безымянный он 3 стр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35" y="1307848"/>
            <a:ext cx="4233688" cy="5550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3195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101" y="274638"/>
            <a:ext cx="8486305" cy="12619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59" y="274638"/>
            <a:ext cx="8306847" cy="9221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F:\семинар\Новая папка\Безымянный он 3 стр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01" y="1412776"/>
            <a:ext cx="3983537" cy="5445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3" name="Picture 3" descr="F:\семинар\Новая папка\Безымянный он 3 стр 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638" y="1412777"/>
            <a:ext cx="4478006" cy="54452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9392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308</Words>
  <Application>Microsoft Office PowerPoint</Application>
  <PresentationFormat>Экран (4:3)</PresentationFormat>
  <Paragraphs>24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Правовое регулирование</vt:lpstr>
      <vt:lpstr>Презентация PowerPoint</vt:lpstr>
      <vt:lpstr>Презентация PowerPoint</vt:lpstr>
      <vt:lpstr>Презентация PowerPoint</vt:lpstr>
      <vt:lpstr>Образцы отчетности  (для общественных объединений)</vt:lpstr>
      <vt:lpstr>(ФОРМА № ОН0003)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Миронова Кристина Алексеевна</dc:creator>
  <cp:lastModifiedBy>Миронова Кристина Алексеевна</cp:lastModifiedBy>
  <cp:revision>107</cp:revision>
  <dcterms:created xsi:type="dcterms:W3CDTF">2021-02-17T14:12:16Z</dcterms:created>
  <dcterms:modified xsi:type="dcterms:W3CDTF">2023-09-05T08:43:15Z</dcterms:modified>
</cp:coreProperties>
</file>