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2" r:id="rId4"/>
    <p:sldId id="291" r:id="rId5"/>
    <p:sldId id="292" r:id="rId6"/>
    <p:sldId id="293" r:id="rId7"/>
    <p:sldId id="294" r:id="rId8"/>
    <p:sldId id="269" r:id="rId9"/>
    <p:sldId id="287" r:id="rId10"/>
    <p:sldId id="296" r:id="rId11"/>
    <p:sldId id="297" r:id="rId12"/>
    <p:sldId id="298" r:id="rId13"/>
    <p:sldId id="299" r:id="rId14"/>
    <p:sldId id="276" r:id="rId15"/>
    <p:sldId id="288" r:id="rId16"/>
    <p:sldId id="278" r:id="rId17"/>
    <p:sldId id="284" r:id="rId18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2121"/>
    <a:srgbClr val="CCE7FC"/>
    <a:srgbClr val="063016"/>
    <a:srgbClr val="D4F3FC"/>
    <a:srgbClr val="F2F6EA"/>
    <a:srgbClr val="094721"/>
    <a:srgbClr val="003300"/>
    <a:srgbClr val="0A5225"/>
    <a:srgbClr val="F6E686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09" autoAdjust="0"/>
    <p:restoredTop sz="86392" autoAdjust="0"/>
  </p:normalViewPr>
  <p:slideViewPr>
    <p:cSldViewPr>
      <p:cViewPr>
        <p:scale>
          <a:sx n="90" d="100"/>
          <a:sy n="90" d="100"/>
        </p:scale>
        <p:origin x="-2406" y="-10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34" y="821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9.xml"/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6300316476842285"/>
          <c:y val="9.5096009503204099E-2"/>
          <c:w val="0.53699683523157715"/>
          <c:h val="0.768046731659431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Реализовано на 01.05.2022 г.</c:v>
                </c:pt>
              </c:strCache>
            </c:strRef>
          </c:tx>
          <c:spPr>
            <a:solidFill>
              <a:srgbClr val="F14124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300" b="1" dirty="0" smtClean="0"/>
                      <a:t>16 (89%)</a:t>
                    </a:r>
                    <a:endParaRPr lang="ru-RU" sz="105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6FC-2D40-A750-E08F72CD2C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6FC-2D40-A750-E08F72CD2C8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Реализовано на 01.11.2022 г. </c:v>
                </c:pt>
              </c:strCache>
            </c:strRef>
          </c:tx>
          <c:spPr>
            <a:solidFill>
              <a:srgbClr val="A7EA52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66FC-2D40-A750-E08F72CD2C80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300" b="1" dirty="0" smtClean="0"/>
                      <a:t>1</a:t>
                    </a:r>
                    <a:r>
                      <a:rPr lang="ru-RU" sz="1300" b="1" dirty="0" smtClean="0"/>
                      <a:t>7</a:t>
                    </a:r>
                    <a:r>
                      <a:rPr lang="en-US" sz="1300" b="1" dirty="0" smtClean="0"/>
                      <a:t> (</a:t>
                    </a:r>
                    <a:r>
                      <a:rPr lang="ru-RU" sz="1300" b="1" dirty="0" smtClean="0"/>
                      <a:t>94</a:t>
                    </a:r>
                    <a:r>
                      <a:rPr lang="en-US" sz="1300" b="1" dirty="0" smtClean="0"/>
                      <a:t>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6FC-2D40-A750-E08F72CD2C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6FC-2D40-A750-E08F72CD2C8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реализовано </c:v>
                </c:pt>
              </c:strCache>
            </c:strRef>
          </c:tx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300" b="1" dirty="0" smtClean="0"/>
                      <a:t>1 (6%)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66FC-2D40-A750-E08F72CD2C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6FC-2D40-A750-E08F72CD2C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-21"/>
        <c:axId val="182163328"/>
        <c:axId val="182164864"/>
      </c:barChart>
      <c:catAx>
        <c:axId val="18216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82164864"/>
        <c:crosses val="autoZero"/>
        <c:auto val="1"/>
        <c:lblAlgn val="ctr"/>
        <c:lblOffset val="100"/>
        <c:noMultiLvlLbl val="0"/>
      </c:catAx>
      <c:valAx>
        <c:axId val="1821648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2163328"/>
        <c:crosses val="autoZero"/>
        <c:crossBetween val="between"/>
      </c:valAx>
      <c:spPr>
        <a:scene3d>
          <a:camera prst="orthographicFront"/>
          <a:lightRig rig="threePt" dir="t"/>
        </a:scene3d>
        <a:sp3d prstMaterial="matte">
          <a:bevelT w="63500" h="63500" prst="artDeco"/>
          <a:contourClr>
            <a:srgbClr val="000000"/>
          </a:contourClr>
        </a:sp3d>
      </c:spPr>
    </c:plotArea>
    <c:legend>
      <c:legendPos val="r"/>
      <c:legendEntry>
        <c:idx val="0"/>
        <c:txPr>
          <a:bodyPr/>
          <a:lstStyle/>
          <a:p>
            <a:pPr>
              <a:defRPr sz="14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="1"/>
            </a:pPr>
            <a:endParaRPr lang="ru-RU"/>
          </a:p>
        </c:txPr>
      </c:legendEntry>
      <c:layout>
        <c:manualLayout>
          <c:xMode val="edge"/>
          <c:yMode val="edge"/>
          <c:x val="4.2871703299136227E-2"/>
          <c:y val="9.5773955744578074E-2"/>
          <c:w val="0.33850644896389681"/>
          <c:h val="0.54744450990228588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hPercent val="90"/>
      <c:rotY val="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  <a:scene3d>
          <a:camera prst="orthographicFront"/>
          <a:lightRig rig="threePt" dir="t"/>
        </a:scene3d>
        <a:sp3d/>
      </c:spPr>
    </c:backWall>
    <c:plotArea>
      <c:layout>
        <c:manualLayout>
          <c:layoutTarget val="inner"/>
          <c:xMode val="edge"/>
          <c:yMode val="edge"/>
          <c:x val="0.40057691574710752"/>
          <c:y val="0"/>
          <c:w val="0.59427349893642811"/>
          <c:h val="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Реестр НКО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EFA-C845-ABEA-7733260A8CEB}"/>
              </c:ext>
            </c:extLst>
          </c:dPt>
          <c:dLbls>
            <c:dLbl>
              <c:idx val="0"/>
              <c:layout>
                <c:manualLayout>
                  <c:x val="2.9778389420562173E-3"/>
                  <c:y val="3.0122266726281101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2504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FA-C845-ABEA-7733260A8CEB}"/>
                </c:ext>
              </c:extLst>
            </c:dLbl>
            <c:dLbl>
              <c:idx val="1"/>
              <c:layout>
                <c:manualLayout>
                  <c:x val="3.3808852258802751E-3"/>
                  <c:y val="6.1351285570939631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388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2504</c:v>
                </c:pt>
                <c:pt idx="1">
                  <c:v>388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EFA-C845-ABEA-7733260A8CE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ГРКО</c:v>
                </c:pt>
              </c:strCache>
            </c:strRef>
          </c:tx>
          <c:spPr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EFA-C845-ABEA-7733260A8CEB}"/>
              </c:ext>
            </c:extLst>
          </c:dPt>
          <c:dLbls>
            <c:dLbl>
              <c:idx val="0"/>
              <c:layout>
                <c:manualLayout>
                  <c:x val="3.4386660060059574E-3"/>
                  <c:y val="3.1939103168396252E-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1964</a:t>
                    </a:r>
                    <a:endParaRPr lang="en-US" sz="1400" dirty="0"/>
                  </a:p>
                  <a:p>
                    <a:r>
                      <a:rPr lang="en-US" sz="1400" dirty="0" smtClean="0"/>
                      <a:t>(</a:t>
                    </a:r>
                    <a:r>
                      <a:rPr lang="ru-RU" sz="1400" dirty="0" smtClean="0"/>
                      <a:t>78,4</a:t>
                    </a:r>
                    <a:r>
                      <a:rPr lang="en-US" sz="1400" dirty="0" smtClean="0"/>
                      <a:t>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EFA-C845-ABEA-7733260A8CEB}"/>
                </c:ext>
              </c:extLst>
            </c:dLbl>
            <c:dLbl>
              <c:idx val="1"/>
              <c:layout>
                <c:manualLayout>
                  <c:x val="5.1495853164643191E-3"/>
                  <c:y val="3.109679624644529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r>
                      <a:rPr lang="ru-RU" dirty="0" smtClean="0"/>
                      <a:t>40</a:t>
                    </a:r>
                    <a:endParaRPr lang="en-US" dirty="0"/>
                  </a:p>
                  <a:p>
                    <a:r>
                      <a:rPr lang="en-US" dirty="0" smtClean="0"/>
                      <a:t>(</a:t>
                    </a:r>
                    <a:r>
                      <a:rPr lang="ru-RU" dirty="0" smtClean="0"/>
                      <a:t>61,8</a:t>
                    </a:r>
                    <a:r>
                      <a:rPr lang="en-US" dirty="0" smtClean="0"/>
                      <a:t>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EFA-C845-ABEA-7733260A8C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1964</c:v>
                </c:pt>
                <c:pt idx="1">
                  <c:v>240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0EFA-C845-ABEA-7733260A8C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gapDepth val="124"/>
        <c:shape val="cylinder"/>
        <c:axId val="263221632"/>
        <c:axId val="263223168"/>
        <c:axId val="0"/>
      </c:bar3DChart>
      <c:catAx>
        <c:axId val="2632216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63223168"/>
        <c:crosses val="autoZero"/>
        <c:auto val="1"/>
        <c:lblAlgn val="ctr"/>
        <c:lblOffset val="100"/>
        <c:noMultiLvlLbl val="0"/>
      </c:catAx>
      <c:valAx>
        <c:axId val="2632231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3221632"/>
        <c:crosses val="autoZero"/>
        <c:crossBetween val="between"/>
      </c:valAx>
    </c:plotArea>
    <c:plotVisOnly val="1"/>
    <c:dispBlanksAs val="gap"/>
    <c:showDLblsOverMax val="0"/>
  </c:chart>
  <c:spPr>
    <a:noFill/>
  </c:spPr>
  <c:txPr>
    <a:bodyPr/>
    <a:lstStyle/>
    <a:p>
      <a:pPr>
        <a:defRPr sz="16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511026774536616"/>
          <c:y val="0.10648478895485679"/>
          <c:w val="0.55488973225463378"/>
          <c:h val="0.756657952207779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Реализовано на 01.05.2022 г.</c:v>
                </c:pt>
              </c:strCache>
            </c:strRef>
          </c:tx>
          <c:spPr>
            <a:solidFill>
              <a:srgbClr val="F14124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300" b="1" dirty="0" smtClean="0"/>
                      <a:t>5 (28%)</a:t>
                    </a:r>
                    <a:endParaRPr lang="ru-RU" sz="105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ECD-DD4A-934F-CD0DFC72E1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ECD-DD4A-934F-CD0DFC72E16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Реализовано на 01.11.2022 г.</c:v>
                </c:pt>
              </c:strCache>
            </c:strRef>
          </c:tx>
          <c:spPr>
            <a:solidFill>
              <a:srgbClr val="A7EA52">
                <a:lumMod val="75000"/>
              </a:srgbClr>
            </a:solidFill>
            <a:ln>
              <a:solidFill>
                <a:srgbClr val="A7EA52">
                  <a:lumMod val="75000"/>
                </a:srgb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1ECD-DD4A-934F-CD0DFC72E16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300" b="1" dirty="0"/>
                      <a:t>7</a:t>
                    </a:r>
                    <a:r>
                      <a:rPr lang="ru-RU" sz="1300" b="1" dirty="0" smtClean="0"/>
                      <a:t> (39%)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ECD-DD4A-934F-CD0DFC72E1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ECD-DD4A-934F-CD0DFC72E16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реализовано </c:v>
                </c:pt>
              </c:strCache>
            </c:strRef>
          </c:tx>
          <c:spPr>
            <a:solidFill>
              <a:srgbClr val="5ECCF3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300" b="1" dirty="0" smtClean="0"/>
                      <a:t>11 (61%)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1ECD-DD4A-934F-CD0DFC72E1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ECD-DD4A-934F-CD0DFC72E1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-17"/>
        <c:axId val="223577984"/>
        <c:axId val="223579520"/>
      </c:barChart>
      <c:catAx>
        <c:axId val="22357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23579520"/>
        <c:crosses val="autoZero"/>
        <c:auto val="1"/>
        <c:lblAlgn val="ctr"/>
        <c:lblOffset val="100"/>
        <c:noMultiLvlLbl val="0"/>
      </c:catAx>
      <c:valAx>
        <c:axId val="2235795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23577984"/>
        <c:crosses val="autoZero"/>
        <c:crossBetween val="between"/>
      </c:valAx>
      <c:spPr>
        <a:scene3d>
          <a:camera prst="orthographicFront"/>
          <a:lightRig rig="threePt" dir="t"/>
        </a:scene3d>
        <a:sp3d prstMaterial="matte">
          <a:bevelT w="63500" h="63500" prst="artDeco"/>
          <a:contourClr>
            <a:srgbClr val="000000"/>
          </a:contourClr>
        </a:sp3d>
      </c:spPr>
    </c:plotArea>
    <c:legend>
      <c:legendPos val="r"/>
      <c:legendEntry>
        <c:idx val="0"/>
        <c:txPr>
          <a:bodyPr/>
          <a:lstStyle/>
          <a:p>
            <a:pPr>
              <a:defRPr sz="14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="1"/>
            </a:pPr>
            <a:endParaRPr lang="ru-RU"/>
          </a:p>
        </c:txPr>
      </c:legendEntry>
      <c:layout>
        <c:manualLayout>
          <c:xMode val="edge"/>
          <c:yMode val="edge"/>
          <c:x val="4.2871703299136227E-2"/>
          <c:y val="9.5773955744578074E-2"/>
          <c:w val="0.37429223428142205"/>
          <c:h val="0.48670442201495906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1954898628385662"/>
          <c:y val="9.5096009503204099E-2"/>
          <c:w val="0.58045101371614338"/>
          <c:h val="0.768046731659431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Реализовано на 01.05.2022 г.</c:v>
                </c:pt>
              </c:strCache>
            </c:strRef>
          </c:tx>
          <c:spPr>
            <a:solidFill>
              <a:srgbClr val="F14124">
                <a:lumMod val="75000"/>
              </a:srgbClr>
            </a:solidFill>
            <a:ln>
              <a:solidFill>
                <a:srgbClr val="F14124">
                  <a:lumMod val="75000"/>
                </a:srgb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300" b="1" dirty="0" smtClean="0"/>
                      <a:t>10 (56%)</a:t>
                    </a:r>
                    <a:endParaRPr lang="ru-RU" sz="105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76B-3C40-A5CF-D9F94DFEFF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76B-3C40-A5CF-D9F94DFEFF1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Реализовано на 01.11.2022 г.</c:v>
                </c:pt>
              </c:strCache>
            </c:strRef>
          </c:tx>
          <c:spPr>
            <a:solidFill>
              <a:srgbClr val="A7EA52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F76B-3C40-A5CF-D9F94DFEFF15}"/>
              </c:ext>
            </c:extLst>
          </c:dPt>
          <c:dLbls>
            <c:dLbl>
              <c:idx val="0"/>
              <c:layout>
                <c:manualLayout>
                  <c:x val="-7.668384438452862E-3"/>
                  <c:y val="3.7962598172175629E-3"/>
                </c:manualLayout>
              </c:layout>
              <c:tx>
                <c:rich>
                  <a:bodyPr/>
                  <a:lstStyle/>
                  <a:p>
                    <a:r>
                      <a:rPr lang="ru-RU" sz="1300" b="1" dirty="0" smtClean="0"/>
                      <a:t>12 (67%)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76B-3C40-A5CF-D9F94DFEFF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76B-3C40-A5CF-D9F94DFEFF1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реализовано </c:v>
                </c:pt>
              </c:strCache>
            </c:strRef>
          </c:tx>
          <c:spPr>
            <a:solidFill>
              <a:srgbClr val="5ECCF3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5.1120550223691403E-3"/>
                  <c:y val="3.7962598172175629E-3"/>
                </c:manualLayout>
              </c:layout>
              <c:tx>
                <c:rich>
                  <a:bodyPr/>
                  <a:lstStyle/>
                  <a:p>
                    <a:r>
                      <a:rPr lang="ru-RU" sz="1300" b="1" dirty="0" smtClean="0"/>
                      <a:t>6 (33%)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76B-3C40-A5CF-D9F94DFEFF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76B-3C40-A5CF-D9F94DFEFF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8"/>
        <c:overlap val="-21"/>
        <c:axId val="249616640"/>
        <c:axId val="249683968"/>
      </c:barChart>
      <c:catAx>
        <c:axId val="24961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49683968"/>
        <c:crosses val="autoZero"/>
        <c:auto val="1"/>
        <c:lblAlgn val="ctr"/>
        <c:lblOffset val="100"/>
        <c:noMultiLvlLbl val="0"/>
      </c:catAx>
      <c:valAx>
        <c:axId val="2496839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49616640"/>
        <c:crosses val="autoZero"/>
        <c:crossBetween val="between"/>
      </c:valAx>
      <c:spPr>
        <a:scene3d>
          <a:camera prst="orthographicFront"/>
          <a:lightRig rig="threePt" dir="t"/>
        </a:scene3d>
        <a:sp3d prstMaterial="matte">
          <a:bevelT w="63500" h="63500" prst="artDeco"/>
          <a:contourClr>
            <a:srgbClr val="000000"/>
          </a:contourClr>
        </a:sp3d>
      </c:spPr>
    </c:plotArea>
    <c:legend>
      <c:legendPos val="r"/>
      <c:legendEntry>
        <c:idx val="0"/>
        <c:txPr>
          <a:bodyPr/>
          <a:lstStyle/>
          <a:p>
            <a:pPr>
              <a:defRPr sz="14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="1"/>
            </a:pPr>
            <a:endParaRPr lang="ru-RU"/>
          </a:p>
        </c:txPr>
      </c:legendEntry>
      <c:layout>
        <c:manualLayout>
          <c:xMode val="edge"/>
          <c:yMode val="edge"/>
          <c:x val="4.0315575152985277E-2"/>
          <c:y val="0.12614403428231857"/>
          <c:w val="0.37429223428142205"/>
          <c:h val="0.48670442201495906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2977349886846045"/>
          <c:y val="8.7503489868768977E-2"/>
          <c:w val="0.57022650113153961"/>
          <c:h val="0.768046731659431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Реализовано на 01.05.2022 г.</c:v>
                </c:pt>
              </c:strCache>
            </c:strRef>
          </c:tx>
          <c:spPr>
            <a:solidFill>
              <a:srgbClr val="F14124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300" b="1" dirty="0" smtClean="0"/>
                      <a:t>11</a:t>
                    </a:r>
                    <a:r>
                      <a:rPr lang="en-US" sz="1300" b="1" dirty="0" smtClean="0"/>
                      <a:t> (</a:t>
                    </a:r>
                    <a:r>
                      <a:rPr lang="ru-RU" sz="1300" b="1" dirty="0" smtClean="0"/>
                      <a:t>61</a:t>
                    </a:r>
                    <a:r>
                      <a:rPr lang="en-US" sz="1300" b="1" dirty="0" smtClean="0"/>
                      <a:t>%)</a:t>
                    </a:r>
                    <a:endParaRPr lang="en-US" sz="105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C95-1C40-9181-ADC522E1D2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C95-1C40-9181-ADC522E1D24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Реализовано на 01.11.2022 г.</c:v>
                </c:pt>
              </c:strCache>
            </c:strRef>
          </c:tx>
          <c:spPr>
            <a:solidFill>
              <a:srgbClr val="A7EA52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6C95-1C40-9181-ADC522E1D240}"/>
              </c:ext>
            </c:extLst>
          </c:dPt>
          <c:dLbls>
            <c:dLbl>
              <c:idx val="0"/>
              <c:layout>
                <c:manualLayout>
                  <c:x val="-7.668384438452862E-3"/>
                  <c:y val="3.7962598172175629E-3"/>
                </c:manualLayout>
              </c:layout>
              <c:tx>
                <c:rich>
                  <a:bodyPr/>
                  <a:lstStyle/>
                  <a:p>
                    <a:r>
                      <a:rPr lang="ru-RU" sz="1300" b="1" dirty="0" smtClean="0"/>
                      <a:t>14</a:t>
                    </a:r>
                    <a:r>
                      <a:rPr lang="en-US" sz="1300" b="1" dirty="0" smtClean="0"/>
                      <a:t> (</a:t>
                    </a:r>
                    <a:r>
                      <a:rPr lang="ru-RU" sz="1300" b="1" dirty="0" smtClean="0"/>
                      <a:t>78</a:t>
                    </a:r>
                    <a:r>
                      <a:rPr lang="en-US" sz="1300" b="1" dirty="0" smtClean="0"/>
                      <a:t>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C95-1C40-9181-ADC522E1D2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C95-1C40-9181-ADC522E1D24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реализовано </c:v>
                </c:pt>
              </c:strCache>
            </c:strRef>
          </c:tx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5.1120550223691403E-3"/>
                  <c:y val="3.7962598172175629E-3"/>
                </c:manualLayout>
              </c:layout>
              <c:tx>
                <c:rich>
                  <a:bodyPr/>
                  <a:lstStyle/>
                  <a:p>
                    <a:r>
                      <a:rPr lang="ru-RU" sz="1300" b="1" dirty="0" smtClean="0"/>
                      <a:t>4</a:t>
                    </a:r>
                    <a:r>
                      <a:rPr lang="en-US" sz="1300" b="1" dirty="0" smtClean="0"/>
                      <a:t> (</a:t>
                    </a:r>
                    <a:r>
                      <a:rPr lang="ru-RU" sz="1300" b="1" dirty="0" smtClean="0"/>
                      <a:t>22</a:t>
                    </a:r>
                    <a:r>
                      <a:rPr lang="en-US" sz="1300" b="1" dirty="0" smtClean="0"/>
                      <a:t>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6C95-1C40-9181-ADC522E1D2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C95-1C40-9181-ADC522E1D2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overlap val="-16"/>
        <c:axId val="252812288"/>
        <c:axId val="252863232"/>
      </c:barChart>
      <c:catAx>
        <c:axId val="252812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52863232"/>
        <c:crosses val="autoZero"/>
        <c:auto val="1"/>
        <c:lblAlgn val="ctr"/>
        <c:lblOffset val="100"/>
        <c:noMultiLvlLbl val="0"/>
      </c:catAx>
      <c:valAx>
        <c:axId val="2528632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52812288"/>
        <c:crosses val="autoZero"/>
        <c:crossBetween val="between"/>
      </c:valAx>
      <c:spPr>
        <a:scene3d>
          <a:camera prst="orthographicFront"/>
          <a:lightRig rig="threePt" dir="t"/>
        </a:scene3d>
        <a:sp3d prstMaterial="matte">
          <a:bevelT w="63500" h="63500" prst="artDeco"/>
          <a:contourClr>
            <a:srgbClr val="000000"/>
          </a:contourClr>
        </a:sp3d>
      </c:spPr>
    </c:plotArea>
    <c:legend>
      <c:legendPos val="r"/>
      <c:legendEntry>
        <c:idx val="0"/>
        <c:txPr>
          <a:bodyPr/>
          <a:lstStyle/>
          <a:p>
            <a:pPr>
              <a:defRPr sz="14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="1"/>
            </a:pPr>
            <a:endParaRPr lang="ru-RU"/>
          </a:p>
        </c:txPr>
      </c:legendEntry>
      <c:layout>
        <c:manualLayout>
          <c:xMode val="edge"/>
          <c:yMode val="edge"/>
          <c:x val="4.2871703299136227E-2"/>
          <c:y val="0.10716273519623076"/>
          <c:w val="0.38451674686602588"/>
          <c:h val="0.49429694164939419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086229229871838"/>
          <c:y val="0.13250714847525225"/>
          <c:w val="0.54913770770128167"/>
          <c:h val="0.806009404688350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Реализовано в полном объеме 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8889-7345-96E0-17EF12610159}"/>
              </c:ext>
            </c:extLst>
          </c:dPt>
          <c:dLbls>
            <c:dLbl>
              <c:idx val="0"/>
              <c:layout>
                <c:manualLayout>
                  <c:x val="0"/>
                  <c:y val="7.9340734720192724E-3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sz="1400" b="1" dirty="0" smtClean="0"/>
                      <a:t>2</a:t>
                    </a:r>
                    <a:r>
                      <a:rPr lang="en-US" sz="1400" b="1" dirty="0" smtClean="0"/>
                      <a:t> (</a:t>
                    </a:r>
                    <a:r>
                      <a:rPr lang="ru-RU" sz="1400" b="1" dirty="0" smtClean="0"/>
                      <a:t>12</a:t>
                    </a:r>
                    <a:r>
                      <a:rPr lang="en-US" sz="1400" b="1" dirty="0" smtClean="0"/>
                      <a:t>%)</a:t>
                    </a:r>
                    <a:endParaRPr lang="en-US" sz="1050" b="1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889-7345-96E0-17EF126101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889-7345-96E0-17EF1261015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Реализовано  частично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8889-7345-96E0-17EF12610159}"/>
              </c:ext>
            </c:extLst>
          </c:dPt>
          <c:dLbls>
            <c:dLbl>
              <c:idx val="0"/>
              <c:layout>
                <c:manualLayout>
                  <c:x val="2.5865917600556231E-3"/>
                  <c:y val="1.1901110208028925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dirty="0" smtClean="0"/>
                      <a:t>15</a:t>
                    </a:r>
                    <a:r>
                      <a:rPr lang="en-US" sz="1400" b="1" dirty="0" smtClean="0"/>
                      <a:t> (</a:t>
                    </a:r>
                    <a:r>
                      <a:rPr lang="ru-RU" sz="1400" b="1" dirty="0" smtClean="0"/>
                      <a:t>88</a:t>
                    </a:r>
                    <a:r>
                      <a:rPr lang="en-US" sz="1400" b="1" dirty="0" smtClean="0"/>
                      <a:t>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889-7345-96E0-17EF126101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889-7345-96E0-17EF126101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4"/>
        <c:overlap val="-30"/>
        <c:axId val="255383808"/>
        <c:axId val="255406080"/>
      </c:barChart>
      <c:catAx>
        <c:axId val="25538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55406080"/>
        <c:crosses val="autoZero"/>
        <c:auto val="1"/>
        <c:lblAlgn val="ctr"/>
        <c:lblOffset val="100"/>
        <c:noMultiLvlLbl val="0"/>
      </c:catAx>
      <c:valAx>
        <c:axId val="2554060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5538380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/>
            </a:pPr>
            <a:endParaRPr lang="ru-RU"/>
          </a:p>
        </c:txPr>
      </c:legendEntry>
      <c:layout>
        <c:manualLayout>
          <c:xMode val="edge"/>
          <c:yMode val="edge"/>
          <c:x val="1.2259019262165534E-2"/>
          <c:y val="0.14120752456076308"/>
          <c:w val="0.48076899576695092"/>
          <c:h val="0.33719156289377528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359219821185766"/>
          <c:y val="0.13250714847525225"/>
          <c:w val="0.52640780178814239"/>
          <c:h val="0.806009404688350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Реализовано в полном объеме </c:v>
                </c:pt>
              </c:strCache>
            </c:strRef>
          </c:tx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B327-9146-89D2-7245B61308CF}"/>
              </c:ext>
            </c:extLst>
          </c:dPt>
          <c:dLbls>
            <c:dLbl>
              <c:idx val="0"/>
              <c:layout>
                <c:manualLayout>
                  <c:x val="0"/>
                  <c:y val="7.9340734720192724E-3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/>
                      <a:t>1</a:t>
                    </a:r>
                    <a:r>
                      <a:rPr lang="ru-RU" sz="1100" b="1" dirty="0" smtClean="0"/>
                      <a:t> (6%)</a:t>
                    </a:r>
                    <a:endParaRPr lang="ru-RU" sz="105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327-9146-89D2-7245B61308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327-9146-89D2-7245B61308C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Реализовано  частично</c:v>
                </c:pt>
              </c:strCache>
            </c:strRef>
          </c:tx>
          <c:spPr>
            <a:solidFill>
              <a:srgbClr val="A7EA52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B327-9146-89D2-7245B61308CF}"/>
              </c:ext>
            </c:extLst>
          </c:dPt>
          <c:dLbls>
            <c:dLbl>
              <c:idx val="0"/>
              <c:layout>
                <c:manualLayout>
                  <c:x val="-2.5865917600555281E-3"/>
                  <c:y val="7.933761106921948E-3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13 (76%)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327-9146-89D2-7245B61308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327-9146-89D2-7245B61308C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реализовано</c:v>
                </c:pt>
              </c:strCache>
            </c:strRef>
          </c:tx>
          <c:spPr>
            <a:solidFill>
              <a:srgbClr val="F14124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0346163371579684E-2"/>
                  <c:y val="3.9670367360096362E-3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3 (18%)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327-9146-89D2-7245B61308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327-9146-89D2-7245B61308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6"/>
        <c:overlap val="-24"/>
        <c:axId val="260434560"/>
        <c:axId val="255459712"/>
      </c:barChart>
      <c:catAx>
        <c:axId val="260434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55459712"/>
        <c:crosses val="autoZero"/>
        <c:auto val="1"/>
        <c:lblAlgn val="ctr"/>
        <c:lblOffset val="100"/>
        <c:noMultiLvlLbl val="0"/>
      </c:catAx>
      <c:valAx>
        <c:axId val="2554597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043456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 b="1"/>
            </a:pPr>
            <a:endParaRPr lang="ru-RU"/>
          </a:p>
        </c:txPr>
      </c:legendEntry>
      <c:layout>
        <c:manualLayout>
          <c:xMode val="edge"/>
          <c:yMode val="edge"/>
          <c:x val="7.085835742054479E-3"/>
          <c:y val="9.197746473241869E-2"/>
          <c:w val="0.45748966992645118"/>
          <c:h val="0.33719156289377528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827570053866284"/>
          <c:y val="6.903456069909808E-2"/>
          <c:w val="0.55172429946133716"/>
          <c:h val="0.8694819924645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Реализовано в полном объеме </c:v>
                </c:pt>
              </c:strCache>
            </c:strRef>
          </c:tx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2FDA-A24D-9EEE-D3DA3F4DF92E}"/>
              </c:ext>
            </c:extLst>
          </c:dPt>
          <c:dLbls>
            <c:dLbl>
              <c:idx val="0"/>
              <c:layout>
                <c:manualLayout>
                  <c:x val="0"/>
                  <c:y val="7.9340734720192724E-3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dirty="0"/>
                      <a:t>1</a:t>
                    </a:r>
                    <a:r>
                      <a:rPr lang="ru-RU" sz="1200" b="1" dirty="0" smtClean="0"/>
                      <a:t> (6%)</a:t>
                    </a:r>
                    <a:endParaRPr lang="ru-RU" sz="105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FDA-A24D-9EEE-D3DA3F4DF9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FDA-A24D-9EEE-D3DA3F4DF9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Реализовано  частично</c:v>
                </c:pt>
              </c:strCache>
            </c:strRef>
          </c:tx>
          <c:spPr>
            <a:solidFill>
              <a:srgbClr val="A7EA52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2FDA-A24D-9EEE-D3DA3F4DF92E}"/>
              </c:ext>
            </c:extLst>
          </c:dPt>
          <c:dLbls>
            <c:dLbl>
              <c:idx val="0"/>
              <c:layout>
                <c:manualLayout>
                  <c:x val="2.5865917600555281E-3"/>
                  <c:y val="7.9337611069219671E-3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dirty="0" smtClean="0"/>
                      <a:t>15 (88%)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FDA-A24D-9EEE-D3DA3F4DF9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FDA-A24D-9EEE-D3DA3F4DF92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реализовано</c:v>
                </c:pt>
              </c:strCache>
            </c:strRef>
          </c:tx>
          <c:spPr>
            <a:solidFill>
              <a:srgbClr val="F14124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7.7595716115240604E-3"/>
                  <c:y val="1.1901110208028908E-2"/>
                </c:manualLayout>
              </c:layout>
              <c:tx>
                <c:rich>
                  <a:bodyPr/>
                  <a:lstStyle/>
                  <a:p>
                    <a:pPr>
                      <a:defRPr sz="1200" b="1"/>
                    </a:pPr>
                    <a:r>
                      <a:rPr lang="ru-RU" sz="1200" b="1" dirty="0" smtClean="0"/>
                      <a:t>1 (6%)</a:t>
                    </a:r>
                    <a:endParaRPr lang="ru-RU" sz="120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2FDA-A24D-9EEE-D3DA3F4DF9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FDA-A24D-9EEE-D3DA3F4DF9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-20"/>
        <c:axId val="258186240"/>
        <c:axId val="258208512"/>
      </c:barChart>
      <c:catAx>
        <c:axId val="258186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58208512"/>
        <c:crosses val="autoZero"/>
        <c:auto val="1"/>
        <c:lblAlgn val="ctr"/>
        <c:lblOffset val="100"/>
        <c:noMultiLvlLbl val="0"/>
      </c:catAx>
      <c:valAx>
        <c:axId val="2582085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5818624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 b="1"/>
            </a:pPr>
            <a:endParaRPr lang="ru-RU"/>
          </a:p>
        </c:txPr>
      </c:legendEntry>
      <c:layout>
        <c:manualLayout>
          <c:xMode val="edge"/>
          <c:yMode val="edge"/>
          <c:x val="1.9126522219434221E-3"/>
          <c:y val="6.8175244316360878E-2"/>
          <c:w val="0.46524944520661776"/>
          <c:h val="0.36099378330983306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827570053866284"/>
          <c:y val="6.903456069909808E-2"/>
          <c:w val="0.55172429946133716"/>
          <c:h val="0.8694819924645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Реализовано в полном объеме </c:v>
                </c:pt>
              </c:strCache>
            </c:strRef>
          </c:tx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2FDA-A24D-9EEE-D3DA3F4DF92E}"/>
              </c:ext>
            </c:extLst>
          </c:dPt>
          <c:dLbls>
            <c:dLbl>
              <c:idx val="0"/>
              <c:layout>
                <c:manualLayout>
                  <c:x val="0"/>
                  <c:y val="7.9340734720192724E-3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dirty="0"/>
                      <a:t>1</a:t>
                    </a:r>
                    <a:r>
                      <a:rPr lang="ru-RU" sz="1200" b="1" dirty="0" smtClean="0"/>
                      <a:t> (6%)</a:t>
                    </a:r>
                    <a:endParaRPr lang="ru-RU" sz="105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FDA-A24D-9EEE-D3DA3F4DF9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FDA-A24D-9EEE-D3DA3F4DF9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Реализовано  частично</c:v>
                </c:pt>
              </c:strCache>
            </c:strRef>
          </c:tx>
          <c:spPr>
            <a:solidFill>
              <a:srgbClr val="A7EA52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2FDA-A24D-9EEE-D3DA3F4DF92E}"/>
              </c:ext>
            </c:extLst>
          </c:dPt>
          <c:dLbls>
            <c:dLbl>
              <c:idx val="0"/>
              <c:layout>
                <c:manualLayout>
                  <c:x val="2.5865917600555281E-3"/>
                  <c:y val="7.9337611069219671E-3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dirty="0" smtClean="0"/>
                      <a:t>8 (47%)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FDA-A24D-9EEE-D3DA3F4DF9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FDA-A24D-9EEE-D3DA3F4DF92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реализовано</c:v>
                </c:pt>
              </c:strCache>
            </c:strRef>
          </c:tx>
          <c:spPr>
            <a:solidFill>
              <a:srgbClr val="F14124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7.7595716115240604E-3"/>
                  <c:y val="1.1901110208028908E-2"/>
                </c:manualLayout>
              </c:layout>
              <c:tx>
                <c:rich>
                  <a:bodyPr/>
                  <a:lstStyle/>
                  <a:p>
                    <a:pPr>
                      <a:defRPr sz="1200" b="1"/>
                    </a:pPr>
                    <a:r>
                      <a:rPr lang="ru-RU" sz="1200" b="1" dirty="0" smtClean="0"/>
                      <a:t>8 (47%)</a:t>
                    </a:r>
                    <a:endParaRPr lang="ru-RU" sz="120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2FDA-A24D-9EEE-D3DA3F4DF9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FDA-A24D-9EEE-D3DA3F4DF9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-20"/>
        <c:axId val="252794368"/>
        <c:axId val="255514880"/>
      </c:barChart>
      <c:catAx>
        <c:axId val="25279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55514880"/>
        <c:crosses val="autoZero"/>
        <c:auto val="1"/>
        <c:lblAlgn val="ctr"/>
        <c:lblOffset val="100"/>
        <c:noMultiLvlLbl val="0"/>
      </c:catAx>
      <c:valAx>
        <c:axId val="2555148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5279436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 b="1"/>
            </a:pPr>
            <a:endParaRPr lang="ru-RU"/>
          </a:p>
        </c:txPr>
      </c:legendEntry>
      <c:layout>
        <c:manualLayout>
          <c:xMode val="edge"/>
          <c:yMode val="edge"/>
          <c:x val="1.9126522219434221E-3"/>
          <c:y val="6.8175244316360878E-2"/>
          <c:w val="0.46524944520661776"/>
          <c:h val="0.36099378330983306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6120865933894045"/>
          <c:y val="0.15630936889131006"/>
          <c:w val="0.53879134066105949"/>
          <c:h val="0.782207184272292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Реализовано в полном объеме </c:v>
                </c:pt>
              </c:strCache>
            </c:strRef>
          </c:tx>
          <c:spPr>
            <a:solidFill>
              <a:srgbClr val="5ECCF3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7F91-AE41-AC54-628805DA5775}"/>
              </c:ext>
            </c:extLst>
          </c:dPt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F91-AE41-AC54-628805DA577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Реализовано  частично</c:v>
                </c:pt>
              </c:strCache>
            </c:strRef>
          </c:tx>
          <c:spPr>
            <a:solidFill>
              <a:srgbClr val="A7EA52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7F91-AE41-AC54-628805DA5775}"/>
              </c:ext>
            </c:extLst>
          </c:dPt>
          <c:dLbls>
            <c:dLbl>
              <c:idx val="0"/>
              <c:layout>
                <c:manualLayout>
                  <c:x val="-2.5865917600555281E-3"/>
                  <c:y val="7.933761106921948E-3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dirty="0" smtClean="0"/>
                      <a:t>17 (100%)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7F91-AE41-AC54-628805DA57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F91-AE41-AC54-628805DA57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6"/>
        <c:overlap val="-40"/>
        <c:axId val="2037248"/>
        <c:axId val="2038784"/>
      </c:barChart>
      <c:catAx>
        <c:axId val="203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038784"/>
        <c:crosses val="autoZero"/>
        <c:auto val="1"/>
        <c:lblAlgn val="ctr"/>
        <c:lblOffset val="100"/>
        <c:noMultiLvlLbl val="0"/>
      </c:catAx>
      <c:valAx>
        <c:axId val="20387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037248"/>
        <c:crosses val="autoZero"/>
        <c:crossBetween val="between"/>
      </c:valAx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1350" b="1"/>
            </a:pPr>
            <a:endParaRPr lang="ru-RU"/>
          </a:p>
        </c:txPr>
      </c:legendEntry>
      <c:layout>
        <c:manualLayout>
          <c:xMode val="edge"/>
          <c:yMode val="edge"/>
          <c:x val="4.49924398199895E-3"/>
          <c:y val="0.11577968514847649"/>
          <c:w val="0.46524944520661776"/>
          <c:h val="0.33719156289377528"/>
        </c:manualLayout>
      </c:layout>
      <c:overlay val="0"/>
      <c:txPr>
        <a:bodyPr/>
        <a:lstStyle/>
        <a:p>
          <a:pPr>
            <a:defRPr sz="135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0.04587</cdr:x>
      <cdr:y>0.66871</cdr:y>
    </cdr:from>
    <cdr:to>
      <cdr:x>0.46378</cdr:x>
      <cdr:y>0.86504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7903" y="2237101"/>
          <a:ext cx="2076354" cy="656802"/>
        </a:xfrm>
        <a:prstGeom xmlns:a="http://schemas.openxmlformats.org/drawingml/2006/main" prst="rect">
          <a:avLst/>
        </a:prstGeom>
        <a:ln xmlns:a="http://schemas.openxmlformats.org/drawingml/2006/main" w="28575">
          <a:solidFill>
            <a:schemeClr val="accent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100" dirty="0" smtClean="0">
              <a:ln>
                <a:solidFill>
                  <a:schemeClr val="tx1"/>
                </a:solidFill>
              </a:ln>
            </a:rPr>
            <a:t>За период с 01.05.2022 </a:t>
          </a:r>
          <a:br>
            <a:rPr lang="ru-RU" sz="1100" dirty="0" smtClean="0">
              <a:ln>
                <a:solidFill>
                  <a:schemeClr val="tx1"/>
                </a:solidFill>
              </a:ln>
            </a:rPr>
          </a:br>
          <a:r>
            <a:rPr lang="ru-RU" sz="1100" dirty="0" smtClean="0">
              <a:ln>
                <a:solidFill>
                  <a:schemeClr val="tx1"/>
                </a:solidFill>
              </a:ln>
            </a:rPr>
            <a:t>по 01.11.2022 показатель </a:t>
          </a:r>
          <a:r>
            <a:rPr lang="ru-RU" sz="1100" dirty="0">
              <a:ln>
                <a:solidFill>
                  <a:schemeClr val="tx1"/>
                </a:solidFill>
              </a:ln>
            </a:rPr>
            <a:t>увеличился на </a:t>
          </a:r>
          <a:r>
            <a:rPr lang="ru-RU" sz="1200" dirty="0" smtClean="0">
              <a:ln>
                <a:solidFill>
                  <a:schemeClr val="tx1"/>
                </a:solidFill>
              </a:ln>
            </a:rPr>
            <a:t>6%</a:t>
          </a:r>
          <a:endParaRPr lang="ru-RU" sz="1200" dirty="0">
            <a:ln>
              <a:solidFill>
                <a:schemeClr val="tx1"/>
              </a:solidFill>
            </a:ln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0.03647</cdr:x>
      <cdr:y>0.11842</cdr:y>
    </cdr:from>
    <cdr:to>
      <cdr:x>0.06567</cdr:x>
      <cdr:y>0.15368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79908" y="483622"/>
          <a:ext cx="144016" cy="144016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>
            <a:lumMod val="5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>
            <a:solidFill>
              <a:schemeClr val="bg2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0.03647</cdr:x>
      <cdr:y>0.29473</cdr:y>
    </cdr:from>
    <cdr:to>
      <cdr:x>0.06567</cdr:x>
      <cdr:y>0.33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79908" y="1203702"/>
          <a:ext cx="144016" cy="144016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60000"/>
            <a:lumOff val="4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>
            <a:solidFill>
              <a:schemeClr val="bg2"/>
            </a:solidFill>
          </a:endParaRPr>
        </a:p>
      </cdr:txBody>
    </cdr:sp>
  </cdr:relSizeAnchor>
  <cdr:relSizeAnchor xmlns:cdr="http://schemas.openxmlformats.org/drawingml/2006/chartDrawing">
    <cdr:from>
      <cdr:x>0.03647</cdr:x>
      <cdr:y>0.48868</cdr:y>
    </cdr:from>
    <cdr:to>
      <cdr:x>0.06567</cdr:x>
      <cdr:y>0.52395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79908" y="1995790"/>
          <a:ext cx="144016" cy="144016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0.03647</cdr:x>
      <cdr:y>0.70026</cdr:y>
    </cdr:from>
    <cdr:to>
      <cdr:x>0.06567</cdr:x>
      <cdr:y>0.73553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179908" y="2859886"/>
          <a:ext cx="144016" cy="144016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0.07299</cdr:x>
      <cdr:y>0.10079</cdr:y>
    </cdr:from>
    <cdr:to>
      <cdr:x>0.47444</cdr:x>
      <cdr:y>0.26902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60040" y="411614"/>
          <a:ext cx="1980107" cy="687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50" b="1" dirty="0" smtClean="0"/>
            <a:t>Казачьи общества, внесенные </a:t>
          </a:r>
          <a:br>
            <a:rPr lang="ru-RU" sz="1050" b="1" dirty="0" smtClean="0"/>
          </a:br>
          <a:r>
            <a:rPr lang="ru-RU" sz="1050" b="1" dirty="0" smtClean="0"/>
            <a:t>в </a:t>
          </a:r>
          <a:r>
            <a:rPr lang="ru-RU" sz="1050" b="1" dirty="0"/>
            <a:t>Реестр НКО </a:t>
          </a:r>
          <a:r>
            <a:rPr lang="ru-RU" sz="1050" b="1" dirty="0" smtClean="0"/>
            <a:t>РФ</a:t>
          </a:r>
          <a:endParaRPr lang="ru-RU" sz="1050" b="1" dirty="0"/>
        </a:p>
      </cdr:txBody>
    </cdr:sp>
  </cdr:relSizeAnchor>
  <cdr:relSizeAnchor xmlns:cdr="http://schemas.openxmlformats.org/drawingml/2006/chartDrawing">
    <cdr:from>
      <cdr:x>0.07299</cdr:x>
      <cdr:y>0.26966</cdr:y>
    </cdr:from>
    <cdr:to>
      <cdr:x>0.45257</cdr:x>
      <cdr:y>0.463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60040" y="1101302"/>
          <a:ext cx="1872208" cy="7896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50" b="1" dirty="0" smtClean="0"/>
            <a:t>Казачьи общества, внесенные </a:t>
          </a:r>
          <a:r>
            <a:rPr lang="ru-RU" sz="1050" b="1" dirty="0"/>
            <a:t>в </a:t>
          </a:r>
          <a:r>
            <a:rPr lang="ru-RU" sz="1050" b="1" dirty="0" smtClean="0"/>
            <a:t>ГРКО</a:t>
          </a:r>
          <a:endParaRPr lang="ru-RU" sz="1050" b="1" dirty="0"/>
        </a:p>
      </cdr:txBody>
    </cdr:sp>
  </cdr:relSizeAnchor>
  <cdr:relSizeAnchor xmlns:cdr="http://schemas.openxmlformats.org/drawingml/2006/chartDrawing">
    <cdr:from>
      <cdr:x>0.07299</cdr:x>
      <cdr:y>0.4717</cdr:y>
    </cdr:from>
    <cdr:to>
      <cdr:x>0.45984</cdr:x>
      <cdr:y>0.64737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0040" y="1926420"/>
          <a:ext cx="1908100" cy="7174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50" b="1" dirty="0"/>
            <a:t>К</a:t>
          </a:r>
          <a:r>
            <a:rPr lang="ru-RU" sz="1050" b="1" dirty="0" smtClean="0"/>
            <a:t>азачьи общества</a:t>
          </a:r>
          <a:br>
            <a:rPr lang="ru-RU" sz="1050" b="1" dirty="0" smtClean="0"/>
          </a:br>
          <a:r>
            <a:rPr lang="ru-RU" sz="1050" b="1" dirty="0" smtClean="0"/>
            <a:t>ЦФО, внесенные </a:t>
          </a:r>
          <a:br>
            <a:rPr lang="ru-RU" sz="1050" b="1" dirty="0" smtClean="0"/>
          </a:br>
          <a:r>
            <a:rPr lang="ru-RU" sz="1050" b="1" dirty="0" smtClean="0"/>
            <a:t>в Реестр НКО РФ </a:t>
          </a:r>
          <a:br>
            <a:rPr lang="ru-RU" sz="1050" b="1" dirty="0" smtClean="0"/>
          </a:br>
          <a:endParaRPr lang="ru-RU" sz="1050" b="1" dirty="0"/>
        </a:p>
      </cdr:txBody>
    </cdr:sp>
  </cdr:relSizeAnchor>
  <cdr:relSizeAnchor xmlns:cdr="http://schemas.openxmlformats.org/drawingml/2006/chartDrawing">
    <cdr:from>
      <cdr:x>0.07299</cdr:x>
      <cdr:y>0.65756</cdr:y>
    </cdr:from>
    <cdr:to>
      <cdr:x>0.45984</cdr:x>
      <cdr:y>0.83323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360040" y="2685478"/>
          <a:ext cx="1908100" cy="7174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50" b="1" dirty="0" smtClean="0"/>
            <a:t>Казачьи общества ЦФО, внесенные в ГРКО</a:t>
          </a:r>
          <a:endParaRPr lang="ru-RU" sz="105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0.04587</cdr:x>
      <cdr:y>0.66871</cdr:y>
    </cdr:from>
    <cdr:to>
      <cdr:x>0.44928</cdr:x>
      <cdr:y>0.86504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7903" y="2237101"/>
          <a:ext cx="2004346" cy="656802"/>
        </a:xfrm>
        <a:prstGeom xmlns:a="http://schemas.openxmlformats.org/drawingml/2006/main" prst="rect">
          <a:avLst/>
        </a:prstGeom>
        <a:ln xmlns:a="http://schemas.openxmlformats.org/drawingml/2006/main" w="28575">
          <a:solidFill>
            <a:schemeClr val="accent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ru-RU" dirty="0">
              <a:ln>
                <a:solidFill>
                  <a:schemeClr val="tx1"/>
                </a:solidFill>
              </a:ln>
            </a:rPr>
            <a:t>За период с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01.05.2022 </a:t>
          </a:r>
          <a:r>
            <a:rPr lang="ru-RU" dirty="0">
              <a:ln>
                <a:solidFill>
                  <a:schemeClr val="tx1"/>
                </a:solidFill>
              </a:ln>
            </a:rPr>
            <a:t/>
          </a:r>
          <a:br>
            <a:rPr lang="ru-RU" dirty="0">
              <a:ln>
                <a:solidFill>
                  <a:schemeClr val="tx1"/>
                </a:solidFill>
              </a:ln>
            </a:rPr>
          </a:br>
          <a:r>
            <a:rPr lang="ru-RU" dirty="0">
              <a:ln>
                <a:solidFill>
                  <a:schemeClr val="tx1"/>
                </a:solidFill>
              </a:ln>
            </a:rPr>
            <a:t>по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01.11.2022 </a:t>
          </a:r>
          <a:r>
            <a:rPr lang="ru-RU" dirty="0">
              <a:ln>
                <a:solidFill>
                  <a:schemeClr val="tx1"/>
                </a:solidFill>
              </a:ln>
            </a:rPr>
            <a:t>показатель </a:t>
          </a:r>
          <a:r>
            <a:rPr lang="ru-RU" sz="1100" dirty="0">
              <a:ln>
                <a:solidFill>
                  <a:schemeClr val="tx1"/>
                </a:solidFill>
              </a:ln>
            </a:rPr>
            <a:t>увеличился на </a:t>
          </a:r>
          <a:r>
            <a:rPr lang="ru-RU" sz="1200" dirty="0">
              <a:ln>
                <a:solidFill>
                  <a:schemeClr val="tx1"/>
                </a:solidFill>
              </a:ln>
            </a:rPr>
            <a:t>11%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0.04587</cdr:x>
      <cdr:y>0.66871</cdr:y>
    </cdr:from>
    <cdr:to>
      <cdr:x>0.43479</cdr:x>
      <cdr:y>0.86504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7903" y="2237101"/>
          <a:ext cx="1932338" cy="656802"/>
        </a:xfrm>
        <a:prstGeom xmlns:a="http://schemas.openxmlformats.org/drawingml/2006/main" prst="rect">
          <a:avLst/>
        </a:prstGeom>
        <a:ln xmlns:a="http://schemas.openxmlformats.org/drawingml/2006/main" w="28575">
          <a:solidFill>
            <a:schemeClr val="accent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ru-RU" dirty="0">
              <a:ln>
                <a:solidFill>
                  <a:schemeClr val="tx1"/>
                </a:solidFill>
              </a:ln>
            </a:rPr>
            <a:t>За период с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01.05.2022 </a:t>
          </a:r>
          <a:r>
            <a:rPr lang="ru-RU" dirty="0">
              <a:ln>
                <a:solidFill>
                  <a:schemeClr val="tx1"/>
                </a:solidFill>
              </a:ln>
            </a:rPr>
            <a:t/>
          </a:r>
          <a:br>
            <a:rPr lang="ru-RU" dirty="0">
              <a:ln>
                <a:solidFill>
                  <a:schemeClr val="tx1"/>
                </a:solidFill>
              </a:ln>
            </a:rPr>
          </a:br>
          <a:r>
            <a:rPr lang="ru-RU" dirty="0">
              <a:ln>
                <a:solidFill>
                  <a:schemeClr val="tx1"/>
                </a:solidFill>
              </a:ln>
            </a:rPr>
            <a:t>по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01.11.2022 </a:t>
          </a:r>
          <a:r>
            <a:rPr lang="ru-RU" dirty="0">
              <a:ln>
                <a:solidFill>
                  <a:schemeClr val="tx1"/>
                </a:solidFill>
              </a:ln>
            </a:rPr>
            <a:t>показатель </a:t>
          </a:r>
          <a:r>
            <a:rPr lang="ru-RU" sz="1100" dirty="0">
              <a:ln>
                <a:solidFill>
                  <a:schemeClr val="tx1"/>
                </a:solidFill>
              </a:ln>
            </a:rPr>
            <a:t>увеличился на </a:t>
          </a:r>
          <a:r>
            <a:rPr lang="ru-RU" sz="1200" dirty="0" smtClean="0">
              <a:ln>
                <a:solidFill>
                  <a:schemeClr val="tx1"/>
                </a:solidFill>
              </a:ln>
            </a:rPr>
            <a:t>11%</a:t>
          </a:r>
          <a:endParaRPr lang="ru-RU" sz="1200" dirty="0">
            <a:ln>
              <a:solidFill>
                <a:schemeClr val="tx1"/>
              </a:solidFill>
            </a:ln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0.04587</cdr:x>
      <cdr:y>0.66871</cdr:y>
    </cdr:from>
    <cdr:to>
      <cdr:x>0.43034</cdr:x>
      <cdr:y>0.86504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7903" y="2237101"/>
          <a:ext cx="1910210" cy="656802"/>
        </a:xfrm>
        <a:prstGeom xmlns:a="http://schemas.openxmlformats.org/drawingml/2006/main" prst="rect">
          <a:avLst/>
        </a:prstGeom>
        <a:ln xmlns:a="http://schemas.openxmlformats.org/drawingml/2006/main" w="28575">
          <a:solidFill>
            <a:schemeClr val="accent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ru-RU" dirty="0">
              <a:ln>
                <a:solidFill>
                  <a:schemeClr val="tx1"/>
                </a:solidFill>
              </a:ln>
            </a:rPr>
            <a:t>За период с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01.05.2022 </a:t>
          </a:r>
          <a:r>
            <a:rPr lang="ru-RU" dirty="0">
              <a:ln>
                <a:solidFill>
                  <a:schemeClr val="tx1"/>
                </a:solidFill>
              </a:ln>
            </a:rPr>
            <a:t/>
          </a:r>
          <a:br>
            <a:rPr lang="ru-RU" dirty="0">
              <a:ln>
                <a:solidFill>
                  <a:schemeClr val="tx1"/>
                </a:solidFill>
              </a:ln>
            </a:rPr>
          </a:br>
          <a:r>
            <a:rPr lang="ru-RU" dirty="0">
              <a:ln>
                <a:solidFill>
                  <a:schemeClr val="tx1"/>
                </a:solidFill>
              </a:ln>
            </a:rPr>
            <a:t>по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01.11.2022 </a:t>
          </a:r>
          <a:r>
            <a:rPr lang="ru-RU" dirty="0">
              <a:ln>
                <a:solidFill>
                  <a:schemeClr val="tx1"/>
                </a:solidFill>
              </a:ln>
            </a:rPr>
            <a:t>показатель </a:t>
          </a:r>
          <a:r>
            <a:rPr lang="ru-RU" sz="1100" dirty="0">
              <a:ln>
                <a:solidFill>
                  <a:schemeClr val="tx1"/>
                </a:solidFill>
              </a:ln>
            </a:rPr>
            <a:t>увеличился на </a:t>
          </a:r>
          <a:r>
            <a:rPr lang="ru-RU" sz="1200" dirty="0" smtClean="0">
              <a:ln>
                <a:solidFill>
                  <a:schemeClr val="tx1"/>
                </a:solidFill>
              </a:ln>
            </a:rPr>
            <a:t>17%</a:t>
          </a:r>
          <a:endParaRPr lang="ru-RU" sz="1200" dirty="0">
            <a:ln>
              <a:solidFill>
                <a:schemeClr val="tx1"/>
              </a:solidFill>
            </a:ln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0.00398</cdr:x>
      <cdr:y>0.57143</cdr:y>
    </cdr:from>
    <cdr:to>
      <cdr:x>0.49602</cdr:x>
      <cdr:y>0.92857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541" y="1728192"/>
          <a:ext cx="2415874" cy="1080120"/>
        </a:xfrm>
        <a:prstGeom xmlns:a="http://schemas.openxmlformats.org/drawingml/2006/main" prst="rect">
          <a:avLst/>
        </a:prstGeom>
        <a:ln xmlns:a="http://schemas.openxmlformats.org/drawingml/2006/main" w="28575">
          <a:solidFill>
            <a:schemeClr val="accent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ru-RU" sz="1100" dirty="0">
              <a:ln>
                <a:solidFill>
                  <a:schemeClr val="tx1"/>
                </a:solidFill>
              </a:ln>
            </a:rPr>
            <a:t>По состоянию на 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01.11.2022 г.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полномочие </a:t>
          </a:r>
          <a:r>
            <a:rPr lang="ru-RU" dirty="0">
              <a:ln>
                <a:solidFill>
                  <a:schemeClr val="tx1"/>
                </a:solidFill>
              </a:ln>
            </a:rPr>
            <a:t>реализовано </a:t>
          </a:r>
        </a:p>
        <a:p xmlns:a="http://schemas.openxmlformats.org/drawingml/2006/main">
          <a:pPr algn="l"/>
          <a:r>
            <a:rPr lang="ru-RU" dirty="0">
              <a:ln>
                <a:solidFill>
                  <a:schemeClr val="tx1"/>
                </a:solidFill>
              </a:ln>
            </a:rPr>
            <a:t>в субъектах РФ: </a:t>
          </a:r>
        </a:p>
        <a:p xmlns:a="http://schemas.openxmlformats.org/drawingml/2006/main">
          <a:pPr algn="l"/>
          <a:r>
            <a:rPr lang="ru-RU" dirty="0" smtClean="0">
              <a:ln>
                <a:solidFill>
                  <a:schemeClr val="tx1"/>
                </a:solidFill>
              </a:ln>
            </a:rPr>
            <a:t>Полностью - </a:t>
          </a:r>
          <a:r>
            <a:rPr lang="ru-RU" dirty="0">
              <a:ln>
                <a:solidFill>
                  <a:schemeClr val="tx1"/>
                </a:solidFill>
              </a:ln>
            </a:rPr>
            <a:t>в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2 (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12 %), показатель увеличился на 6% </a:t>
          </a:r>
          <a:endParaRPr lang="ru-RU" sz="1100" dirty="0">
            <a:ln>
              <a:solidFill>
                <a:schemeClr val="tx1"/>
              </a:solidFill>
            </a:ln>
          </a:endParaRPr>
        </a:p>
        <a:p xmlns:a="http://schemas.openxmlformats.org/drawingml/2006/main">
          <a:pPr algn="l"/>
          <a:r>
            <a:rPr lang="ru-RU" dirty="0">
              <a:ln>
                <a:solidFill>
                  <a:schemeClr val="tx1"/>
                </a:solidFill>
              </a:ln>
            </a:rPr>
            <a:t>частично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 - </a:t>
          </a:r>
          <a:r>
            <a:rPr lang="ru-RU" dirty="0">
              <a:ln>
                <a:solidFill>
                  <a:schemeClr val="tx1"/>
                </a:solidFill>
              </a:ln>
            </a:rPr>
            <a:t>в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15 (88 %)</a:t>
          </a:r>
          <a:endParaRPr lang="ru-RU" dirty="0">
            <a:ln>
              <a:solidFill>
                <a:schemeClr val="tx1"/>
              </a:solidFill>
            </a:ln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0.00398</cdr:x>
      <cdr:y>0.42736</cdr:y>
    </cdr:from>
    <cdr:to>
      <cdr:x>0.49681</cdr:x>
      <cdr:y>0.9447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541" y="1368152"/>
          <a:ext cx="2419745" cy="1656194"/>
        </a:xfrm>
        <a:prstGeom xmlns:a="http://schemas.openxmlformats.org/drawingml/2006/main" prst="rect">
          <a:avLst/>
        </a:prstGeom>
        <a:ln xmlns:a="http://schemas.openxmlformats.org/drawingml/2006/main" w="28575">
          <a:solidFill>
            <a:schemeClr val="accent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ru-RU" sz="1100" dirty="0">
              <a:ln>
                <a:solidFill>
                  <a:schemeClr val="tx1"/>
                </a:solidFill>
              </a:ln>
            </a:rPr>
            <a:t>По состоянию на 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01.11.2022 г.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полномочие </a:t>
          </a:r>
          <a:r>
            <a:rPr lang="ru-RU" dirty="0">
              <a:ln>
                <a:solidFill>
                  <a:schemeClr val="tx1"/>
                </a:solidFill>
              </a:ln>
            </a:rPr>
            <a:t>реализовано </a:t>
          </a:r>
        </a:p>
        <a:p xmlns:a="http://schemas.openxmlformats.org/drawingml/2006/main">
          <a:pPr algn="l"/>
          <a:r>
            <a:rPr lang="ru-RU" dirty="0">
              <a:ln>
                <a:solidFill>
                  <a:schemeClr val="tx1"/>
                </a:solidFill>
              </a:ln>
            </a:rPr>
            <a:t>в субъектах РФ: </a:t>
          </a:r>
        </a:p>
        <a:p xmlns:a="http://schemas.openxmlformats.org/drawingml/2006/main">
          <a:pPr algn="l"/>
          <a:r>
            <a:rPr lang="ru-RU" dirty="0">
              <a:ln>
                <a:solidFill>
                  <a:schemeClr val="tx1"/>
                </a:solidFill>
              </a:ln>
            </a:rPr>
            <a:t>полностью  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      - </a:t>
          </a:r>
          <a:r>
            <a:rPr lang="ru-RU" dirty="0">
              <a:ln>
                <a:solidFill>
                  <a:schemeClr val="tx1"/>
                </a:solidFill>
              </a:ln>
            </a:rPr>
            <a:t>в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1 (6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%) </a:t>
          </a:r>
          <a:endParaRPr lang="ru-RU" sz="1100" dirty="0">
            <a:ln>
              <a:solidFill>
                <a:schemeClr val="tx1"/>
              </a:solidFill>
            </a:ln>
          </a:endParaRPr>
        </a:p>
        <a:p xmlns:a="http://schemas.openxmlformats.org/drawingml/2006/main">
          <a:pPr algn="l"/>
          <a:r>
            <a:rPr lang="ru-RU" dirty="0">
              <a:ln>
                <a:solidFill>
                  <a:schemeClr val="tx1"/>
                </a:solidFill>
              </a:ln>
            </a:rPr>
            <a:t>частично      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    - </a:t>
          </a:r>
          <a:r>
            <a:rPr lang="ru-RU" dirty="0">
              <a:ln>
                <a:solidFill>
                  <a:schemeClr val="tx1"/>
                </a:solidFill>
              </a:ln>
            </a:rPr>
            <a:t>в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13 (76%), </a:t>
          </a:r>
          <a:br>
            <a:rPr lang="ru-RU" dirty="0" smtClean="0">
              <a:ln>
                <a:solidFill>
                  <a:schemeClr val="tx1"/>
                </a:solidFill>
              </a:ln>
            </a:rPr>
          </a:br>
          <a:r>
            <a:rPr lang="ru-RU" dirty="0" smtClean="0">
              <a:ln>
                <a:solidFill>
                  <a:schemeClr val="tx1"/>
                </a:solidFill>
              </a:ln>
            </a:rPr>
            <a:t>показатель увеличился на 17%</a:t>
          </a:r>
        </a:p>
        <a:p xmlns:a="http://schemas.openxmlformats.org/drawingml/2006/main">
          <a:pPr algn="l"/>
          <a:r>
            <a:rPr lang="ru-RU" sz="1100" dirty="0" smtClean="0">
              <a:ln>
                <a:solidFill>
                  <a:schemeClr val="tx1"/>
                </a:solidFill>
              </a:ln>
            </a:rPr>
            <a:t>не </a:t>
          </a:r>
          <a:r>
            <a:rPr lang="ru-RU" sz="1100" dirty="0">
              <a:ln>
                <a:solidFill>
                  <a:schemeClr val="tx1"/>
                </a:solidFill>
              </a:ln>
            </a:rPr>
            <a:t>реализовано 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 – </a:t>
          </a:r>
          <a:r>
            <a:rPr lang="ru-RU" sz="1100" dirty="0">
              <a:ln>
                <a:solidFill>
                  <a:schemeClr val="tx1"/>
                </a:solidFill>
              </a:ln>
            </a:rPr>
            <a:t>в  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3 (18%), </a:t>
          </a:r>
          <a:br>
            <a:rPr lang="ru-RU" sz="1100" dirty="0" smtClean="0">
              <a:ln>
                <a:solidFill>
                  <a:schemeClr val="tx1"/>
                </a:solidFill>
              </a:ln>
            </a:rPr>
          </a:br>
          <a:r>
            <a:rPr lang="ru-RU" sz="1100" dirty="0" smtClean="0">
              <a:ln>
                <a:solidFill>
                  <a:schemeClr val="tx1"/>
                </a:solidFill>
              </a:ln>
            </a:rPr>
            <a:t>в сравнении с 01.05.2022 меньше на 17%</a:t>
          </a:r>
          <a:endParaRPr lang="ru-RU" sz="1100" dirty="0">
            <a:ln>
              <a:solidFill>
                <a:schemeClr val="tx1"/>
              </a:solidFill>
            </a:ln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0.00398</cdr:x>
      <cdr:y>0.44986</cdr:y>
    </cdr:from>
    <cdr:to>
      <cdr:x>0.4696</cdr:x>
      <cdr:y>0.9447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966" y="1440160"/>
          <a:ext cx="2335784" cy="1584186"/>
        </a:xfrm>
        <a:prstGeom xmlns:a="http://schemas.openxmlformats.org/drawingml/2006/main" prst="rect">
          <a:avLst/>
        </a:prstGeom>
        <a:ln xmlns:a="http://schemas.openxmlformats.org/drawingml/2006/main" w="28575">
          <a:solidFill>
            <a:schemeClr val="accent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ru-RU" sz="1100" dirty="0">
              <a:ln>
                <a:solidFill>
                  <a:schemeClr val="tx1"/>
                </a:solidFill>
              </a:ln>
            </a:rPr>
            <a:t>По состоянию на 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01.11.2022 г.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полномочие </a:t>
          </a:r>
          <a:r>
            <a:rPr lang="ru-RU" dirty="0">
              <a:ln>
                <a:solidFill>
                  <a:schemeClr val="tx1"/>
                </a:solidFill>
              </a:ln>
            </a:rPr>
            <a:t>реализовано </a:t>
          </a:r>
        </a:p>
        <a:p xmlns:a="http://schemas.openxmlformats.org/drawingml/2006/main">
          <a:pPr algn="l">
            <a:lnSpc>
              <a:spcPts val="1000"/>
            </a:lnSpc>
          </a:pPr>
          <a:r>
            <a:rPr lang="ru-RU" dirty="0">
              <a:ln>
                <a:solidFill>
                  <a:schemeClr val="tx1"/>
                </a:solidFill>
              </a:ln>
            </a:rPr>
            <a:t>в субъектах РФ: </a:t>
          </a:r>
        </a:p>
        <a:p xmlns:a="http://schemas.openxmlformats.org/drawingml/2006/main">
          <a:pPr algn="l">
            <a:lnSpc>
              <a:spcPts val="1000"/>
            </a:lnSpc>
          </a:pPr>
          <a:r>
            <a:rPr lang="ru-RU" dirty="0">
              <a:ln>
                <a:solidFill>
                  <a:schemeClr val="tx1"/>
                </a:solidFill>
              </a:ln>
            </a:rPr>
            <a:t>полностью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       - </a:t>
          </a:r>
          <a:r>
            <a:rPr lang="ru-RU" dirty="0">
              <a:ln>
                <a:solidFill>
                  <a:schemeClr val="tx1"/>
                </a:solidFill>
              </a:ln>
            </a:rPr>
            <a:t>в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1 (6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%)</a:t>
          </a:r>
          <a:br>
            <a:rPr lang="ru-RU" sz="1100" dirty="0" smtClean="0">
              <a:ln>
                <a:solidFill>
                  <a:schemeClr val="tx1"/>
                </a:solidFill>
              </a:ln>
            </a:rPr>
          </a:br>
          <a:endParaRPr lang="ru-RU" sz="1100" dirty="0" smtClean="0">
            <a:ln>
              <a:solidFill>
                <a:schemeClr val="tx1"/>
              </a:solidFill>
            </a:ln>
          </a:endParaRPr>
        </a:p>
        <a:p xmlns:a="http://schemas.openxmlformats.org/drawingml/2006/main">
          <a:pPr algn="l">
            <a:lnSpc>
              <a:spcPts val="1000"/>
            </a:lnSpc>
          </a:pPr>
          <a:r>
            <a:rPr lang="ru-RU" dirty="0" smtClean="0">
              <a:ln>
                <a:solidFill>
                  <a:schemeClr val="tx1"/>
                </a:solidFill>
              </a:ln>
            </a:rPr>
            <a:t>частично           - </a:t>
          </a:r>
          <a:r>
            <a:rPr lang="ru-RU" dirty="0">
              <a:ln>
                <a:solidFill>
                  <a:schemeClr val="tx1"/>
                </a:solidFill>
              </a:ln>
            </a:rPr>
            <a:t>в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15 (88%), показатель увеличился  на 17%</a:t>
          </a:r>
          <a:br>
            <a:rPr lang="ru-RU" dirty="0" smtClean="0">
              <a:ln>
                <a:solidFill>
                  <a:schemeClr val="tx1"/>
                </a:solidFill>
              </a:ln>
            </a:rPr>
          </a:br>
          <a:endParaRPr lang="ru-RU" dirty="0">
            <a:ln>
              <a:solidFill>
                <a:schemeClr val="tx1"/>
              </a:solidFill>
            </a:ln>
          </a:endParaRPr>
        </a:p>
        <a:p xmlns:a="http://schemas.openxmlformats.org/drawingml/2006/main">
          <a:pPr algn="l">
            <a:lnSpc>
              <a:spcPts val="1000"/>
            </a:lnSpc>
          </a:pPr>
          <a:r>
            <a:rPr lang="ru-RU" sz="1100" dirty="0">
              <a:ln>
                <a:solidFill>
                  <a:schemeClr val="tx1"/>
                </a:solidFill>
              </a:ln>
            </a:rPr>
            <a:t>не реализовано 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sz="1100" dirty="0">
              <a:ln>
                <a:solidFill>
                  <a:schemeClr val="tx1"/>
                </a:solidFill>
              </a:ln>
            </a:rPr>
            <a:t>– в  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1 (6%), показатель уменьшился на 18%</a:t>
          </a:r>
          <a:endParaRPr lang="ru-RU" sz="1100" dirty="0">
            <a:ln>
              <a:solidFill>
                <a:schemeClr val="tx1"/>
              </a:solidFill>
            </a:ln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0.00398</cdr:x>
      <cdr:y>0.44986</cdr:y>
    </cdr:from>
    <cdr:to>
      <cdr:x>0.4696</cdr:x>
      <cdr:y>0.9447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966" y="1440160"/>
          <a:ext cx="2335784" cy="1584186"/>
        </a:xfrm>
        <a:prstGeom xmlns:a="http://schemas.openxmlformats.org/drawingml/2006/main" prst="rect">
          <a:avLst/>
        </a:prstGeom>
        <a:ln xmlns:a="http://schemas.openxmlformats.org/drawingml/2006/main" w="28575">
          <a:solidFill>
            <a:schemeClr val="accent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ru-RU" sz="1100" dirty="0">
              <a:ln>
                <a:solidFill>
                  <a:schemeClr val="tx1"/>
                </a:solidFill>
              </a:ln>
            </a:rPr>
            <a:t>По состоянию на 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01.11.2022 г.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полномочие </a:t>
          </a:r>
          <a:r>
            <a:rPr lang="ru-RU" dirty="0">
              <a:ln>
                <a:solidFill>
                  <a:schemeClr val="tx1"/>
                </a:solidFill>
              </a:ln>
            </a:rPr>
            <a:t>реализовано </a:t>
          </a:r>
        </a:p>
        <a:p xmlns:a="http://schemas.openxmlformats.org/drawingml/2006/main">
          <a:pPr algn="l">
            <a:lnSpc>
              <a:spcPts val="1000"/>
            </a:lnSpc>
          </a:pPr>
          <a:r>
            <a:rPr lang="ru-RU" dirty="0">
              <a:ln>
                <a:solidFill>
                  <a:schemeClr val="tx1"/>
                </a:solidFill>
              </a:ln>
            </a:rPr>
            <a:t>в субъектах РФ: </a:t>
          </a:r>
        </a:p>
        <a:p xmlns:a="http://schemas.openxmlformats.org/drawingml/2006/main">
          <a:pPr algn="l">
            <a:lnSpc>
              <a:spcPts val="1000"/>
            </a:lnSpc>
          </a:pPr>
          <a:r>
            <a:rPr lang="ru-RU" dirty="0">
              <a:ln>
                <a:solidFill>
                  <a:schemeClr val="tx1"/>
                </a:solidFill>
              </a:ln>
            </a:rPr>
            <a:t>полностью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       - </a:t>
          </a:r>
          <a:r>
            <a:rPr lang="ru-RU" dirty="0">
              <a:ln>
                <a:solidFill>
                  <a:schemeClr val="tx1"/>
                </a:solidFill>
              </a:ln>
            </a:rPr>
            <a:t>в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1 (6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%)</a:t>
          </a:r>
          <a:br>
            <a:rPr lang="ru-RU" sz="1100" dirty="0" smtClean="0">
              <a:ln>
                <a:solidFill>
                  <a:schemeClr val="tx1"/>
                </a:solidFill>
              </a:ln>
            </a:rPr>
          </a:br>
          <a:endParaRPr lang="ru-RU" sz="1100" dirty="0" smtClean="0">
            <a:ln>
              <a:solidFill>
                <a:schemeClr val="tx1"/>
              </a:solidFill>
            </a:ln>
          </a:endParaRPr>
        </a:p>
        <a:p xmlns:a="http://schemas.openxmlformats.org/drawingml/2006/main">
          <a:pPr algn="l">
            <a:lnSpc>
              <a:spcPts val="1000"/>
            </a:lnSpc>
          </a:pPr>
          <a:r>
            <a:rPr lang="ru-RU" dirty="0" smtClean="0">
              <a:ln>
                <a:solidFill>
                  <a:schemeClr val="tx1"/>
                </a:solidFill>
              </a:ln>
            </a:rPr>
            <a:t>частично           - </a:t>
          </a:r>
          <a:r>
            <a:rPr lang="ru-RU" dirty="0">
              <a:ln>
                <a:solidFill>
                  <a:schemeClr val="tx1"/>
                </a:solidFill>
              </a:ln>
            </a:rPr>
            <a:t>в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8 (47%), показатель увеличился  на 18%</a:t>
          </a:r>
          <a:br>
            <a:rPr lang="ru-RU" dirty="0" smtClean="0">
              <a:ln>
                <a:solidFill>
                  <a:schemeClr val="tx1"/>
                </a:solidFill>
              </a:ln>
            </a:rPr>
          </a:br>
          <a:endParaRPr lang="ru-RU" dirty="0">
            <a:ln>
              <a:solidFill>
                <a:schemeClr val="tx1"/>
              </a:solidFill>
            </a:ln>
          </a:endParaRPr>
        </a:p>
        <a:p xmlns:a="http://schemas.openxmlformats.org/drawingml/2006/main">
          <a:pPr algn="l">
            <a:lnSpc>
              <a:spcPts val="1000"/>
            </a:lnSpc>
          </a:pPr>
          <a:r>
            <a:rPr lang="ru-RU" sz="1100" dirty="0">
              <a:ln>
                <a:solidFill>
                  <a:schemeClr val="tx1"/>
                </a:solidFill>
              </a:ln>
            </a:rPr>
            <a:t>не реализовано 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sz="1100" dirty="0">
              <a:ln>
                <a:solidFill>
                  <a:schemeClr val="tx1"/>
                </a:solidFill>
              </a:ln>
            </a:rPr>
            <a:t>– в  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8 (47%), показатель уменьшился на 18%</a:t>
          </a:r>
          <a:endParaRPr lang="ru-RU" sz="1100" dirty="0">
            <a:ln>
              <a:solidFill>
                <a:schemeClr val="tx1"/>
              </a:solidFill>
            </a:ln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0.00398</cdr:x>
      <cdr:y>0.53983</cdr:y>
    </cdr:from>
    <cdr:to>
      <cdr:x>0.4916</cdr:x>
      <cdr:y>0.9447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541" y="1728192"/>
          <a:ext cx="2394183" cy="1296144"/>
        </a:xfrm>
        <a:prstGeom xmlns:a="http://schemas.openxmlformats.org/drawingml/2006/main" prst="rect">
          <a:avLst/>
        </a:prstGeom>
        <a:ln xmlns:a="http://schemas.openxmlformats.org/drawingml/2006/main" w="28575">
          <a:solidFill>
            <a:schemeClr val="accent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ru-RU" sz="1100" dirty="0">
              <a:ln>
                <a:solidFill>
                  <a:schemeClr val="tx1"/>
                </a:solidFill>
              </a:ln>
            </a:rPr>
            <a:t>По состоянию на </a:t>
          </a:r>
          <a:r>
            <a:rPr lang="ru-RU" sz="1100" dirty="0" smtClean="0">
              <a:ln>
                <a:solidFill>
                  <a:schemeClr val="tx1"/>
                </a:solidFill>
              </a:ln>
            </a:rPr>
            <a:t>01.11.2022 г.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полномочие </a:t>
          </a:r>
          <a:r>
            <a:rPr lang="ru-RU" dirty="0">
              <a:ln>
                <a:solidFill>
                  <a:schemeClr val="tx1"/>
                </a:solidFill>
              </a:ln>
            </a:rPr>
            <a:t>реализовано </a:t>
          </a:r>
        </a:p>
        <a:p xmlns:a="http://schemas.openxmlformats.org/drawingml/2006/main">
          <a:pPr algn="l"/>
          <a:r>
            <a:rPr lang="ru-RU" dirty="0">
              <a:ln>
                <a:solidFill>
                  <a:schemeClr val="tx1"/>
                </a:solidFill>
              </a:ln>
            </a:rPr>
            <a:t>в субъектах РФ: </a:t>
          </a:r>
        </a:p>
        <a:p xmlns:a="http://schemas.openxmlformats.org/drawingml/2006/main">
          <a:pPr algn="l">
            <a:lnSpc>
              <a:spcPts val="1000"/>
            </a:lnSpc>
          </a:pPr>
          <a:endParaRPr lang="ru-RU" dirty="0" smtClean="0">
            <a:ln>
              <a:solidFill>
                <a:schemeClr val="tx1"/>
              </a:solidFill>
            </a:ln>
          </a:endParaRPr>
        </a:p>
        <a:p xmlns:a="http://schemas.openxmlformats.org/drawingml/2006/main">
          <a:pPr algn="l">
            <a:lnSpc>
              <a:spcPts val="1000"/>
            </a:lnSpc>
          </a:pPr>
          <a:r>
            <a:rPr lang="ru-RU" dirty="0" smtClean="0">
              <a:ln>
                <a:solidFill>
                  <a:schemeClr val="tx1"/>
                </a:solidFill>
              </a:ln>
            </a:rPr>
            <a:t>полностью   - 0</a:t>
          </a:r>
        </a:p>
        <a:p xmlns:a="http://schemas.openxmlformats.org/drawingml/2006/main">
          <a:pPr algn="l">
            <a:lnSpc>
              <a:spcPts val="1000"/>
            </a:lnSpc>
          </a:pPr>
          <a:endParaRPr lang="ru-RU" sz="1100" dirty="0">
            <a:ln>
              <a:solidFill>
                <a:schemeClr val="tx1"/>
              </a:solidFill>
            </a:ln>
          </a:endParaRPr>
        </a:p>
        <a:p xmlns:a="http://schemas.openxmlformats.org/drawingml/2006/main">
          <a:pPr algn="l">
            <a:lnSpc>
              <a:spcPts val="1000"/>
            </a:lnSpc>
          </a:pPr>
          <a:r>
            <a:rPr lang="ru-RU" dirty="0">
              <a:ln>
                <a:solidFill>
                  <a:schemeClr val="tx1"/>
                </a:solidFill>
              </a:ln>
            </a:rPr>
            <a:t>частично   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- </a:t>
          </a:r>
          <a:r>
            <a:rPr lang="ru-RU" dirty="0">
              <a:ln>
                <a:solidFill>
                  <a:schemeClr val="tx1"/>
                </a:solidFill>
              </a:ln>
            </a:rPr>
            <a:t>в  </a:t>
          </a:r>
          <a:r>
            <a:rPr lang="ru-RU" dirty="0" smtClean="0">
              <a:ln>
                <a:solidFill>
                  <a:schemeClr val="tx1"/>
                </a:solidFill>
              </a:ln>
            </a:rPr>
            <a:t>17 (100%)</a:t>
          </a:r>
          <a:br>
            <a:rPr lang="ru-RU" dirty="0" smtClean="0">
              <a:ln>
                <a:solidFill>
                  <a:schemeClr val="tx1"/>
                </a:solidFill>
              </a:ln>
            </a:rPr>
          </a:br>
          <a:endParaRPr lang="ru-RU" dirty="0">
            <a:ln>
              <a:solidFill>
                <a:schemeClr val="tx1"/>
              </a:solidFill>
            </a:ln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4C796-E7BA-422E-92A8-C3B9A1A5602B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B95A7-F67B-4559-8684-EDE151DD8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021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CBE19-B22E-4149-B25B-2CB8CBC25E03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629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A8932-3977-46A8-816D-1091E4AD8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124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8932-3977-46A8-816D-1091E4AD85E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482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8543-1225-468F-888C-14F7C75F4379}" type="datetime1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FE618-143E-4CA5-97B0-9DBB73F21EB3}" type="datetime1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548639"/>
            <a:ext cx="4829287" cy="367104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E02BE-41AB-4EBB-8D40-8D1332A18DC1}" type="datetime1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A05A-665E-4EC6-A85F-0946B3FF2C1A}" type="datetime1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8B52-16B6-4C38-8EA5-D81372E438BA}" type="datetime1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4B1E0-02A8-4A52-B52A-211B0B739715}" type="datetime1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D2BB2-3AB2-470B-AE1B-D2E7B2BD693E}" type="datetime1">
              <a:rPr lang="ru-RU" smtClean="0"/>
              <a:t>05.12.2022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7DCB-3729-4DE5-BA6C-40C6C00D0E5B}" type="datetime1">
              <a:rPr lang="ru-RU" smtClean="0"/>
              <a:t>05.12.2022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FC9D-67CA-43AA-B48B-DB200918458B}" type="datetime1">
              <a:rPr lang="ru-RU" smtClean="0"/>
              <a:t>05.12.2022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2A7F4-0E07-44BE-922D-4A72484EE618}" type="datetime1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4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4BAAD-DE33-4CBE-A103-DFFB517781FF}" type="datetime1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4000"/>
                <a:satMod val="160000"/>
                <a:lumMod val="160000"/>
              </a:schemeClr>
            </a:gs>
            <a:gs pos="42000">
              <a:schemeClr val="bg2">
                <a:tint val="94000"/>
                <a:shade val="94000"/>
                <a:satMod val="160000"/>
                <a:lumMod val="130000"/>
              </a:schemeClr>
            </a:gs>
            <a:gs pos="100000">
              <a:schemeClr val="bg2">
                <a:tint val="97000"/>
                <a:shade val="94000"/>
                <a:satMod val="180000"/>
                <a:lumMod val="58000"/>
              </a:schemeClr>
            </a:gs>
          </a:gsLst>
          <a:path path="circle">
            <a:fillToRect l="24000" t="44000" r="24000" b="12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A3A29D2-5C69-409B-AAF9-0CE5ED68EAB9}" type="datetime1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B7FCD1-F36C-473F-9402-5576780C5BD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cover/>
  </p:transition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chemeClr val="bg2">
                <a:lumMod val="75000"/>
              </a:schemeClr>
            </a:gs>
            <a:gs pos="41000">
              <a:schemeClr val="bg2">
                <a:tint val="94000"/>
                <a:shade val="94000"/>
                <a:satMod val="160000"/>
                <a:lumMod val="130000"/>
              </a:schemeClr>
            </a:gs>
            <a:gs pos="100000">
              <a:schemeClr val="bg2">
                <a:tint val="97000"/>
                <a:shade val="94000"/>
                <a:satMod val="180000"/>
                <a:lumMod val="58000"/>
              </a:schemeClr>
            </a:gs>
          </a:gsLst>
          <a:path path="circle">
            <a:fillToRect l="24000" t="44000" r="24000" b="12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8320" y="4114956"/>
            <a:ext cx="8352928" cy="5430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1700"/>
              </a:lnSpc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anose="03010101010201010101" pitchFamily="66" charset="0"/>
              </a:rPr>
              <a:t>Начальник Главного управления Минюста России по Москве </a:t>
            </a:r>
          </a:p>
          <a:p>
            <a:pPr algn="ctr">
              <a:lnSpc>
                <a:spcPts val="1700"/>
              </a:lnSpc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anose="03010101010201010101" pitchFamily="66" charset="0"/>
              </a:rPr>
              <a:t>Кирилл 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anose="03010101010201010101" pitchFamily="66" charset="0"/>
              </a:rPr>
              <a:t>Александрович Балашов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8320" y="1491630"/>
            <a:ext cx="8170144" cy="2448272"/>
          </a:xfrm>
        </p:spPr>
        <p:txBody>
          <a:bodyPr anchor="ctr">
            <a:normAutofit/>
          </a:bodyPr>
          <a:lstStyle/>
          <a:p>
            <a:pPr algn="ctr">
              <a:lnSpc>
                <a:spcPts val="2300"/>
              </a:lnSpc>
            </a:pP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О </a:t>
            </a:r>
            <a:r>
              <a:rPr lang="ru-RU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ходе работы по мониторингу нормотворчества </a:t>
            </a: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субъектов </a:t>
            </a:r>
            <a:r>
              <a:rPr lang="ru-RU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Российской Федерации и органов местного самоуправления в сфере казачества </a:t>
            </a: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и </a:t>
            </a:r>
            <a:r>
              <a:rPr lang="ru-RU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приведению уставов казачьих обществ в соответствие </a:t>
            </a: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с </a:t>
            </a:r>
            <a:r>
              <a:rPr lang="ru-RU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требованиями Федерального закона </a:t>
            </a: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от </a:t>
            </a:r>
            <a:r>
              <a:rPr lang="ru-RU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05.12.2005 </a:t>
            </a: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№ </a:t>
            </a:r>
            <a:r>
              <a:rPr lang="ru-RU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154-ФЗ </a:t>
            </a: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«</a:t>
            </a:r>
            <a:r>
              <a:rPr lang="ru-RU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О государственной службе российского </a:t>
            </a: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Calibri"/>
              </a:rPr>
              <a:t>казачества»</a:t>
            </a:r>
            <a:endParaRPr lang="ru-RU" sz="1800" b="1" dirty="0">
              <a:ln>
                <a:solidFill>
                  <a:sysClr val="windowText" lastClr="0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92258" y="267494"/>
            <a:ext cx="4583998" cy="1152128"/>
          </a:xfrm>
        </p:spPr>
        <p:txBody>
          <a:bodyPr anchor="ctr">
            <a:normAutofit/>
          </a:bodyPr>
          <a:lstStyle/>
          <a:p>
            <a:pPr marL="182880" indent="0" algn="ctr">
              <a:buNone/>
            </a:pPr>
            <a:r>
              <a:rPr lang="ru-RU" sz="1400" b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ГЛАВНОЕ</a:t>
            </a:r>
            <a:r>
              <a:rPr lang="en-US" sz="1400" b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400" b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УПРАВЛЕНИЕ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Black" panose="020B0A04020102020204" pitchFamily="34" charset="0"/>
              </a:rPr>
              <a:t/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Black" panose="020B0A04020102020204" pitchFamily="34" charset="0"/>
              </a:rPr>
            </a:b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Black" panose="020B0A04020102020204" pitchFamily="34" charset="0"/>
              </a:rPr>
              <a:t>МИНИСТЕРСТВА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Black" panose="020B0A04020102020204" pitchFamily="34" charset="0"/>
              </a:rPr>
              <a:t>ЮСТИЦИИ</a:t>
            </a:r>
            <a:b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Black" panose="020B0A04020102020204" pitchFamily="34" charset="0"/>
              </a:rPr>
            </a:br>
            <a:r>
              <a:rPr lang="ru-RU" sz="1400" b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РОССИЙСКОЙ ФЕДЕРАЦИИ ПО МОСКВЕ</a:t>
            </a:r>
            <a:endParaRPr lang="ru-RU" sz="1400" b="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398" y="123478"/>
            <a:ext cx="1201157" cy="125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2091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69250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94045097"/>
              </p:ext>
            </p:extLst>
          </p:nvPr>
        </p:nvGraphicFramePr>
        <p:xfrm>
          <a:off x="5220072" y="123479"/>
          <a:ext cx="3794513" cy="453650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864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20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359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30942"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100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0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 полном объеме (во всех</a:t>
                      </a:r>
                      <a:r>
                        <a:rPr lang="ru-RU" sz="1000" b="0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 муниципальных образованиях субъекта РФ)</a:t>
                      </a:r>
                      <a:endParaRPr lang="ru-RU" sz="10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100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0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частично </a:t>
                      </a:r>
                    </a:p>
                    <a:p>
                      <a:pPr algn="ctr"/>
                      <a:r>
                        <a:rPr lang="ru-RU" sz="100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(в части муниципальных образований субъекта РФ)</a:t>
                      </a:r>
                      <a:endParaRPr lang="ru-RU" sz="10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Не реализовано</a:t>
                      </a:r>
                      <a:endParaRPr lang="ru-RU" sz="10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15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902">
                <a:tc>
                  <a:txBody>
                    <a:bodyPr/>
                    <a:lstStyle/>
                    <a:p>
                      <a:pPr algn="ctr"/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Рязанская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7143">
                <a:tc>
                  <a:txBody>
                    <a:bodyPr/>
                    <a:lstStyle/>
                    <a:p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1570">
                <a:tc>
                  <a:txBody>
                    <a:bodyPr/>
                    <a:lstStyle/>
                    <a:p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3902">
                <a:tc>
                  <a:txBody>
                    <a:bodyPr/>
                    <a:lstStyle/>
                    <a:p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570">
                <a:tc>
                  <a:txBody>
                    <a:bodyPr/>
                    <a:lstStyle/>
                    <a:p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570">
                <a:tc>
                  <a:txBody>
                    <a:bodyPr/>
                    <a:lstStyle/>
                    <a:p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3248">
                <a:tc>
                  <a:txBody>
                    <a:bodyPr/>
                    <a:lstStyle/>
                    <a:p>
                      <a:pPr algn="ctr"/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1570">
                <a:tc>
                  <a:txBody>
                    <a:bodyPr/>
                    <a:lstStyle/>
                    <a:p>
                      <a:pPr algn="ctr"/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1570">
                <a:tc>
                  <a:txBody>
                    <a:bodyPr/>
                    <a:lstStyle/>
                    <a:p>
                      <a:pPr algn="ctr"/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570">
                <a:tc>
                  <a:txBody>
                    <a:bodyPr/>
                    <a:lstStyle/>
                    <a:p>
                      <a:pPr algn="ctr"/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570">
                <a:tc>
                  <a:txBody>
                    <a:bodyPr/>
                    <a:lstStyle/>
                    <a:p>
                      <a:pPr algn="ctr"/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570">
                <a:tc>
                  <a:txBody>
                    <a:bodyPr/>
                    <a:lstStyle/>
                    <a:p>
                      <a:pPr algn="ctr"/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  <a:endParaRPr lang="ru-RU" sz="9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237">
                <a:tc>
                  <a:txBody>
                    <a:bodyPr/>
                    <a:lstStyle/>
                    <a:p>
                      <a:r>
                        <a:rPr lang="ru-RU" sz="1000" dirty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Итого:  </a:t>
                      </a:r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 </a:t>
                      </a:r>
                      <a:r>
                        <a:rPr lang="ru-RU" sz="1000" baseline="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 (6 %)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13 (76 %)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3 (18 %)</a:t>
                      </a:r>
                      <a:endParaRPr lang="ru-RU" sz="105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143805682"/>
              </p:ext>
            </p:extLst>
          </p:nvPr>
        </p:nvGraphicFramePr>
        <p:xfrm>
          <a:off x="179512" y="1635646"/>
          <a:ext cx="5016491" cy="320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107504" y="115721"/>
            <a:ext cx="5040560" cy="776835"/>
            <a:chOff x="1788554" y="1751"/>
            <a:chExt cx="4836991" cy="847957"/>
          </a:xfrm>
          <a:scene3d>
            <a:camera prst="orthographicFront"/>
            <a:lightRig rig="flat" dir="t"/>
          </a:scene3d>
        </p:grpSpPr>
        <p:sp>
          <p:nvSpPr>
            <p:cNvPr id="13" name="Пятиугольник 12"/>
            <p:cNvSpPr/>
            <p:nvPr/>
          </p:nvSpPr>
          <p:spPr>
            <a:xfrm rot="10800000">
              <a:off x="1788554" y="1751"/>
              <a:ext cx="4836991" cy="847957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ятиугольник 4"/>
            <p:cNvSpPr/>
            <p:nvPr/>
          </p:nvSpPr>
          <p:spPr>
            <a:xfrm>
              <a:off x="1975814" y="9473"/>
              <a:ext cx="4649731" cy="76911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840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Наличие порядка заключения органами местного самоуправления договоров (соглашений) с казачьими обществами 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98" y="271666"/>
            <a:ext cx="613957" cy="620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96334" y="351859"/>
            <a:ext cx="486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n>
                  <a:solidFill>
                    <a:sysClr val="windowText" lastClr="000000"/>
                  </a:solidFill>
                </a:ln>
              </a:rPr>
              <a:t> 2</a:t>
            </a:r>
            <a:endParaRPr lang="ru-RU" sz="1600" b="1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781" y="1275025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n>
                  <a:solidFill>
                    <a:schemeClr val="tx1"/>
                  </a:solidFill>
                </a:ln>
              </a:rPr>
              <a:t>Графическое изображение </a:t>
            </a:r>
            <a:br>
              <a:rPr lang="ru-RU" sz="1100" dirty="0">
                <a:ln>
                  <a:solidFill>
                    <a:schemeClr val="tx1"/>
                  </a:solidFill>
                </a:ln>
              </a:rPr>
            </a:br>
            <a:r>
              <a:rPr lang="ru-RU" sz="1100" dirty="0">
                <a:ln>
                  <a:solidFill>
                    <a:schemeClr val="tx1"/>
                  </a:solidFill>
                </a:ln>
              </a:rPr>
              <a:t>реализации данного полномочия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3779912" y="4803998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10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6422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69250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27109244"/>
              </p:ext>
            </p:extLst>
          </p:nvPr>
        </p:nvGraphicFramePr>
        <p:xfrm>
          <a:off x="5220073" y="123478"/>
          <a:ext cx="3795340" cy="482586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867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23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362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 полном объеме (во всех</a:t>
                      </a:r>
                      <a:r>
                        <a:rPr lang="ru-RU" sz="1000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 муниципальных образованиях субъекта РФ)</a:t>
                      </a:r>
                      <a:endParaRPr lang="ru-RU" sz="1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частично </a:t>
                      </a:r>
                    </a:p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(в части муниципальных образований субъекта РФ)</a:t>
                      </a:r>
                      <a:endParaRPr lang="ru-RU" sz="1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Не реализовано</a:t>
                      </a:r>
                      <a:endParaRPr lang="ru-RU" sz="1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30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7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8164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</a:t>
                      </a: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5588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3012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2444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</a:t>
                      </a:r>
                      <a:r>
                        <a:rPr lang="ru-RU" sz="900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9868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292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74716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2140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63651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Рязанская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707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707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802">
                <a:tc>
                  <a:txBody>
                    <a:bodyPr/>
                    <a:lstStyle/>
                    <a:p>
                      <a:r>
                        <a:rPr lang="ru-RU" sz="1000" dirty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Итого:  </a:t>
                      </a:r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 </a:t>
                      </a:r>
                      <a:r>
                        <a:rPr lang="ru-RU" sz="1000" baseline="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 (6 %)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15 (88 %)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 (6 %)</a:t>
                      </a:r>
                      <a:endParaRPr lang="ru-RU" sz="105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63025427"/>
              </p:ext>
            </p:extLst>
          </p:nvPr>
        </p:nvGraphicFramePr>
        <p:xfrm>
          <a:off x="179512" y="1635646"/>
          <a:ext cx="5016491" cy="320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107504" y="115718"/>
            <a:ext cx="4968553" cy="776835"/>
            <a:chOff x="1788554" y="1748"/>
            <a:chExt cx="4571951" cy="847957"/>
          </a:xfrm>
          <a:scene3d>
            <a:camera prst="orthographicFront"/>
            <a:lightRig rig="flat" dir="t"/>
          </a:scene3d>
        </p:grpSpPr>
        <p:sp>
          <p:nvSpPr>
            <p:cNvPr id="13" name="Пятиугольник 12"/>
            <p:cNvSpPr/>
            <p:nvPr/>
          </p:nvSpPr>
          <p:spPr>
            <a:xfrm rot="10800000">
              <a:off x="1788554" y="1748"/>
              <a:ext cx="4571950" cy="847957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ятиугольник 4"/>
            <p:cNvSpPr/>
            <p:nvPr/>
          </p:nvSpPr>
          <p:spPr>
            <a:xfrm>
              <a:off x="1975814" y="9473"/>
              <a:ext cx="4384691" cy="76911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840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Наличие муниципальных программ, в соответствии </a:t>
              </a:r>
              <a:b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с которыми члены казачьих обществ привлекаются </a:t>
              </a:r>
              <a:b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к охране общественного порядка и т.д. 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98" y="271666"/>
            <a:ext cx="613957" cy="620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33100" y="355034"/>
            <a:ext cx="435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n>
                  <a:solidFill>
                    <a:sysClr val="windowText" lastClr="000000"/>
                  </a:solidFill>
                </a:ln>
              </a:rP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0781" y="1275025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n>
                  <a:solidFill>
                    <a:schemeClr val="tx1"/>
                  </a:solidFill>
                </a:ln>
              </a:rPr>
              <a:t>Графическое изображение </a:t>
            </a:r>
            <a:br>
              <a:rPr lang="ru-RU" sz="1100" dirty="0">
                <a:ln>
                  <a:solidFill>
                    <a:schemeClr val="tx1"/>
                  </a:solidFill>
                </a:ln>
              </a:rPr>
            </a:br>
            <a:r>
              <a:rPr lang="ru-RU" sz="1100" dirty="0">
                <a:ln>
                  <a:solidFill>
                    <a:schemeClr val="tx1"/>
                  </a:solidFill>
                </a:ln>
              </a:rPr>
              <a:t>реализации данного полномочия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3779912" y="4803998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11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261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69250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58561615"/>
              </p:ext>
            </p:extLst>
          </p:nvPr>
        </p:nvGraphicFramePr>
        <p:xfrm>
          <a:off x="5292080" y="129808"/>
          <a:ext cx="3723333" cy="453017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623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481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28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317947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 полном объеме (во всех</a:t>
                      </a:r>
                      <a:r>
                        <a:rPr lang="ru-RU" sz="1000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 муниципальных образованиях субъекта РФ)</a:t>
                      </a:r>
                      <a:endParaRPr lang="ru-RU" sz="1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частично </a:t>
                      </a:r>
                    </a:p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(в части муниципальных образований субъекта РФ)</a:t>
                      </a:r>
                      <a:endParaRPr lang="ru-RU" sz="1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Не реализовано</a:t>
                      </a:r>
                      <a:endParaRPr lang="ru-RU" sz="1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98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</a:t>
                      </a:r>
                      <a:r>
                        <a:rPr lang="ru-RU" sz="900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21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</a:t>
                      </a:r>
                      <a:r>
                        <a:rPr lang="ru-RU" sz="900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8422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8422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8422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9059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Рязанская обл.</a:t>
                      </a:r>
                    </a:p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8422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9059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</a:p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8422">
                <a:tc>
                  <a:txBody>
                    <a:bodyPr/>
                    <a:lstStyle/>
                    <a:p>
                      <a:r>
                        <a:rPr lang="ru-RU" sz="1000" dirty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Итого:  </a:t>
                      </a:r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 (6 %)</a:t>
                      </a:r>
                      <a:r>
                        <a:rPr lang="ru-RU" sz="1000" baseline="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 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8 (47 %)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8 (47 %)</a:t>
                      </a:r>
                      <a:endParaRPr lang="ru-RU" sz="105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207862" y="129804"/>
            <a:ext cx="5012209" cy="698192"/>
            <a:chOff x="1882184" y="9472"/>
            <a:chExt cx="4676180" cy="769115"/>
          </a:xfrm>
          <a:scene3d>
            <a:camera prst="orthographicFront"/>
            <a:lightRig rig="flat" dir="t"/>
          </a:scene3d>
        </p:grpSpPr>
        <p:sp>
          <p:nvSpPr>
            <p:cNvPr id="13" name="Пятиугольник 12"/>
            <p:cNvSpPr/>
            <p:nvPr/>
          </p:nvSpPr>
          <p:spPr>
            <a:xfrm rot="10800000">
              <a:off x="1882184" y="9472"/>
              <a:ext cx="4676179" cy="769114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ятиугольник 4"/>
            <p:cNvSpPr/>
            <p:nvPr/>
          </p:nvSpPr>
          <p:spPr>
            <a:xfrm>
              <a:off x="1975815" y="9473"/>
              <a:ext cx="4582549" cy="76911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840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Наличие порядка финансирования муниципальной службы или иной службы членов казачьих обществ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98" y="271666"/>
            <a:ext cx="613957" cy="620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33100" y="355034"/>
            <a:ext cx="435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n>
                  <a:solidFill>
                    <a:sysClr val="windowText" lastClr="000000"/>
                  </a:solidFill>
                </a:ln>
              </a:rPr>
              <a:t>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0781" y="1275025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>
                <a:ln>
                  <a:solidFill>
                    <a:schemeClr val="tx1"/>
                  </a:solidFill>
                </a:ln>
              </a:rPr>
              <a:t>Графическое изображение </a:t>
            </a:r>
            <a:br>
              <a:rPr lang="ru-RU" sz="1050" dirty="0">
                <a:ln>
                  <a:solidFill>
                    <a:schemeClr val="tx1"/>
                  </a:solidFill>
                </a:ln>
              </a:rPr>
            </a:br>
            <a:r>
              <a:rPr lang="ru-RU" sz="1050" dirty="0">
                <a:ln>
                  <a:solidFill>
                    <a:schemeClr val="tx1"/>
                  </a:solidFill>
                </a:ln>
              </a:rPr>
              <a:t>реализации данного полномочия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3779912" y="4803998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12</a:t>
            </a:fld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17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3445565"/>
              </p:ext>
            </p:extLst>
          </p:nvPr>
        </p:nvGraphicFramePr>
        <p:xfrm>
          <a:off x="179512" y="1635646"/>
          <a:ext cx="5016491" cy="320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602034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69250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87138574"/>
              </p:ext>
            </p:extLst>
          </p:nvPr>
        </p:nvGraphicFramePr>
        <p:xfrm>
          <a:off x="5292080" y="87165"/>
          <a:ext cx="3703687" cy="491668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9034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438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Реализовано </a:t>
                      </a:r>
                      <a:b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в полном объеме (во всех муниципальных образованиях субъекта РФ)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частично </a:t>
                      </a:r>
                    </a:p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(в части муниципальных образований </a:t>
                      </a: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субъекта </a:t>
                      </a: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РФ)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34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8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8296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5720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5152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576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00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9432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3448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Рязанская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62880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</a:t>
                      </a:r>
                      <a:r>
                        <a:rPr lang="ru-RU" sz="900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03448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0872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78296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7728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861">
                <a:tc>
                  <a:txBody>
                    <a:bodyPr/>
                    <a:lstStyle/>
                    <a:p>
                      <a:r>
                        <a:rPr lang="ru-RU" sz="1000" dirty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Итого: </a:t>
                      </a:r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    0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17 (100 %)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071052402"/>
              </p:ext>
            </p:extLst>
          </p:nvPr>
        </p:nvGraphicFramePr>
        <p:xfrm>
          <a:off x="286067" y="1635646"/>
          <a:ext cx="4645973" cy="320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107504" y="115720"/>
            <a:ext cx="5256584" cy="776836"/>
            <a:chOff x="1788554" y="1750"/>
            <a:chExt cx="4836991" cy="847958"/>
          </a:xfrm>
          <a:scene3d>
            <a:camera prst="orthographicFront"/>
            <a:lightRig rig="flat" dir="t"/>
          </a:scene3d>
        </p:grpSpPr>
        <p:sp>
          <p:nvSpPr>
            <p:cNvPr id="13" name="Пятиугольник 12"/>
            <p:cNvSpPr/>
            <p:nvPr/>
          </p:nvSpPr>
          <p:spPr>
            <a:xfrm rot="10800000">
              <a:off x="1788554" y="1750"/>
              <a:ext cx="4704471" cy="847957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ятиугольник 4"/>
            <p:cNvSpPr/>
            <p:nvPr/>
          </p:nvSpPr>
          <p:spPr>
            <a:xfrm>
              <a:off x="1975814" y="9473"/>
              <a:ext cx="4649731" cy="8402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840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Наличие положения о порядке согласования </a:t>
              </a:r>
              <a:r>
                <a:rPr lang="ru-RU" sz="14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ru-RU" sz="14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4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и </a:t>
              </a: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утверждения уставов казачьих обществ, создаваемых (</a:t>
              </a:r>
              <a:r>
                <a:rPr lang="ru-RU" sz="14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действующих) на </a:t>
              </a: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территории муниципального образования 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98" y="271666"/>
            <a:ext cx="613957" cy="620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33100" y="355034"/>
            <a:ext cx="435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n>
                  <a:solidFill>
                    <a:sysClr val="windowText" lastClr="000000"/>
                  </a:solidFill>
                </a:ln>
              </a:rPr>
              <a:t>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0781" y="1275025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>
                <a:ln>
                  <a:solidFill>
                    <a:schemeClr val="tx1"/>
                  </a:solidFill>
                </a:ln>
              </a:rPr>
              <a:t>Графическое изображение </a:t>
            </a:r>
            <a:br>
              <a:rPr lang="ru-RU" sz="1050" dirty="0">
                <a:ln>
                  <a:solidFill>
                    <a:schemeClr val="tx1"/>
                  </a:solidFill>
                </a:ln>
              </a:rPr>
            </a:br>
            <a:r>
              <a:rPr lang="ru-RU" sz="1050" dirty="0">
                <a:ln>
                  <a:solidFill>
                    <a:schemeClr val="tx1"/>
                  </a:solidFill>
                </a:ln>
              </a:rPr>
              <a:t>реализации данного полномочия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3779912" y="4803998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13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2701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69250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05558"/>
            <a:ext cx="8784976" cy="1077218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Сведения, содержащиеся в ведомственном реестре зарегистрированных некоммерческих организаций РФ (РЕЕСТР НКО </a:t>
            </a:r>
            <a:r>
              <a:rPr lang="ru-RU" sz="1600" b="1" dirty="0" smtClean="0">
                <a:solidFill>
                  <a:schemeClr val="tx1"/>
                </a:solidFill>
              </a:rPr>
              <a:t>РФ) </a:t>
            </a:r>
            <a:br>
              <a:rPr lang="ru-RU" sz="1600" b="1" dirty="0" smtClean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и </a:t>
            </a:r>
            <a:r>
              <a:rPr lang="ru-RU" sz="1600" b="1" dirty="0">
                <a:solidFill>
                  <a:schemeClr val="tx1"/>
                </a:solidFill>
              </a:rPr>
              <a:t>в государственном реестре казачьих обществ РФ (ГРКО)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(по состоянию </a:t>
            </a:r>
            <a:r>
              <a:rPr lang="ru-RU" sz="1400" b="1" dirty="0" smtClean="0">
                <a:solidFill>
                  <a:schemeClr val="tx1"/>
                </a:solidFill>
              </a:rPr>
              <a:t>на 01.11.2022 г.)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5004048" y="1851670"/>
            <a:ext cx="3960440" cy="273630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80975"/>
            <a:endParaRPr lang="ru-RU" sz="1200" b="1" dirty="0" smtClean="0"/>
          </a:p>
          <a:p>
            <a:pPr indent="180975" algn="just"/>
            <a:r>
              <a:rPr lang="ru-RU" sz="1400" dirty="0" smtClean="0"/>
              <a:t>В Реестр </a:t>
            </a:r>
            <a:r>
              <a:rPr lang="ru-RU" sz="1400" dirty="0" smtClean="0"/>
              <a:t>НКО </a:t>
            </a:r>
            <a:r>
              <a:rPr lang="ru-RU" sz="1400" dirty="0"/>
              <a:t>РФ </a:t>
            </a:r>
            <a:r>
              <a:rPr lang="ru-RU" sz="1400" dirty="0" smtClean="0"/>
              <a:t>внесено </a:t>
            </a:r>
            <a:r>
              <a:rPr lang="ru-RU" sz="1400" b="1" dirty="0" smtClean="0"/>
              <a:t>2504</a:t>
            </a:r>
            <a:r>
              <a:rPr lang="ru-RU" sz="1400" dirty="0" smtClean="0"/>
              <a:t> </a:t>
            </a:r>
            <a:r>
              <a:rPr lang="ru-RU" sz="1400" dirty="0"/>
              <a:t>казачьих </a:t>
            </a:r>
            <a:r>
              <a:rPr lang="ru-RU" sz="1400" dirty="0" smtClean="0"/>
              <a:t>общества, </a:t>
            </a:r>
            <a:r>
              <a:rPr lang="ru-RU" sz="1400" dirty="0"/>
              <a:t>из </a:t>
            </a:r>
            <a:r>
              <a:rPr lang="ru-RU" sz="1400" dirty="0" smtClean="0"/>
              <a:t>них </a:t>
            </a:r>
            <a:r>
              <a:rPr lang="ru-RU" sz="1400" dirty="0" smtClean="0"/>
              <a:t>в </a:t>
            </a:r>
            <a:r>
              <a:rPr lang="ru-RU" sz="1400" dirty="0"/>
              <a:t>ГРКО внесено </a:t>
            </a:r>
            <a:r>
              <a:rPr lang="ru-RU" sz="1400" b="1" dirty="0"/>
              <a:t>1964</a:t>
            </a:r>
            <a:r>
              <a:rPr lang="ru-RU" sz="1400" dirty="0"/>
              <a:t> казачьих общества, </a:t>
            </a:r>
            <a:r>
              <a:rPr lang="ru-RU" sz="1400" dirty="0" smtClean="0"/>
              <a:t>(</a:t>
            </a:r>
            <a:r>
              <a:rPr lang="ru-RU" sz="1400" dirty="0"/>
              <a:t>что составляет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i="1" dirty="0" smtClean="0"/>
              <a:t>78,4</a:t>
            </a:r>
            <a:r>
              <a:rPr lang="ru-RU" sz="1400" i="1" dirty="0"/>
              <a:t>%</a:t>
            </a:r>
            <a:r>
              <a:rPr lang="ru-RU" sz="1400" dirty="0"/>
              <a:t> </a:t>
            </a:r>
            <a:r>
              <a:rPr lang="ru-RU" sz="1400" dirty="0" smtClean="0"/>
              <a:t>от </a:t>
            </a:r>
            <a:r>
              <a:rPr lang="ru-RU" sz="1400" dirty="0"/>
              <a:t>всех казачьих </a:t>
            </a:r>
            <a:r>
              <a:rPr lang="ru-RU" sz="1400" dirty="0" smtClean="0"/>
              <a:t>обществ, зарегистрированных </a:t>
            </a:r>
            <a:r>
              <a:rPr lang="ru-RU" sz="1400" dirty="0"/>
              <a:t>в Реестре НКО РФ</a:t>
            </a:r>
            <a:r>
              <a:rPr lang="ru-RU" sz="1400" dirty="0" smtClean="0"/>
              <a:t>):</a:t>
            </a:r>
          </a:p>
          <a:p>
            <a:pPr indent="180975"/>
            <a:endParaRPr lang="ru-RU" b="1" dirty="0" smtClean="0"/>
          </a:p>
          <a:p>
            <a:pPr indent="180975"/>
            <a:r>
              <a:rPr lang="ru-RU" sz="1400" b="1" dirty="0" smtClean="0"/>
              <a:t>в </a:t>
            </a:r>
            <a:r>
              <a:rPr lang="ru-RU" sz="1400" b="1" dirty="0"/>
              <a:t>ЦФО </a:t>
            </a:r>
            <a:r>
              <a:rPr lang="ru-RU" sz="1400" dirty="0"/>
              <a:t>– из </a:t>
            </a:r>
            <a:r>
              <a:rPr lang="ru-RU" sz="1400" b="1" dirty="0"/>
              <a:t>388</a:t>
            </a:r>
            <a:r>
              <a:rPr lang="ru-RU" sz="1400" dirty="0"/>
              <a:t> казачьих обществ в ГРКО внесено </a:t>
            </a:r>
            <a:r>
              <a:rPr lang="ru-RU" sz="1400" b="1" dirty="0"/>
              <a:t>240</a:t>
            </a:r>
            <a:r>
              <a:rPr lang="ru-RU" sz="1400" dirty="0"/>
              <a:t>, что составляет </a:t>
            </a:r>
            <a:r>
              <a:rPr lang="ru-RU" sz="1400" b="1" i="1" dirty="0"/>
              <a:t>61,8</a:t>
            </a:r>
            <a:r>
              <a:rPr lang="ru-RU" sz="1400" b="1" i="1" dirty="0" smtClean="0"/>
              <a:t>%</a:t>
            </a:r>
            <a:r>
              <a:rPr lang="ru-RU" sz="1400" i="1" dirty="0" smtClean="0"/>
              <a:t>;</a:t>
            </a:r>
          </a:p>
          <a:p>
            <a:pPr indent="180975">
              <a:lnSpc>
                <a:spcPts val="1000"/>
              </a:lnSpc>
            </a:pPr>
            <a:endParaRPr lang="ru-RU" sz="1400" dirty="0"/>
          </a:p>
          <a:p>
            <a:pPr indent="180975"/>
            <a:r>
              <a:rPr lang="ru-RU" sz="1400" b="1" dirty="0"/>
              <a:t>в Москве </a:t>
            </a:r>
            <a:r>
              <a:rPr lang="ru-RU" sz="1400" dirty="0"/>
              <a:t>– из </a:t>
            </a:r>
            <a:r>
              <a:rPr lang="ru-RU" sz="1400" b="1" dirty="0"/>
              <a:t>58</a:t>
            </a:r>
            <a:r>
              <a:rPr lang="ru-RU" sz="1400" dirty="0"/>
              <a:t> казачьих обществ в ГРКО внесено </a:t>
            </a:r>
            <a:r>
              <a:rPr lang="ru-RU" sz="1400" b="1" dirty="0"/>
              <a:t>29</a:t>
            </a:r>
            <a:r>
              <a:rPr lang="ru-RU" sz="1400" dirty="0"/>
              <a:t>, что составляет </a:t>
            </a:r>
            <a:r>
              <a:rPr lang="ru-RU" sz="1400" b="1" i="1" dirty="0"/>
              <a:t>50</a:t>
            </a:r>
            <a:r>
              <a:rPr lang="ru-RU" sz="1400" b="1" i="1" dirty="0" smtClean="0"/>
              <a:t>%</a:t>
            </a:r>
            <a:r>
              <a:rPr lang="ru-RU" sz="1400" dirty="0" smtClean="0"/>
              <a:t>.</a:t>
            </a:r>
            <a:endParaRPr lang="ru-RU" sz="1400" dirty="0"/>
          </a:p>
          <a:p>
            <a:pPr indent="180975"/>
            <a:endParaRPr lang="ru-RU" sz="1200" dirty="0"/>
          </a:p>
          <a:p>
            <a:pPr algn="just"/>
            <a:endParaRPr lang="ru-RU" sz="1200" dirty="0" smtClean="0"/>
          </a:p>
          <a:p>
            <a:pPr algn="just"/>
            <a:endParaRPr lang="ru-RU" sz="1200" dirty="0">
              <a:noFill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854095001"/>
              </p:ext>
            </p:extLst>
          </p:nvPr>
        </p:nvGraphicFramePr>
        <p:xfrm>
          <a:off x="0" y="1247031"/>
          <a:ext cx="5076056" cy="4084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3918041" y="4803998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14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584677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024631"/>
              </p:ext>
            </p:extLst>
          </p:nvPr>
        </p:nvGraphicFramePr>
        <p:xfrm>
          <a:off x="467544" y="38100"/>
          <a:ext cx="7056784" cy="5017387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3681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1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160"/>
                <a:gridCol w="1296144"/>
                <a:gridCol w="16561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75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субъекта РФ ЦФО</a:t>
                      </a: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Кол-во казачьих обществ внесенных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 ГРКО </a:t>
                      </a:r>
                      <a:b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(по сравнению </a:t>
                      </a:r>
                      <a:b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 01.05.2022)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Кол-во казачьих обществ, внесенных в ГРКО, которые привели уставы </a:t>
                      </a:r>
                      <a:b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 соответствие </a:t>
                      </a:r>
                      <a:b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 законодательством </a:t>
                      </a:r>
                      <a:b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(по сравнению </a:t>
                      </a:r>
                      <a:b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 01.05.2022)</a:t>
                      </a: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% приведенных </a:t>
                      </a:r>
                      <a:b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 соответствие уставов от всех казачьих обществ,</a:t>
                      </a:r>
                      <a:r>
                        <a:rPr lang="ru-RU" sz="800" b="1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внесенных </a:t>
                      </a:r>
                      <a:br>
                        <a:rPr lang="ru-RU" sz="800" b="1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ru-RU" sz="800" b="1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 ГРКО</a:t>
                      </a:r>
                      <a:endParaRPr lang="ru-RU" sz="8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% внесенных в ГРКО </a:t>
                      </a:r>
                      <a:b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от общего кол-ва казачьих обществ, зарегистрированных </a:t>
                      </a:r>
                      <a:b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ru-RU" sz="8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 Реестре НКО РФ </a:t>
                      </a:r>
                      <a:endParaRPr lang="ru-RU" sz="8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89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</a:rPr>
                        <a:t>Белгородская </a:t>
                      </a:r>
                      <a:r>
                        <a:rPr lang="ru-RU" sz="900" b="1" dirty="0">
                          <a:effectLst/>
                          <a:latin typeface="+mn-lt"/>
                        </a:rPr>
                        <a:t>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24 (24)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24 (22)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65% от 37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96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</a:rPr>
                        <a:t>Брянская </a:t>
                      </a:r>
                      <a:r>
                        <a:rPr lang="ru-RU" sz="900" b="1" dirty="0">
                          <a:effectLst/>
                          <a:latin typeface="+mn-lt"/>
                        </a:rPr>
                        <a:t>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 (6)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 (5)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40% от 15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91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Владимирская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</a:t>
                      </a:r>
                      <a:r>
                        <a:rPr lang="ru-RU" sz="10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(9)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 (5)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75%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67% от 18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52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Воронежская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17 (18)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 (13)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88%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52% от 33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17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Ивановская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 (1)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 (0)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0%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8 % от 12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39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Калужская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 (9)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 (9)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45% от 20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39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Костромская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 (4)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 (4)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 от 4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76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Курская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 (12)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 (9)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63% от 19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76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Липецкая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 (9)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 (3) 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69% от 13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276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Московская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39 (36)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 (10)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76% от 51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39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Орловская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31 (30)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31 (30)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 31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39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Рязанская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 (2)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 (2)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12% от 17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293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Смоленская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 (9)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 (9)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64% от 14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276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Тамбовская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 (12)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12(11)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86% 14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39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Тверская область 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 (6)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 (5) 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67% от 9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939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Тульская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 (12)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 (12)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92% от 13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602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Ярославская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 (6)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 (6)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100%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60% от 10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14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город Москва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29 (29)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17 (14)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50% от 58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15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Итого: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240 (233)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193 (169)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80%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62% от 388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956376" y="4803998"/>
            <a:ext cx="110872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15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7705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059195"/>
              </p:ext>
            </p:extLst>
          </p:nvPr>
        </p:nvGraphicFramePr>
        <p:xfrm>
          <a:off x="4788024" y="126756"/>
          <a:ext cx="4104457" cy="4946513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4401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1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21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70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субъекта РФ ЦФО</a:t>
                      </a: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Всего зарегистрированных в Реестре НКО РФ</a:t>
                      </a:r>
                      <a:endParaRPr lang="ru-RU" sz="800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Количество уставов, приведенных в соответствие с Федеральным законом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154-ФЗ </a:t>
                      </a:r>
                      <a:endParaRPr lang="ru-RU" sz="800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724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effectLst/>
                          <a:latin typeface="+mn-lt"/>
                        </a:rPr>
                        <a:t>Белгородская область</a:t>
                      </a:r>
                      <a:endParaRPr lang="ru-RU" sz="8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29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78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895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effectLst/>
                          <a:latin typeface="+mn-lt"/>
                        </a:rPr>
                        <a:t>Брянская область</a:t>
                      </a:r>
                      <a:endParaRPr lang="ru-RU" sz="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100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97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Владимирская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94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Воронежская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61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11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Ивановская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(42%)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72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Калужская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(70%)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90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Костромская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(100%)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7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Курская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18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95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7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Липецкая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(31%)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7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Московская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51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19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37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72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Орловская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31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(100%)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72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Рязанская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35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95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Смоленская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(93%)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7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Тамбовская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86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72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Тверская область 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89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972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Тульская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(100%)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717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Ярославская область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70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20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n-lt"/>
                        </a:rPr>
                        <a:t>город Москва</a:t>
                      </a:r>
                      <a:endParaRPr lang="ru-RU" sz="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22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(3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  <a:endParaRPr lang="ru-RU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207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Итого: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471" marR="4847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388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250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64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45812" y="1491630"/>
            <a:ext cx="4426188" cy="2385268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indent="266700" algn="just">
              <a:spcAft>
                <a:spcPts val="0"/>
              </a:spcAft>
              <a:tabLst>
                <a:tab pos="3943350" algn="l"/>
              </a:tabLst>
            </a:pPr>
            <a:r>
              <a:rPr lang="ru-RU" sz="1400" dirty="0" smtClean="0">
                <a:ea typeface="Calibri"/>
                <a:cs typeface="Times New Roman"/>
              </a:rPr>
              <a:t>По </a:t>
            </a:r>
            <a:r>
              <a:rPr lang="ru-RU" sz="1400" dirty="0">
                <a:ea typeface="Calibri"/>
                <a:cs typeface="Times New Roman"/>
              </a:rPr>
              <a:t>состоянию на </a:t>
            </a:r>
            <a:r>
              <a:rPr lang="ru-RU" sz="1400" dirty="0" smtClean="0">
                <a:ea typeface="Calibri"/>
                <a:cs typeface="Times New Roman"/>
              </a:rPr>
              <a:t>01.11.2022, </a:t>
            </a:r>
            <a:r>
              <a:rPr lang="ru-RU" sz="1400" dirty="0">
                <a:ea typeface="Calibri"/>
                <a:cs typeface="Times New Roman"/>
              </a:rPr>
              <a:t>в </a:t>
            </a:r>
            <a:r>
              <a:rPr lang="ru-RU" sz="1400" dirty="0" smtClean="0">
                <a:ea typeface="Calibri"/>
                <a:cs typeface="Times New Roman"/>
              </a:rPr>
              <a:t>ЦФО приведено </a:t>
            </a:r>
            <a:br>
              <a:rPr lang="ru-RU" sz="1400" dirty="0" smtClean="0">
                <a:ea typeface="Calibri"/>
                <a:cs typeface="Times New Roman"/>
              </a:rPr>
            </a:br>
            <a:r>
              <a:rPr lang="ru-RU" sz="1400" dirty="0" smtClean="0">
                <a:ea typeface="Calibri"/>
                <a:cs typeface="Times New Roman"/>
              </a:rPr>
              <a:t>в </a:t>
            </a:r>
            <a:r>
              <a:rPr lang="ru-RU" sz="1400" dirty="0">
                <a:ea typeface="Calibri"/>
                <a:cs typeface="Times New Roman"/>
              </a:rPr>
              <a:t>соответствие </a:t>
            </a:r>
            <a:r>
              <a:rPr lang="ru-RU" sz="1400" dirty="0" smtClean="0">
                <a:ea typeface="Calibri"/>
                <a:cs typeface="Times New Roman"/>
              </a:rPr>
              <a:t>с </a:t>
            </a:r>
            <a:r>
              <a:rPr lang="ru-RU" sz="1400" dirty="0">
                <a:ea typeface="Calibri"/>
                <a:cs typeface="Times New Roman"/>
              </a:rPr>
              <a:t>федеральным законом </a:t>
            </a:r>
            <a:r>
              <a:rPr lang="ru-RU" sz="1400" b="1" dirty="0" smtClean="0">
                <a:ea typeface="Calibri"/>
                <a:cs typeface="Times New Roman"/>
              </a:rPr>
              <a:t>250</a:t>
            </a:r>
            <a:r>
              <a:rPr lang="ru-RU" sz="1400" dirty="0" smtClean="0">
                <a:ea typeface="Calibri"/>
                <a:cs typeface="Times New Roman"/>
              </a:rPr>
              <a:t> </a:t>
            </a:r>
            <a:r>
              <a:rPr lang="ru-RU" sz="1400" dirty="0">
                <a:ea typeface="Calibri"/>
                <a:cs typeface="Times New Roman"/>
              </a:rPr>
              <a:t>уставов казачьих </a:t>
            </a:r>
            <a:r>
              <a:rPr lang="ru-RU" sz="1400" dirty="0" smtClean="0">
                <a:ea typeface="Calibri"/>
                <a:cs typeface="Times New Roman"/>
              </a:rPr>
              <a:t>обществ, </a:t>
            </a:r>
            <a:r>
              <a:rPr lang="ru-RU" sz="1400" dirty="0">
                <a:ea typeface="Calibri"/>
                <a:cs typeface="Times New Roman"/>
              </a:rPr>
              <a:t>что составляет </a:t>
            </a:r>
            <a:r>
              <a:rPr lang="ru-RU" sz="1400" b="1" i="1" dirty="0" smtClean="0">
                <a:ea typeface="Calibri"/>
                <a:cs typeface="Times New Roman"/>
              </a:rPr>
              <a:t>64%</a:t>
            </a:r>
            <a:r>
              <a:rPr lang="ru-RU" sz="1400" dirty="0" smtClean="0">
                <a:ea typeface="Calibri"/>
                <a:cs typeface="Times New Roman"/>
              </a:rPr>
              <a:t> </a:t>
            </a:r>
            <a:br>
              <a:rPr lang="ru-RU" sz="1400" dirty="0" smtClean="0">
                <a:ea typeface="Calibri"/>
                <a:cs typeface="Times New Roman"/>
              </a:rPr>
            </a:br>
            <a:r>
              <a:rPr lang="ru-RU" sz="1400" dirty="0" smtClean="0">
                <a:ea typeface="Calibri"/>
                <a:cs typeface="Times New Roman"/>
              </a:rPr>
              <a:t>от </a:t>
            </a:r>
            <a:r>
              <a:rPr lang="ru-RU" sz="1400" dirty="0">
                <a:ea typeface="Calibri"/>
                <a:cs typeface="Times New Roman"/>
              </a:rPr>
              <a:t>всех зарегистрированных казачьих </a:t>
            </a:r>
            <a:r>
              <a:rPr lang="ru-RU" sz="1400" dirty="0" smtClean="0">
                <a:ea typeface="Calibri"/>
                <a:cs typeface="Times New Roman"/>
              </a:rPr>
              <a:t>обществ </a:t>
            </a:r>
            <a:br>
              <a:rPr lang="ru-RU" sz="1400" dirty="0" smtClean="0">
                <a:ea typeface="Calibri"/>
                <a:cs typeface="Times New Roman"/>
              </a:rPr>
            </a:br>
            <a:r>
              <a:rPr lang="ru-RU" sz="1400" dirty="0" smtClean="0">
                <a:ea typeface="Calibri"/>
                <a:cs typeface="Times New Roman"/>
              </a:rPr>
              <a:t>в </a:t>
            </a:r>
            <a:r>
              <a:rPr lang="ru-RU" sz="1400" dirty="0" smtClean="0">
                <a:ea typeface="Calibri"/>
                <a:cs typeface="Times New Roman"/>
              </a:rPr>
              <a:t>округе.</a:t>
            </a:r>
            <a:endParaRPr lang="ru-RU" sz="1400" dirty="0">
              <a:ea typeface="Calibri"/>
              <a:cs typeface="Times New Roman"/>
            </a:endParaRPr>
          </a:p>
          <a:p>
            <a:pPr indent="266700" algn="just">
              <a:tabLst>
                <a:tab pos="3943350" algn="l"/>
              </a:tabLst>
            </a:pPr>
            <a:endParaRPr lang="ru-RU" sz="1400" dirty="0" smtClean="0">
              <a:ea typeface="Calibri"/>
            </a:endParaRPr>
          </a:p>
          <a:p>
            <a:pPr indent="266700" algn="just">
              <a:tabLst>
                <a:tab pos="3943350" algn="l"/>
              </a:tabLst>
            </a:pPr>
            <a:r>
              <a:rPr lang="ru-RU" sz="1400" dirty="0" smtClean="0">
                <a:ea typeface="Calibri"/>
              </a:rPr>
              <a:t>В </a:t>
            </a:r>
            <a:r>
              <a:rPr lang="ru-RU" sz="1400" dirty="0">
                <a:ea typeface="Calibri"/>
              </a:rPr>
              <a:t>Москве приведено в соответствие только </a:t>
            </a:r>
            <a:r>
              <a:rPr lang="ru-RU" sz="1400" b="1" i="1" dirty="0" smtClean="0">
                <a:ea typeface="Calibri"/>
              </a:rPr>
              <a:t>38%</a:t>
            </a:r>
            <a:r>
              <a:rPr lang="ru-RU" sz="1400" dirty="0" smtClean="0">
                <a:ea typeface="Calibri"/>
              </a:rPr>
              <a:t>, </a:t>
            </a:r>
            <a:r>
              <a:rPr lang="ru-RU" sz="1400" dirty="0">
                <a:ea typeface="Calibri"/>
              </a:rPr>
              <a:t>то есть </a:t>
            </a:r>
            <a:r>
              <a:rPr lang="ru-RU" sz="1400" b="1" dirty="0" smtClean="0">
                <a:ea typeface="Calibri"/>
              </a:rPr>
              <a:t>22 из 58</a:t>
            </a:r>
            <a:r>
              <a:rPr lang="ru-RU" sz="1400" dirty="0" smtClean="0">
                <a:ea typeface="Calibri"/>
              </a:rPr>
              <a:t> уставов </a:t>
            </a:r>
            <a:r>
              <a:rPr lang="ru-RU" sz="1400" dirty="0">
                <a:ea typeface="Calibri"/>
              </a:rPr>
              <a:t>казачьих обществ (из них </a:t>
            </a:r>
            <a:r>
              <a:rPr lang="ru-RU" sz="1400" dirty="0" smtClean="0">
                <a:ea typeface="Calibri"/>
              </a:rPr>
              <a:t>17 </a:t>
            </a:r>
            <a:r>
              <a:rPr lang="ru-RU" sz="1400" dirty="0">
                <a:ea typeface="Calibri"/>
              </a:rPr>
              <a:t>уставов </a:t>
            </a:r>
            <a:r>
              <a:rPr lang="ru-RU" sz="1400" dirty="0" smtClean="0">
                <a:ea typeface="Calibri"/>
              </a:rPr>
              <a:t>внесены </a:t>
            </a:r>
            <a:r>
              <a:rPr lang="ru-RU" sz="1400" dirty="0">
                <a:ea typeface="Calibri"/>
              </a:rPr>
              <a:t>в </a:t>
            </a:r>
            <a:r>
              <a:rPr lang="ru-RU" sz="1400" dirty="0" smtClean="0">
                <a:ea typeface="Calibri"/>
              </a:rPr>
              <a:t>ГРКО), в </a:t>
            </a:r>
            <a:r>
              <a:rPr lang="ru-RU" sz="1400" dirty="0">
                <a:ea typeface="Calibri"/>
              </a:rPr>
              <a:t>данном рейтинге Москва находится </a:t>
            </a:r>
            <a:r>
              <a:rPr lang="ru-RU" sz="1400" dirty="0" smtClean="0">
                <a:ea typeface="Calibri"/>
              </a:rPr>
              <a:t>на 11 месте.</a:t>
            </a:r>
          </a:p>
          <a:p>
            <a:pPr indent="542925" algn="just">
              <a:tabLst>
                <a:tab pos="3943350" algn="l"/>
              </a:tabLst>
            </a:pPr>
            <a:endParaRPr lang="ru-RU" sz="900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-15086" y="126757"/>
            <a:ext cx="4587086" cy="887756"/>
            <a:chOff x="1285187" y="-801717"/>
            <a:chExt cx="7542063" cy="560776"/>
          </a:xfrm>
          <a:scene3d>
            <a:camera prst="orthographicFront">
              <a:rot lat="0" lon="10800000" rev="0"/>
            </a:camera>
            <a:lightRig rig="flat" dir="t"/>
          </a:scene3d>
        </p:grpSpPr>
        <p:sp>
          <p:nvSpPr>
            <p:cNvPr id="19" name="Пятиугольник 18"/>
            <p:cNvSpPr/>
            <p:nvPr/>
          </p:nvSpPr>
          <p:spPr>
            <a:xfrm rot="10800000">
              <a:off x="1285187" y="-801717"/>
              <a:ext cx="7282816" cy="560776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0" name="Пятиугольник 4"/>
            <p:cNvSpPr/>
            <p:nvPr/>
          </p:nvSpPr>
          <p:spPr>
            <a:xfrm>
              <a:off x="1684628" y="-785396"/>
              <a:ext cx="7142622" cy="50552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72937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200" kern="1200" dirty="0">
                <a:ln>
                  <a:solidFill>
                    <a:sysClr val="windowText" lastClr="00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2267744" y="4869656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16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5812" y="152595"/>
            <a:ext cx="4211062" cy="1062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Приведение уставов в соответствие </a:t>
            </a:r>
            <a:br>
              <a:rPr lang="ru-RU" sz="1300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sz="1300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с </a:t>
            </a:r>
            <a:r>
              <a:rPr lang="ru-RU" sz="1300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Федеральным законом от 05.12.2005 </a:t>
            </a:r>
            <a:r>
              <a:rPr lang="ru-RU" sz="1300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ru-RU" sz="1300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sz="1300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№ </a:t>
            </a:r>
            <a:r>
              <a:rPr lang="ru-RU" sz="1300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154-ФЗ </a:t>
            </a:r>
            <a:r>
              <a:rPr lang="ru-RU" sz="1300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«</a:t>
            </a:r>
            <a:r>
              <a:rPr lang="ru-RU" sz="1300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О государственной </a:t>
            </a:r>
            <a:r>
              <a:rPr lang="ru-RU" sz="1300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службе </a:t>
            </a:r>
            <a:br>
              <a:rPr lang="ru-RU" sz="1300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sz="1300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российского </a:t>
            </a:r>
            <a:r>
              <a:rPr lang="ru-RU" sz="1300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казачества</a:t>
            </a:r>
            <a:r>
              <a:rPr lang="ru-RU" sz="1300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»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300" dirty="0">
              <a:ln>
                <a:solidFill>
                  <a:sysClr val="windowText" lastClr="000000"/>
                </a:solidFill>
              </a:ln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0745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3851920" y="4803998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17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35256000-D989-AA47-A821-8EACE6154FA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79712" y="123478"/>
            <a:ext cx="5132040" cy="288032"/>
          </a:xfrm>
          <a:solidFill>
            <a:schemeClr val="bg1"/>
          </a:solidFill>
          <a:ln w="28575">
            <a:solidFill>
              <a:schemeClr val="bg2">
                <a:lumMod val="7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algn="ctr"/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С учетом изложенного предлагаем: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555526"/>
            <a:ext cx="8784976" cy="384720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361950">
              <a:spcBef>
                <a:spcPts val="600"/>
              </a:spcBef>
            </a:pPr>
            <a:r>
              <a:rPr lang="ru-RU" sz="1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1. Рекомендовать органам государственной власти субъектов РФ </a:t>
            </a:r>
            <a:r>
              <a:rPr lang="ru-RU" sz="14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ЦФО </a:t>
            </a:r>
            <a:r>
              <a:rPr lang="ru-RU" sz="1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завершить работу </a:t>
            </a:r>
            <a:r>
              <a:rPr lang="ru-RU" sz="14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sz="14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14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по </a:t>
            </a:r>
            <a:r>
              <a:rPr lang="ru-RU" sz="1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изданию нормативных правовых актов в сфере российского казачества в целях полной реализации предоставленных субъектам РФ полномочий.</a:t>
            </a:r>
          </a:p>
          <a:p>
            <a:pPr indent="361950">
              <a:spcBef>
                <a:spcPts val="600"/>
              </a:spcBef>
            </a:pPr>
            <a:r>
              <a:rPr lang="ru-RU" sz="1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2. Рекомендовать ответственным за реализацию государственной политики в сфере российского казачества органам исполнительной власти субъектов РФ ЦФО продолжить работу </a:t>
            </a:r>
            <a:r>
              <a:rPr lang="ru-RU" sz="14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sz="14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14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с </a:t>
            </a:r>
            <a:r>
              <a:rPr lang="ru-RU" sz="1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органами местного самоуправления в целях принятия ими правовых актов, регулирующих возложенные на них полномочия в сфере российского казачества. </a:t>
            </a:r>
          </a:p>
          <a:p>
            <a:pPr indent="361950">
              <a:spcBef>
                <a:spcPts val="600"/>
              </a:spcBef>
            </a:pPr>
            <a:r>
              <a:rPr lang="ru-RU" sz="1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3. Территориальным управлениям Минюста России ЦФО продолжить информирование казачьих обществ о порядке приведения их уставов в соответствие с требованиями Федерального закона от 05.12.2005 № 154-ФЗ «О государственной службе российского казачества».</a:t>
            </a:r>
          </a:p>
          <a:p>
            <a:pPr indent="361950">
              <a:spcBef>
                <a:spcPts val="600"/>
              </a:spcBef>
            </a:pPr>
            <a:r>
              <a:rPr lang="ru-RU" sz="1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4. Территориальным управлениям Минюста России ЦФО </a:t>
            </a:r>
            <a:r>
              <a:rPr lang="ru-RU" sz="14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в </a:t>
            </a:r>
            <a:r>
              <a:rPr lang="ru-RU" sz="1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I квартале 2023 г. рассмотреть возможность применения мер реагирования (в части компетенции) в отношении казачьих обществ, которые не привели свои уставы в соответствие с требованиями Федерального закона от 05.12.2005 № 154-ФЗ «О государственной службе российского казачества», установив срок устранения нарушений законодательства Российской Федерации не менее 3 месяцев.</a:t>
            </a:r>
          </a:p>
        </p:txBody>
      </p:sp>
    </p:spTree>
    <p:extLst>
      <p:ext uri="{BB962C8B-B14F-4D97-AF65-F5344CB8AC3E}">
        <p14:creationId xmlns:p14="http://schemas.microsoft.com/office/powerpoint/2010/main" val="25347873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539032" y="867073"/>
            <a:ext cx="7777383" cy="4162356"/>
            <a:chOff x="557073" y="991049"/>
            <a:chExt cx="7777383" cy="4038379"/>
          </a:xfrm>
        </p:grpSpPr>
        <p:sp>
          <p:nvSpPr>
            <p:cNvPr id="5" name="Полилиния 4"/>
            <p:cNvSpPr/>
            <p:nvPr/>
          </p:nvSpPr>
          <p:spPr>
            <a:xfrm>
              <a:off x="815938" y="1043818"/>
              <a:ext cx="7518518" cy="516678"/>
            </a:xfrm>
            <a:custGeom>
              <a:avLst/>
              <a:gdLst>
                <a:gd name="connsiteX0" fmla="*/ 0 w 7446519"/>
                <a:gd name="connsiteY0" fmla="*/ 0 h 516676"/>
                <a:gd name="connsiteX1" fmla="*/ 7188181 w 7446519"/>
                <a:gd name="connsiteY1" fmla="*/ 0 h 516676"/>
                <a:gd name="connsiteX2" fmla="*/ 7446519 w 7446519"/>
                <a:gd name="connsiteY2" fmla="*/ 258338 h 516676"/>
                <a:gd name="connsiteX3" fmla="*/ 7188181 w 7446519"/>
                <a:gd name="connsiteY3" fmla="*/ 516676 h 516676"/>
                <a:gd name="connsiteX4" fmla="*/ 0 w 7446519"/>
                <a:gd name="connsiteY4" fmla="*/ 516676 h 516676"/>
                <a:gd name="connsiteX5" fmla="*/ 0 w 7446519"/>
                <a:gd name="connsiteY5" fmla="*/ 0 h 51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446519" h="516676">
                  <a:moveTo>
                    <a:pt x="7446519" y="516675"/>
                  </a:moveTo>
                  <a:lnTo>
                    <a:pt x="258338" y="516675"/>
                  </a:lnTo>
                  <a:lnTo>
                    <a:pt x="0" y="258338"/>
                  </a:lnTo>
                  <a:lnTo>
                    <a:pt x="258338" y="1"/>
                  </a:lnTo>
                  <a:lnTo>
                    <a:pt x="7446519" y="1"/>
                  </a:lnTo>
                  <a:lnTo>
                    <a:pt x="7446519" y="516675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7009" tIns="45721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Утверждение порядка согласования и утверждения уставов казачьих обществ в порядке, установленном Президентом России</a:t>
              </a:r>
              <a:r>
                <a:rPr lang="en-US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и в соответствии с Типовым положением</a:t>
              </a:r>
              <a:r>
                <a:rPr lang="en-US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о согласовании</a:t>
              </a:r>
              <a:r>
                <a:rPr lang="en-US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и утверждении уставов казачьих обществ</a:t>
              </a:r>
            </a:p>
          </p:txBody>
        </p:sp>
        <p:sp>
          <p:nvSpPr>
            <p:cNvPr id="6" name="Овал 5"/>
            <p:cNvSpPr/>
            <p:nvPr/>
          </p:nvSpPr>
          <p:spPr>
            <a:xfrm>
              <a:off x="557073" y="991049"/>
              <a:ext cx="568365" cy="516676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rgbClr r="0" g="0" b="0"/>
            </a:lnRef>
            <a:fillRef idx="1">
              <a:scrgbClr r="0" g="0" b="0"/>
            </a:fillRef>
            <a:effect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Полилиния 6"/>
            <p:cNvSpPr/>
            <p:nvPr/>
          </p:nvSpPr>
          <p:spPr>
            <a:xfrm rot="21600000">
              <a:off x="752380" y="1697350"/>
              <a:ext cx="7554979" cy="756535"/>
            </a:xfrm>
            <a:custGeom>
              <a:avLst/>
              <a:gdLst>
                <a:gd name="connsiteX0" fmla="*/ 0 w 7554979"/>
                <a:gd name="connsiteY0" fmla="*/ 0 h 756533"/>
                <a:gd name="connsiteX1" fmla="*/ 7176713 w 7554979"/>
                <a:gd name="connsiteY1" fmla="*/ 0 h 756533"/>
                <a:gd name="connsiteX2" fmla="*/ 7554979 w 7554979"/>
                <a:gd name="connsiteY2" fmla="*/ 378267 h 756533"/>
                <a:gd name="connsiteX3" fmla="*/ 7176713 w 7554979"/>
                <a:gd name="connsiteY3" fmla="*/ 756533 h 756533"/>
                <a:gd name="connsiteX4" fmla="*/ 0 w 7554979"/>
                <a:gd name="connsiteY4" fmla="*/ 756533 h 756533"/>
                <a:gd name="connsiteX5" fmla="*/ 0 w 7554979"/>
                <a:gd name="connsiteY5" fmla="*/ 0 h 756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4979" h="756533">
                  <a:moveTo>
                    <a:pt x="7554979" y="756532"/>
                  </a:moveTo>
                  <a:lnTo>
                    <a:pt x="378266" y="756532"/>
                  </a:lnTo>
                  <a:lnTo>
                    <a:pt x="0" y="378266"/>
                  </a:lnTo>
                  <a:lnTo>
                    <a:pt x="378266" y="1"/>
                  </a:lnTo>
                  <a:lnTo>
                    <a:pt x="7554979" y="1"/>
                  </a:lnTo>
                  <a:lnTo>
                    <a:pt x="7554979" y="756532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6973" tIns="45721" rIns="85344" bIns="45721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Определение высшим исполнительным органом государственной власти субъекта РФ порядка заключения органами исполнительной власти субъектов РФ договоров (соглашений)</a:t>
              </a:r>
              <a:r>
                <a:rPr lang="en-US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с казачьими обществами в соответствии с порядком привлечения членов казачьих обществ </a:t>
              </a:r>
              <a:b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к несению государственной или иной службы, определяемым Правительством РФ </a:t>
              </a:r>
              <a:endParaRPr lang="ru-RU" sz="1200" kern="1200" dirty="0">
                <a:ln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854875" y="2605258"/>
              <a:ext cx="7452484" cy="516678"/>
            </a:xfrm>
            <a:custGeom>
              <a:avLst/>
              <a:gdLst>
                <a:gd name="connsiteX0" fmla="*/ 0 w 7394602"/>
                <a:gd name="connsiteY0" fmla="*/ 0 h 516676"/>
                <a:gd name="connsiteX1" fmla="*/ 7136264 w 7394602"/>
                <a:gd name="connsiteY1" fmla="*/ 0 h 516676"/>
                <a:gd name="connsiteX2" fmla="*/ 7394602 w 7394602"/>
                <a:gd name="connsiteY2" fmla="*/ 258338 h 516676"/>
                <a:gd name="connsiteX3" fmla="*/ 7136264 w 7394602"/>
                <a:gd name="connsiteY3" fmla="*/ 516676 h 516676"/>
                <a:gd name="connsiteX4" fmla="*/ 0 w 7394602"/>
                <a:gd name="connsiteY4" fmla="*/ 516676 h 516676"/>
                <a:gd name="connsiteX5" fmla="*/ 0 w 7394602"/>
                <a:gd name="connsiteY5" fmla="*/ 0 h 51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94602" h="516676">
                  <a:moveTo>
                    <a:pt x="7394602" y="516675"/>
                  </a:moveTo>
                  <a:lnTo>
                    <a:pt x="258338" y="516675"/>
                  </a:lnTo>
                  <a:lnTo>
                    <a:pt x="0" y="258338"/>
                  </a:lnTo>
                  <a:lnTo>
                    <a:pt x="258338" y="1"/>
                  </a:lnTo>
                  <a:lnTo>
                    <a:pt x="7394602" y="1"/>
                  </a:lnTo>
                  <a:lnTo>
                    <a:pt x="7394602" y="516675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7009" tIns="45721" rIns="85344" bIns="45721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Определение органами исполнительной власти субъектов РФ порядка финансирования государственной службы российского казачества</a:t>
              </a:r>
              <a:endParaRPr lang="ru-RU" sz="1200" b="1" kern="1200" dirty="0">
                <a:ln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900636" y="3266049"/>
              <a:ext cx="7406723" cy="516677"/>
            </a:xfrm>
            <a:custGeom>
              <a:avLst/>
              <a:gdLst>
                <a:gd name="connsiteX0" fmla="*/ 0 w 7734517"/>
                <a:gd name="connsiteY0" fmla="*/ 0 h 516676"/>
                <a:gd name="connsiteX1" fmla="*/ 7476179 w 7734517"/>
                <a:gd name="connsiteY1" fmla="*/ 0 h 516676"/>
                <a:gd name="connsiteX2" fmla="*/ 7734517 w 7734517"/>
                <a:gd name="connsiteY2" fmla="*/ 258338 h 516676"/>
                <a:gd name="connsiteX3" fmla="*/ 7476179 w 7734517"/>
                <a:gd name="connsiteY3" fmla="*/ 516676 h 516676"/>
                <a:gd name="connsiteX4" fmla="*/ 0 w 7734517"/>
                <a:gd name="connsiteY4" fmla="*/ 516676 h 516676"/>
                <a:gd name="connsiteX5" fmla="*/ 0 w 7734517"/>
                <a:gd name="connsiteY5" fmla="*/ 0 h 51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34517" h="516676">
                  <a:moveTo>
                    <a:pt x="7734517" y="516675"/>
                  </a:moveTo>
                  <a:lnTo>
                    <a:pt x="258338" y="516675"/>
                  </a:lnTo>
                  <a:lnTo>
                    <a:pt x="0" y="258338"/>
                  </a:lnTo>
                  <a:lnTo>
                    <a:pt x="258338" y="1"/>
                  </a:lnTo>
                  <a:lnTo>
                    <a:pt x="7734517" y="1"/>
                  </a:lnTo>
                  <a:lnTo>
                    <a:pt x="7734517" y="516675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7009" tIns="45721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Определение территории, на которой казачьим обществам предоставляются земельные участки, находящиеся в государственной или муниципальной собственности, в аренду без проведения торгов </a:t>
              </a:r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841257" y="3926840"/>
              <a:ext cx="7446610" cy="516677"/>
            </a:xfrm>
            <a:custGeom>
              <a:avLst/>
              <a:gdLst>
                <a:gd name="connsiteX0" fmla="*/ 0 w 7590554"/>
                <a:gd name="connsiteY0" fmla="*/ 0 h 516676"/>
                <a:gd name="connsiteX1" fmla="*/ 7332216 w 7590554"/>
                <a:gd name="connsiteY1" fmla="*/ 0 h 516676"/>
                <a:gd name="connsiteX2" fmla="*/ 7590554 w 7590554"/>
                <a:gd name="connsiteY2" fmla="*/ 258338 h 516676"/>
                <a:gd name="connsiteX3" fmla="*/ 7332216 w 7590554"/>
                <a:gd name="connsiteY3" fmla="*/ 516676 h 516676"/>
                <a:gd name="connsiteX4" fmla="*/ 0 w 7590554"/>
                <a:gd name="connsiteY4" fmla="*/ 516676 h 516676"/>
                <a:gd name="connsiteX5" fmla="*/ 0 w 7590554"/>
                <a:gd name="connsiteY5" fmla="*/ 0 h 51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90554" h="516676">
                  <a:moveTo>
                    <a:pt x="7590554" y="516675"/>
                  </a:moveTo>
                  <a:lnTo>
                    <a:pt x="258338" y="516675"/>
                  </a:lnTo>
                  <a:lnTo>
                    <a:pt x="0" y="258338"/>
                  </a:lnTo>
                  <a:lnTo>
                    <a:pt x="258338" y="1"/>
                  </a:lnTo>
                  <a:lnTo>
                    <a:pt x="7590554" y="1"/>
                  </a:lnTo>
                  <a:lnTo>
                    <a:pt x="7590554" y="516675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7009" tIns="45721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Утверждение положения о порядке принятия гражданами России, являющимися членами казачьих обществ, обязательств</a:t>
              </a:r>
              <a:r>
                <a:rPr lang="en-US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несению государственной или иной службы </a:t>
              </a:r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887846" y="4512751"/>
              <a:ext cx="7396103" cy="516677"/>
            </a:xfrm>
            <a:custGeom>
              <a:avLst/>
              <a:gdLst>
                <a:gd name="connsiteX0" fmla="*/ 0 w 7584842"/>
                <a:gd name="connsiteY0" fmla="*/ 0 h 516676"/>
                <a:gd name="connsiteX1" fmla="*/ 7326504 w 7584842"/>
                <a:gd name="connsiteY1" fmla="*/ 0 h 516676"/>
                <a:gd name="connsiteX2" fmla="*/ 7584842 w 7584842"/>
                <a:gd name="connsiteY2" fmla="*/ 258338 h 516676"/>
                <a:gd name="connsiteX3" fmla="*/ 7326504 w 7584842"/>
                <a:gd name="connsiteY3" fmla="*/ 516676 h 516676"/>
                <a:gd name="connsiteX4" fmla="*/ 0 w 7584842"/>
                <a:gd name="connsiteY4" fmla="*/ 516676 h 516676"/>
                <a:gd name="connsiteX5" fmla="*/ 0 w 7584842"/>
                <a:gd name="connsiteY5" fmla="*/ 0 h 51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4842" h="516676">
                  <a:moveTo>
                    <a:pt x="7584842" y="516675"/>
                  </a:moveTo>
                  <a:lnTo>
                    <a:pt x="258338" y="516675"/>
                  </a:lnTo>
                  <a:lnTo>
                    <a:pt x="0" y="258338"/>
                  </a:lnTo>
                  <a:lnTo>
                    <a:pt x="258338" y="1"/>
                  </a:lnTo>
                  <a:lnTo>
                    <a:pt x="7584842" y="1"/>
                  </a:lnTo>
                  <a:lnTo>
                    <a:pt x="7584842" y="516675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7009" tIns="45721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Создание органами исполнительной власти субъектов РФ координационных и совещательных органов с участием представителей казачьих обществ и иных объединений казаков 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47269" y="94306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n>
                  <a:solidFill>
                    <a:sysClr val="windowText" lastClr="00000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b="1" dirty="0">
              <a:ln>
                <a:solidFill>
                  <a:sysClr val="windowText" lastClr="00000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03237" y="123478"/>
            <a:ext cx="7266589" cy="605294"/>
          </a:xfrm>
          <a:prstGeom prst="rect">
            <a:avLst/>
          </a:prstGeom>
          <a:noFill/>
          <a:ln w="28575"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lnSpc>
                <a:spcPts val="2000"/>
              </a:lnSpc>
            </a:pPr>
            <a:r>
              <a:rPr lang="ru-RU" sz="1900" b="1" dirty="0">
                <a:ln>
                  <a:solidFill>
                    <a:sysClr val="windowText" lastClr="000000"/>
                  </a:solidFill>
                </a:ln>
              </a:rPr>
              <a:t>Полномочия органов власти </a:t>
            </a:r>
            <a:br>
              <a:rPr lang="ru-RU" sz="1900" b="1" dirty="0">
                <a:ln>
                  <a:solidFill>
                    <a:sysClr val="windowText" lastClr="000000"/>
                  </a:solidFill>
                </a:ln>
              </a:rPr>
            </a:br>
            <a:r>
              <a:rPr lang="ru-RU" sz="1900" b="1" dirty="0">
                <a:ln>
                  <a:solidFill>
                    <a:sysClr val="windowText" lastClr="000000"/>
                  </a:solidFill>
                </a:ln>
              </a:rPr>
              <a:t>субъектов Российской Федерации в сфере казачества </a:t>
            </a:r>
          </a:p>
        </p:txBody>
      </p:sp>
      <p:sp>
        <p:nvSpPr>
          <p:cNvPr id="26" name="Овал 25"/>
          <p:cNvSpPr/>
          <p:nvPr/>
        </p:nvSpPr>
        <p:spPr>
          <a:xfrm>
            <a:off x="539033" y="1702716"/>
            <a:ext cx="568365" cy="51667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1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TextBox 24"/>
          <p:cNvSpPr txBox="1"/>
          <p:nvPr/>
        </p:nvSpPr>
        <p:spPr>
          <a:xfrm>
            <a:off x="654868" y="1776388"/>
            <a:ext cx="336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n>
                  <a:solidFill>
                    <a:sysClr val="windowText" lastClr="00000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7" name="Овал 26"/>
          <p:cNvSpPr/>
          <p:nvPr/>
        </p:nvSpPr>
        <p:spPr>
          <a:xfrm>
            <a:off x="530254" y="2546702"/>
            <a:ext cx="568365" cy="51667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1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667656" y="2605498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>
                  <a:solidFill>
                    <a:sysClr val="windowText" lastClr="00000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b="1" dirty="0">
              <a:ln>
                <a:solidFill>
                  <a:sysClr val="windowText" lastClr="00000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555676" y="3250752"/>
            <a:ext cx="568365" cy="51667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1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TextBox 21"/>
          <p:cNvSpPr txBox="1"/>
          <p:nvPr/>
        </p:nvSpPr>
        <p:spPr>
          <a:xfrm>
            <a:off x="677223" y="329351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n>
                  <a:solidFill>
                    <a:sysClr val="windowText" lastClr="00000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9" name="Овал 28"/>
          <p:cNvSpPr/>
          <p:nvPr/>
        </p:nvSpPr>
        <p:spPr>
          <a:xfrm>
            <a:off x="555675" y="4502978"/>
            <a:ext cx="568365" cy="51667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1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0" name="Овал 29"/>
          <p:cNvSpPr/>
          <p:nvPr/>
        </p:nvSpPr>
        <p:spPr>
          <a:xfrm>
            <a:off x="564935" y="3926841"/>
            <a:ext cx="568365" cy="51667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1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TextBox 22"/>
          <p:cNvSpPr txBox="1"/>
          <p:nvPr/>
        </p:nvSpPr>
        <p:spPr>
          <a:xfrm>
            <a:off x="693856" y="3978067"/>
            <a:ext cx="331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n>
                  <a:solidFill>
                    <a:sysClr val="windowText" lastClr="00000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3250" y="457665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n>
                  <a:solidFill>
                    <a:sysClr val="windowText" lastClr="00000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>
          <a:xfrm>
            <a:off x="7812360" y="4745810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6139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69250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0184133"/>
              </p:ext>
            </p:extLst>
          </p:nvPr>
        </p:nvGraphicFramePr>
        <p:xfrm>
          <a:off x="5652120" y="52319"/>
          <a:ext cx="3240360" cy="500195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9191"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900" b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900" b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на 01.05.2022 г.</a:t>
                      </a:r>
                      <a:endParaRPr lang="ru-RU" sz="9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на 01.11.2022 г.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32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21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95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9010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ru-RU" sz="90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Рязанская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Рязанская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2384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г. Москва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г. Москва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Итого:   18   (100 %)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18 (100 %)</a:t>
                      </a:r>
                      <a:endParaRPr lang="ru-RU" sz="105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  <p:sp>
        <p:nvSpPr>
          <p:cNvPr id="14" name="Пятиугольник 4"/>
          <p:cNvSpPr/>
          <p:nvPr/>
        </p:nvSpPr>
        <p:spPr>
          <a:xfrm>
            <a:off x="539552" y="116614"/>
            <a:ext cx="5133190" cy="2311120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7840" tIns="45720" rIns="85344" bIns="457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300" b="1" kern="1200" dirty="0">
              <a:ln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3347864" y="4803998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3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364783" y="566176"/>
            <a:ext cx="5112568" cy="652762"/>
          </a:xfrm>
          <a:prstGeom prst="rect">
            <a:avLst/>
          </a:prstGeom>
          <a:ln w="28575">
            <a:solidFill>
              <a:schemeClr val="accent6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n>
                  <a:solidFill>
                    <a:schemeClr val="tx1"/>
                  </a:solidFill>
                </a:ln>
              </a:rPr>
              <a:t>По состоянию на 01.11.2022, во всех 18 субъектах РФ ЦФО </a:t>
            </a:r>
            <a:r>
              <a:rPr lang="ru-RU" sz="1400" dirty="0" smtClean="0">
                <a:ln>
                  <a:solidFill>
                    <a:schemeClr val="tx1"/>
                  </a:solidFill>
                </a:ln>
              </a:rPr>
              <a:t>на </a:t>
            </a:r>
            <a:r>
              <a:rPr lang="ru-RU" sz="1400" dirty="0">
                <a:ln>
                  <a:solidFill>
                    <a:schemeClr val="tx1"/>
                  </a:solidFill>
                </a:ln>
              </a:rPr>
              <a:t>100 % реализованы 2 полномочия:</a:t>
            </a:r>
          </a:p>
          <a:p>
            <a:pPr indent="266700" algn="just"/>
            <a:endParaRPr lang="ru-RU" sz="400" dirty="0" smtClean="0">
              <a:ln>
                <a:solidFill>
                  <a:schemeClr val="tx1"/>
                </a:solidFill>
              </a:ln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467544" y="1563638"/>
            <a:ext cx="5040559" cy="648071"/>
            <a:chOff x="1788553" y="1751"/>
            <a:chExt cx="5264346" cy="847957"/>
          </a:xfrm>
          <a:scene3d>
            <a:camera prst="orthographicFront"/>
            <a:lightRig rig="flat" dir="t"/>
          </a:scene3d>
        </p:grpSpPr>
        <p:sp>
          <p:nvSpPr>
            <p:cNvPr id="18" name="Пятиугольник 17"/>
            <p:cNvSpPr/>
            <p:nvPr/>
          </p:nvSpPr>
          <p:spPr>
            <a:xfrm rot="10800000">
              <a:off x="1788553" y="1751"/>
              <a:ext cx="5233992" cy="847957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Пятиугольник 4"/>
            <p:cNvSpPr/>
            <p:nvPr/>
          </p:nvSpPr>
          <p:spPr>
            <a:xfrm>
              <a:off x="2219982" y="1751"/>
              <a:ext cx="4832917" cy="76316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840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b="1" kern="1200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Утверждены положения о согласовании </a:t>
              </a:r>
              <a:br>
                <a:rPr lang="ru-RU" sz="1500" b="1" kern="1200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500" b="1" kern="1200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и утверждении </a:t>
              </a:r>
              <a:r>
                <a:rPr lang="ru-RU" sz="1500" b="1" kern="1200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уставов казачьих </a:t>
              </a:r>
              <a:r>
                <a:rPr lang="ru-RU" sz="1500" b="1" kern="1200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обществ</a:t>
              </a:r>
              <a:endParaRPr lang="ru-RU" sz="1500" b="1" kern="1200" dirty="0">
                <a:ln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467543" y="2571749"/>
            <a:ext cx="5040560" cy="648074"/>
            <a:chOff x="1873905" y="1751"/>
            <a:chExt cx="4869284" cy="782973"/>
          </a:xfrm>
          <a:scene3d>
            <a:camera prst="orthographicFront"/>
            <a:lightRig rig="flat" dir="t"/>
          </a:scene3d>
        </p:grpSpPr>
        <p:sp>
          <p:nvSpPr>
            <p:cNvPr id="21" name="Пятиугольник 20"/>
            <p:cNvSpPr/>
            <p:nvPr/>
          </p:nvSpPr>
          <p:spPr>
            <a:xfrm rot="10800000">
              <a:off x="1873905" y="1751"/>
              <a:ext cx="4869284" cy="782973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Пятиугольник 4"/>
            <p:cNvSpPr/>
            <p:nvPr/>
          </p:nvSpPr>
          <p:spPr>
            <a:xfrm>
              <a:off x="1975814" y="1751"/>
              <a:ext cx="4767375" cy="7046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840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Органами </a:t>
              </a: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исполнительной власти субъектов </a:t>
              </a:r>
              <a:r>
                <a:rPr lang="ru-RU" sz="14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РФ созданы координационные </a:t>
              </a: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и </a:t>
              </a:r>
              <a:r>
                <a:rPr lang="ru-RU" sz="14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совещательные органы </a:t>
              </a: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4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с участием представителей казачьих </a:t>
              </a:r>
              <a:r>
                <a:rPr lang="ru-RU" sz="14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обществ</a:t>
              </a:r>
              <a:endParaRPr lang="ru-RU" sz="1400" b="1" dirty="0">
                <a:ln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73" y="1635646"/>
            <a:ext cx="661542" cy="661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49" y="2630287"/>
            <a:ext cx="661542" cy="661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27848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99180276"/>
              </p:ext>
            </p:extLst>
          </p:nvPr>
        </p:nvGraphicFramePr>
        <p:xfrm>
          <a:off x="5364088" y="49636"/>
          <a:ext cx="3682603" cy="501086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48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345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95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1874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Реализовано</a:t>
                      </a:r>
                      <a:r>
                        <a:rPr lang="ru-RU" sz="90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br>
                        <a:rPr lang="ru-RU" sz="90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ru-RU" sz="90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на 01.05.2022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на 01.11.2022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Не реализовано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6601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Рязанская</a:t>
                      </a:r>
                      <a:r>
                        <a:rPr lang="ru-RU" sz="900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37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</a:t>
                      </a:r>
                      <a:r>
                        <a:rPr lang="ru-RU" sz="900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37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3731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3731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3731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3731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7367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37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37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3731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256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46864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89157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034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48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г. Москва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03448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г. Москва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731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Итого:  </a:t>
                      </a:r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16  (89 </a:t>
                      </a:r>
                      <a:r>
                        <a:rPr lang="ru-RU" sz="1000" baseline="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17   (94 %)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 (6 %)</a:t>
                      </a:r>
                      <a:endParaRPr lang="ru-RU" sz="105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680564570"/>
              </p:ext>
            </p:extLst>
          </p:nvPr>
        </p:nvGraphicFramePr>
        <p:xfrm>
          <a:off x="107503" y="1635646"/>
          <a:ext cx="4968452" cy="334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107504" y="44596"/>
            <a:ext cx="5184576" cy="1086997"/>
            <a:chOff x="1788554" y="1751"/>
            <a:chExt cx="4968552" cy="852538"/>
          </a:xfrm>
          <a:scene3d>
            <a:camera prst="orthographicFront"/>
            <a:lightRig rig="flat" dir="t"/>
          </a:scene3d>
        </p:grpSpPr>
        <p:sp>
          <p:nvSpPr>
            <p:cNvPr id="13" name="Пятиугольник 12"/>
            <p:cNvSpPr/>
            <p:nvPr/>
          </p:nvSpPr>
          <p:spPr>
            <a:xfrm rot="10800000">
              <a:off x="1788554" y="1751"/>
              <a:ext cx="4968552" cy="852537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ятиугольник 4"/>
            <p:cNvSpPr/>
            <p:nvPr/>
          </p:nvSpPr>
          <p:spPr>
            <a:xfrm>
              <a:off x="1975814" y="9473"/>
              <a:ext cx="4767375" cy="84481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840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Определение высшим исполнительным органом государственной власти субъекта РФ порядка заключения органами исполнительной власти субъектов РФ договоров (соглашений) </a:t>
              </a:r>
              <a:br>
                <a:rPr lang="ru-RU" sz="12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2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с казачьими обществами в соответствии с порядком привлечения членов казачьих обществ к несению государственной </a:t>
              </a:r>
              <a:br>
                <a:rPr lang="ru-RU" sz="12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2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или иной службы 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982" y="283911"/>
            <a:ext cx="661542" cy="661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7200" y="1326217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>
                <a:ln>
                  <a:solidFill>
                    <a:schemeClr val="tx1"/>
                  </a:solidFill>
                </a:ln>
              </a:rPr>
              <a:t>Графическое изображение </a:t>
            </a:r>
            <a:br>
              <a:rPr lang="ru-RU" sz="1050" dirty="0">
                <a:ln>
                  <a:solidFill>
                    <a:schemeClr val="tx1"/>
                  </a:solidFill>
                </a:ln>
              </a:rPr>
            </a:br>
            <a:r>
              <a:rPr lang="ru-RU" sz="1050" dirty="0">
                <a:ln>
                  <a:solidFill>
                    <a:schemeClr val="tx1"/>
                  </a:solidFill>
                </a:ln>
              </a:rPr>
              <a:t>реализации данного полномочия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3779912" y="4848491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4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4212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55293188"/>
              </p:ext>
            </p:extLst>
          </p:nvPr>
        </p:nvGraphicFramePr>
        <p:xfrm>
          <a:off x="5364088" y="118252"/>
          <a:ext cx="3682603" cy="46137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48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345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95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8144"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на 01.05.2022</a:t>
                      </a:r>
                      <a:r>
                        <a:rPr lang="ru-RU" sz="900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г.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на 01.11.2022 г.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Не реализовано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1566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</a:t>
                      </a: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31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</a:t>
                      </a: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78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810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  <a:endParaRPr lang="ru-RU" sz="900" dirty="0" smtClean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8721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</a:t>
                      </a:r>
                      <a:r>
                        <a:rPr lang="ru-RU" sz="900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35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Рязанская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82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0433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5592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40433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40433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г. Москва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64290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58103"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15134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Итого:  </a:t>
                      </a:r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5 (28 </a:t>
                      </a:r>
                      <a:r>
                        <a:rPr lang="ru-RU" sz="1000" baseline="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7 (39 %)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11 (61 %)</a:t>
                      </a:r>
                      <a:endParaRPr lang="ru-RU" sz="105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0655492"/>
              </p:ext>
            </p:extLst>
          </p:nvPr>
        </p:nvGraphicFramePr>
        <p:xfrm>
          <a:off x="126471" y="1634485"/>
          <a:ext cx="4968452" cy="3509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107502" y="150134"/>
            <a:ext cx="5170055" cy="725305"/>
            <a:chOff x="1774637" y="1751"/>
            <a:chExt cx="4968552" cy="782974"/>
          </a:xfrm>
          <a:scene3d>
            <a:camera prst="orthographicFront"/>
            <a:lightRig rig="flat" dir="t"/>
          </a:scene3d>
        </p:grpSpPr>
        <p:sp>
          <p:nvSpPr>
            <p:cNvPr id="13" name="Пятиугольник 12"/>
            <p:cNvSpPr/>
            <p:nvPr/>
          </p:nvSpPr>
          <p:spPr>
            <a:xfrm rot="10800000">
              <a:off x="1774637" y="1752"/>
              <a:ext cx="4968552" cy="782973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ятиугольник 4"/>
            <p:cNvSpPr/>
            <p:nvPr/>
          </p:nvSpPr>
          <p:spPr>
            <a:xfrm>
              <a:off x="1975814" y="1751"/>
              <a:ext cx="4767375" cy="78297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840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Определение органами исполнительной власти субъектов РФ порядка финансирования государственной службы российского казачества 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982" y="182016"/>
            <a:ext cx="661542" cy="661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5736" y="1347614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>
                <a:ln>
                  <a:solidFill>
                    <a:schemeClr val="tx1"/>
                  </a:solidFill>
                </a:ln>
              </a:rPr>
              <a:t>Графическое изображение </a:t>
            </a:r>
            <a:br>
              <a:rPr lang="ru-RU" sz="1050" dirty="0">
                <a:ln>
                  <a:solidFill>
                    <a:schemeClr val="tx1"/>
                  </a:solidFill>
                </a:ln>
              </a:rPr>
            </a:br>
            <a:r>
              <a:rPr lang="ru-RU" sz="1050" dirty="0">
                <a:ln>
                  <a:solidFill>
                    <a:schemeClr val="tx1"/>
                  </a:solidFill>
                </a:ln>
              </a:rPr>
              <a:t>реализации данного полномочия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3779912" y="4848491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5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149272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97017317"/>
              </p:ext>
            </p:extLst>
          </p:nvPr>
        </p:nvGraphicFramePr>
        <p:xfrm>
          <a:off x="5277557" y="118249"/>
          <a:ext cx="3758939" cy="461374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988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42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758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63941"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на 01.05.2021 г.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на 01.11.2022 г.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Не реализовано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2240"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5349"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4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Рязанская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73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1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87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г. Москва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30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55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44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63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Итого:  </a:t>
                      </a:r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10 (56 </a:t>
                      </a:r>
                      <a:r>
                        <a:rPr lang="ru-RU" sz="1000" baseline="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12 (67 %)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6 (33 %)</a:t>
                      </a:r>
                      <a:endParaRPr lang="ru-RU" sz="105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997864833"/>
              </p:ext>
            </p:extLst>
          </p:nvPr>
        </p:nvGraphicFramePr>
        <p:xfrm>
          <a:off x="225955" y="1635646"/>
          <a:ext cx="4968452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107502" y="118252"/>
            <a:ext cx="5112570" cy="869322"/>
            <a:chOff x="1774637" y="1751"/>
            <a:chExt cx="4968552" cy="782975"/>
          </a:xfrm>
          <a:scene3d>
            <a:camera prst="orthographicFront"/>
            <a:lightRig rig="flat" dir="t"/>
          </a:scene3d>
        </p:grpSpPr>
        <p:sp>
          <p:nvSpPr>
            <p:cNvPr id="13" name="Пятиугольник 12"/>
            <p:cNvSpPr/>
            <p:nvPr/>
          </p:nvSpPr>
          <p:spPr>
            <a:xfrm rot="10800000">
              <a:off x="1774637" y="1752"/>
              <a:ext cx="4968552" cy="782973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ятиугольник 4"/>
            <p:cNvSpPr/>
            <p:nvPr/>
          </p:nvSpPr>
          <p:spPr>
            <a:xfrm>
              <a:off x="1975814" y="1751"/>
              <a:ext cx="4767375" cy="78297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840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Определение территории, на которой казачьим обществам предоставляются земельные участки, находящиеся </a:t>
              </a:r>
              <a:br>
                <a:rPr lang="ru-RU" sz="13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3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в государственной или муниципальной собственности, </a:t>
              </a:r>
              <a:br>
                <a:rPr lang="ru-RU" sz="13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3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в аренду без проведения торгов 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899" y="267494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0610" y="1326217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>
                <a:ln>
                  <a:solidFill>
                    <a:schemeClr val="tx1"/>
                  </a:solidFill>
                </a:ln>
              </a:rPr>
              <a:t>Графическое изображение </a:t>
            </a:r>
            <a:br>
              <a:rPr lang="ru-RU" sz="1050" dirty="0">
                <a:ln>
                  <a:solidFill>
                    <a:schemeClr val="tx1"/>
                  </a:solidFill>
                </a:ln>
              </a:rPr>
            </a:br>
            <a:r>
              <a:rPr lang="ru-RU" sz="1050" dirty="0">
                <a:ln>
                  <a:solidFill>
                    <a:schemeClr val="tx1"/>
                  </a:solidFill>
                </a:ln>
              </a:rPr>
              <a:t>реализации данного полномочия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3779912" y="4848491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6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466176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0000096"/>
              </p:ext>
            </p:extLst>
          </p:nvPr>
        </p:nvGraphicFramePr>
        <p:xfrm>
          <a:off x="5277557" y="118245"/>
          <a:ext cx="3793210" cy="475775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988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4650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478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87080"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на 01.05.2022 г.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01.11.2022 г.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Не реализовано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2894"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621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50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Рязанская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32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09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</a:t>
                      </a:r>
                      <a:r>
                        <a:rPr lang="ru-RU" sz="900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</a:t>
                      </a: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50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62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62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62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г. Москва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62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г. Москва</a:t>
                      </a:r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5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Итого:  </a:t>
                      </a:r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11 (61 </a:t>
                      </a:r>
                      <a:r>
                        <a:rPr lang="ru-RU" sz="1000" baseline="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14 (78 %)</a:t>
                      </a:r>
                      <a:endParaRPr lang="ru-RU" sz="100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4 (22 %)</a:t>
                      </a:r>
                      <a:endParaRPr lang="ru-RU" sz="105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5106140"/>
              </p:ext>
            </p:extLst>
          </p:nvPr>
        </p:nvGraphicFramePr>
        <p:xfrm>
          <a:off x="129631" y="1635646"/>
          <a:ext cx="4968452" cy="334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107502" y="118253"/>
            <a:ext cx="5112570" cy="797314"/>
            <a:chOff x="1774637" y="1751"/>
            <a:chExt cx="4968552" cy="782975"/>
          </a:xfrm>
          <a:scene3d>
            <a:camera prst="orthographicFront"/>
            <a:lightRig rig="flat" dir="t"/>
          </a:scene3d>
        </p:grpSpPr>
        <p:sp>
          <p:nvSpPr>
            <p:cNvPr id="13" name="Пятиугольник 12"/>
            <p:cNvSpPr/>
            <p:nvPr/>
          </p:nvSpPr>
          <p:spPr>
            <a:xfrm rot="10800000">
              <a:off x="1774637" y="1752"/>
              <a:ext cx="4968552" cy="782973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ятиугольник 4"/>
            <p:cNvSpPr/>
            <p:nvPr/>
          </p:nvSpPr>
          <p:spPr>
            <a:xfrm>
              <a:off x="1975814" y="1751"/>
              <a:ext cx="4767375" cy="78297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840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Утверждение положения о порядке принятия гражданами России, являющимися членами казачьих обществ, обязательств по несению государственной или иной службы 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899" y="224438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7200" y="1326217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>
                <a:ln>
                  <a:solidFill>
                    <a:schemeClr val="tx1"/>
                  </a:solidFill>
                </a:ln>
              </a:rPr>
              <a:t>Графическое изображение </a:t>
            </a:r>
            <a:br>
              <a:rPr lang="ru-RU" sz="1050" dirty="0">
                <a:ln>
                  <a:solidFill>
                    <a:schemeClr val="tx1"/>
                  </a:solidFill>
                </a:ln>
              </a:rPr>
            </a:br>
            <a:r>
              <a:rPr lang="ru-RU" sz="1050" dirty="0">
                <a:ln>
                  <a:solidFill>
                    <a:schemeClr val="tx1"/>
                  </a:solidFill>
                </a:ln>
              </a:rPr>
              <a:t>реализации данного полномочия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3779912" y="4848491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7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946571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43609" y="267494"/>
            <a:ext cx="7271190" cy="646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Полномочия органов местного самоуправления </a:t>
            </a:r>
            <a:endParaRPr lang="en-US" b="1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по взаимодействию с казачьими обществами 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755576" y="1091639"/>
            <a:ext cx="7559222" cy="3727224"/>
            <a:chOff x="755576" y="1091639"/>
            <a:chExt cx="7559222" cy="3727224"/>
          </a:xfrm>
        </p:grpSpPr>
        <p:sp>
          <p:nvSpPr>
            <p:cNvPr id="5" name="Полилиния 4"/>
            <p:cNvSpPr/>
            <p:nvPr/>
          </p:nvSpPr>
          <p:spPr>
            <a:xfrm rot="21600000">
              <a:off x="829201" y="1091639"/>
              <a:ext cx="7485597" cy="603526"/>
            </a:xfrm>
            <a:custGeom>
              <a:avLst/>
              <a:gdLst>
                <a:gd name="connsiteX0" fmla="*/ 0 w 7485597"/>
                <a:gd name="connsiteY0" fmla="*/ 0 h 603524"/>
                <a:gd name="connsiteX1" fmla="*/ 7183835 w 7485597"/>
                <a:gd name="connsiteY1" fmla="*/ 0 h 603524"/>
                <a:gd name="connsiteX2" fmla="*/ 7485597 w 7485597"/>
                <a:gd name="connsiteY2" fmla="*/ 301762 h 603524"/>
                <a:gd name="connsiteX3" fmla="*/ 7183835 w 7485597"/>
                <a:gd name="connsiteY3" fmla="*/ 603524 h 603524"/>
                <a:gd name="connsiteX4" fmla="*/ 0 w 7485597"/>
                <a:gd name="connsiteY4" fmla="*/ 603524 h 603524"/>
                <a:gd name="connsiteX5" fmla="*/ 0 w 7485597"/>
                <a:gd name="connsiteY5" fmla="*/ 0 h 603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485597" h="603524">
                  <a:moveTo>
                    <a:pt x="7485597" y="603523"/>
                  </a:moveTo>
                  <a:lnTo>
                    <a:pt x="301762" y="603523"/>
                  </a:lnTo>
                  <a:lnTo>
                    <a:pt x="0" y="301762"/>
                  </a:lnTo>
                  <a:lnTo>
                    <a:pt x="301762" y="1"/>
                  </a:lnTo>
                  <a:lnTo>
                    <a:pt x="7485597" y="1"/>
                  </a:lnTo>
                  <a:lnTo>
                    <a:pt x="7485597" y="603523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17018" tIns="45721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>
                  <a:ln>
                    <a:solidFill>
                      <a:sysClr val="windowText" lastClr="000000"/>
                    </a:solidFill>
                  </a:ln>
                  <a:cs typeface="Times New Roman" panose="02020603050405020304" pitchFamily="18" charset="0"/>
                </a:rPr>
                <a:t>Наличие структурных подразделений, должностных лиц органов местного самоуправления, уполномоченных в сфере реализации государственной политики РФ в отношении российского казачества</a:t>
              </a:r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755576" y="1889313"/>
              <a:ext cx="7559222" cy="546806"/>
            </a:xfrm>
            <a:custGeom>
              <a:avLst/>
              <a:gdLst>
                <a:gd name="connsiteX0" fmla="*/ 0 w 6124602"/>
                <a:gd name="connsiteY0" fmla="*/ 0 h 546804"/>
                <a:gd name="connsiteX1" fmla="*/ 5851200 w 6124602"/>
                <a:gd name="connsiteY1" fmla="*/ 0 h 546804"/>
                <a:gd name="connsiteX2" fmla="*/ 6124602 w 6124602"/>
                <a:gd name="connsiteY2" fmla="*/ 273402 h 546804"/>
                <a:gd name="connsiteX3" fmla="*/ 5851200 w 6124602"/>
                <a:gd name="connsiteY3" fmla="*/ 546804 h 546804"/>
                <a:gd name="connsiteX4" fmla="*/ 0 w 6124602"/>
                <a:gd name="connsiteY4" fmla="*/ 546804 h 546804"/>
                <a:gd name="connsiteX5" fmla="*/ 0 w 6124602"/>
                <a:gd name="connsiteY5" fmla="*/ 0 h 546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24602" h="546804">
                  <a:moveTo>
                    <a:pt x="6124602" y="546803"/>
                  </a:moveTo>
                  <a:lnTo>
                    <a:pt x="273402" y="546803"/>
                  </a:lnTo>
                  <a:lnTo>
                    <a:pt x="0" y="273402"/>
                  </a:lnTo>
                  <a:lnTo>
                    <a:pt x="273402" y="1"/>
                  </a:lnTo>
                  <a:lnTo>
                    <a:pt x="6124602" y="1"/>
                  </a:lnTo>
                  <a:lnTo>
                    <a:pt x="6124602" y="546803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02838" tIns="45721" rIns="85344" bIns="45721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>
                  <a:ln>
                    <a:solidFill>
                      <a:sysClr val="windowText" lastClr="000000"/>
                    </a:solidFill>
                  </a:ln>
                  <a:cs typeface="Times New Roman" panose="02020603050405020304" pitchFamily="18" charset="0"/>
                </a:rPr>
                <a:t>Наличие порядка заключения органами местного самоуправления договоров (</a:t>
              </a:r>
              <a:r>
                <a:rPr lang="ru-RU" sz="1400" kern="1200" dirty="0" smtClean="0">
                  <a:ln>
                    <a:solidFill>
                      <a:sysClr val="windowText" lastClr="000000"/>
                    </a:solidFill>
                  </a:ln>
                  <a:cs typeface="Times New Roman" panose="02020603050405020304" pitchFamily="18" charset="0"/>
                </a:rPr>
                <a:t>соглашений) с </a:t>
              </a:r>
              <a:r>
                <a:rPr lang="ru-RU" sz="1400" kern="1200" dirty="0">
                  <a:ln>
                    <a:solidFill>
                      <a:sysClr val="windowText" lastClr="000000"/>
                    </a:solidFill>
                  </a:ln>
                  <a:cs typeface="Times New Roman" panose="02020603050405020304" pitchFamily="18" charset="0"/>
                </a:rPr>
                <a:t>казачьими обществами</a:t>
              </a:r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755576" y="2647226"/>
              <a:ext cx="7559221" cy="603526"/>
            </a:xfrm>
            <a:custGeom>
              <a:avLst/>
              <a:gdLst>
                <a:gd name="connsiteX0" fmla="*/ 0 w 6080760"/>
                <a:gd name="connsiteY0" fmla="*/ 0 h 603524"/>
                <a:gd name="connsiteX1" fmla="*/ 5778998 w 6080760"/>
                <a:gd name="connsiteY1" fmla="*/ 0 h 603524"/>
                <a:gd name="connsiteX2" fmla="*/ 6080760 w 6080760"/>
                <a:gd name="connsiteY2" fmla="*/ 301762 h 603524"/>
                <a:gd name="connsiteX3" fmla="*/ 5778998 w 6080760"/>
                <a:gd name="connsiteY3" fmla="*/ 603524 h 603524"/>
                <a:gd name="connsiteX4" fmla="*/ 0 w 6080760"/>
                <a:gd name="connsiteY4" fmla="*/ 603524 h 603524"/>
                <a:gd name="connsiteX5" fmla="*/ 0 w 6080760"/>
                <a:gd name="connsiteY5" fmla="*/ 0 h 603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80760" h="603524">
                  <a:moveTo>
                    <a:pt x="6080760" y="603523"/>
                  </a:moveTo>
                  <a:lnTo>
                    <a:pt x="301762" y="603523"/>
                  </a:lnTo>
                  <a:lnTo>
                    <a:pt x="0" y="301762"/>
                  </a:lnTo>
                  <a:lnTo>
                    <a:pt x="301762" y="1"/>
                  </a:lnTo>
                  <a:lnTo>
                    <a:pt x="6080760" y="1"/>
                  </a:lnTo>
                  <a:lnTo>
                    <a:pt x="6080760" y="603523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17018" tIns="45721" rIns="85344" bIns="45721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>
                  <a:ln>
                    <a:solidFill>
                      <a:sysClr val="windowText" lastClr="000000"/>
                    </a:solidFill>
                  </a:ln>
                  <a:cs typeface="Times New Roman" panose="02020603050405020304" pitchFamily="18" charset="0"/>
                </a:rPr>
                <a:t>Наличие муниципальных программ, в соответствии с которыми члены казачьих обществ привлекаются к охране общественного порядка и т.д.</a:t>
              </a:r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755576" y="3430906"/>
              <a:ext cx="7559221" cy="603525"/>
            </a:xfrm>
            <a:custGeom>
              <a:avLst/>
              <a:gdLst>
                <a:gd name="connsiteX0" fmla="*/ 0 w 6080760"/>
                <a:gd name="connsiteY0" fmla="*/ 0 h 603524"/>
                <a:gd name="connsiteX1" fmla="*/ 5778998 w 6080760"/>
                <a:gd name="connsiteY1" fmla="*/ 0 h 603524"/>
                <a:gd name="connsiteX2" fmla="*/ 6080760 w 6080760"/>
                <a:gd name="connsiteY2" fmla="*/ 301762 h 603524"/>
                <a:gd name="connsiteX3" fmla="*/ 5778998 w 6080760"/>
                <a:gd name="connsiteY3" fmla="*/ 603524 h 603524"/>
                <a:gd name="connsiteX4" fmla="*/ 0 w 6080760"/>
                <a:gd name="connsiteY4" fmla="*/ 603524 h 603524"/>
                <a:gd name="connsiteX5" fmla="*/ 0 w 6080760"/>
                <a:gd name="connsiteY5" fmla="*/ 0 h 603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80760" h="603524">
                  <a:moveTo>
                    <a:pt x="6080760" y="603523"/>
                  </a:moveTo>
                  <a:lnTo>
                    <a:pt x="301762" y="603523"/>
                  </a:lnTo>
                  <a:lnTo>
                    <a:pt x="0" y="301762"/>
                  </a:lnTo>
                  <a:lnTo>
                    <a:pt x="301762" y="1"/>
                  </a:lnTo>
                  <a:lnTo>
                    <a:pt x="6080760" y="1"/>
                  </a:lnTo>
                  <a:lnTo>
                    <a:pt x="6080760" y="603523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17018" tIns="45721" rIns="85344" bIns="45719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>
                  <a:ln>
                    <a:solidFill>
                      <a:sysClr val="windowText" lastClr="000000"/>
                    </a:solidFill>
                  </a:ln>
                  <a:cs typeface="Times New Roman" panose="02020603050405020304" pitchFamily="18" charset="0"/>
                </a:rPr>
                <a:t>Наличие порядка финансирования муниципальной службы или иной службы членов казачьих обществ </a:t>
              </a:r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755576" y="4215338"/>
              <a:ext cx="7559221" cy="603525"/>
            </a:xfrm>
            <a:custGeom>
              <a:avLst/>
              <a:gdLst>
                <a:gd name="connsiteX0" fmla="*/ 0 w 6080760"/>
                <a:gd name="connsiteY0" fmla="*/ 0 h 603524"/>
                <a:gd name="connsiteX1" fmla="*/ 5778998 w 6080760"/>
                <a:gd name="connsiteY1" fmla="*/ 0 h 603524"/>
                <a:gd name="connsiteX2" fmla="*/ 6080760 w 6080760"/>
                <a:gd name="connsiteY2" fmla="*/ 301762 h 603524"/>
                <a:gd name="connsiteX3" fmla="*/ 5778998 w 6080760"/>
                <a:gd name="connsiteY3" fmla="*/ 603524 h 603524"/>
                <a:gd name="connsiteX4" fmla="*/ 0 w 6080760"/>
                <a:gd name="connsiteY4" fmla="*/ 603524 h 603524"/>
                <a:gd name="connsiteX5" fmla="*/ 0 w 6080760"/>
                <a:gd name="connsiteY5" fmla="*/ 0 h 603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80760" h="603524">
                  <a:moveTo>
                    <a:pt x="6080760" y="603523"/>
                  </a:moveTo>
                  <a:lnTo>
                    <a:pt x="301762" y="603523"/>
                  </a:lnTo>
                  <a:lnTo>
                    <a:pt x="0" y="301762"/>
                  </a:lnTo>
                  <a:lnTo>
                    <a:pt x="301762" y="1"/>
                  </a:lnTo>
                  <a:lnTo>
                    <a:pt x="6080760" y="1"/>
                  </a:lnTo>
                  <a:lnTo>
                    <a:pt x="6080760" y="603523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17018" tIns="45721" rIns="85344" bIns="45719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>
                  <a:ln>
                    <a:solidFill>
                      <a:sysClr val="windowText" lastClr="000000"/>
                    </a:solidFill>
                  </a:ln>
                  <a:cs typeface="Times New Roman" panose="02020603050405020304" pitchFamily="18" charset="0"/>
                </a:rPr>
                <a:t>Наличие положения о порядке согласования и утверждения уставов казачьих обществ, создаваемых (действующих) на территории муниципального образования</a:t>
              </a:r>
            </a:p>
          </p:txBody>
        </p: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3764804" y="4818863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8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516948" y="1876585"/>
            <a:ext cx="573580" cy="572261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TextBox 24"/>
          <p:cNvSpPr txBox="1"/>
          <p:nvPr/>
        </p:nvSpPr>
        <p:spPr>
          <a:xfrm>
            <a:off x="587714" y="197804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20" name="Овал 19"/>
          <p:cNvSpPr/>
          <p:nvPr/>
        </p:nvSpPr>
        <p:spPr>
          <a:xfrm>
            <a:off x="516485" y="1120021"/>
            <a:ext cx="573580" cy="572261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TextBox 18"/>
          <p:cNvSpPr txBox="1"/>
          <p:nvPr/>
        </p:nvSpPr>
        <p:spPr>
          <a:xfrm>
            <a:off x="587714" y="1221485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</a:rPr>
              <a:t>1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481333" y="2662858"/>
            <a:ext cx="573580" cy="572261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TextBox 20"/>
          <p:cNvSpPr txBox="1"/>
          <p:nvPr/>
        </p:nvSpPr>
        <p:spPr>
          <a:xfrm>
            <a:off x="536758" y="2760046"/>
            <a:ext cx="533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30" name="Овал 29"/>
          <p:cNvSpPr/>
          <p:nvPr/>
        </p:nvSpPr>
        <p:spPr>
          <a:xfrm>
            <a:off x="496211" y="3462170"/>
            <a:ext cx="573580" cy="572261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TextBox 21"/>
          <p:cNvSpPr txBox="1"/>
          <p:nvPr/>
        </p:nvSpPr>
        <p:spPr>
          <a:xfrm>
            <a:off x="552099" y="356363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31" name="Овал 30"/>
          <p:cNvSpPr/>
          <p:nvPr/>
        </p:nvSpPr>
        <p:spPr>
          <a:xfrm>
            <a:off x="506630" y="4230969"/>
            <a:ext cx="573580" cy="572261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1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TextBox 22"/>
          <p:cNvSpPr txBox="1"/>
          <p:nvPr/>
        </p:nvSpPr>
        <p:spPr>
          <a:xfrm>
            <a:off x="587714" y="433243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351930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69250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81429053"/>
              </p:ext>
            </p:extLst>
          </p:nvPr>
        </p:nvGraphicFramePr>
        <p:xfrm>
          <a:off x="5292080" y="105132"/>
          <a:ext cx="3816424" cy="494384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82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336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64093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105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5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 полном объеме </a:t>
                      </a:r>
                      <a:r>
                        <a:rPr lang="ru-RU" sz="1050" b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/>
                      </a:r>
                      <a:br>
                        <a:rPr lang="ru-RU" sz="1050" b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50" b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(во </a:t>
                      </a:r>
                      <a:r>
                        <a:rPr lang="ru-RU" sz="1050" b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всех</a:t>
                      </a:r>
                      <a:r>
                        <a:rPr lang="ru-RU" sz="1050" b="0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 </a:t>
                      </a:r>
                      <a:r>
                        <a:rPr lang="ru-RU" sz="1050" b="0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муниципальных </a:t>
                      </a:r>
                      <a:r>
                        <a:rPr lang="ru-RU" sz="1050" b="0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образованиях </a:t>
                      </a:r>
                      <a:r>
                        <a:rPr lang="ru-RU" sz="1050" b="0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/>
                      </a:r>
                      <a:br>
                        <a:rPr lang="ru-RU" sz="1050" b="0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50" b="0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субъекта </a:t>
                      </a:r>
                      <a:r>
                        <a:rPr lang="ru-RU" sz="1050" b="0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РФ)</a:t>
                      </a:r>
                      <a:endParaRPr lang="ru-RU" sz="105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Реализовано </a:t>
                      </a:r>
                      <a:br>
                        <a:rPr lang="ru-RU" sz="1050" dirty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5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частично </a:t>
                      </a:r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/>
                      </a:r>
                      <a:b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(</a:t>
                      </a:r>
                      <a:r>
                        <a:rPr lang="ru-RU" sz="105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в части </a:t>
                      </a:r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муниципальных </a:t>
                      </a:r>
                      <a:r>
                        <a:rPr lang="ru-RU" sz="105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образований </a:t>
                      </a:r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/>
                      </a:r>
                      <a:b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</a:br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субъекта </a:t>
                      </a:r>
                      <a:r>
                        <a:rPr lang="ru-RU" sz="105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РФ)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05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Костромская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Белгородская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Московская</a:t>
                      </a:r>
                      <a:r>
                        <a:rPr lang="ru-RU" sz="1050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Брянская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2596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Владимирская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Воронежская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2596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Ивановская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Калужская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596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Курская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Липецкая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753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Орловская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3325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Рязанская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Смоленская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2596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Тамбовская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596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Тверская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596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Тульская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596"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Ярославская обл.</a:t>
                      </a:r>
                      <a:endParaRPr lang="ru-RU" sz="105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731"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   Итого</a:t>
                      </a:r>
                      <a:r>
                        <a:rPr lang="ru-RU" sz="1050" dirty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:  </a:t>
                      </a:r>
                      <a:r>
                        <a:rPr lang="ru-RU" sz="105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  2 </a:t>
                      </a:r>
                      <a:r>
                        <a:rPr lang="ru-RU" sz="1050" baseline="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 (12 %)</a:t>
                      </a:r>
                      <a:endParaRPr lang="ru-RU" sz="105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n>
                            <a:solidFill>
                              <a:schemeClr val="accent6"/>
                            </a:solidFill>
                          </a:ln>
                          <a:solidFill>
                            <a:srgbClr val="FF0000"/>
                          </a:solidFill>
                        </a:rPr>
                        <a:t>15  (88 %)</a:t>
                      </a:r>
                      <a:endParaRPr lang="ru-RU" sz="1050" dirty="0">
                        <a:ln>
                          <a:solidFill>
                            <a:schemeClr val="accent6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404129081"/>
              </p:ext>
            </p:extLst>
          </p:nvPr>
        </p:nvGraphicFramePr>
        <p:xfrm>
          <a:off x="264376" y="1635646"/>
          <a:ext cx="4909936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179512" y="195485"/>
            <a:ext cx="5040560" cy="897127"/>
            <a:chOff x="1788554" y="1751"/>
            <a:chExt cx="4769811" cy="847960"/>
          </a:xfrm>
          <a:scene3d>
            <a:camera prst="orthographicFront"/>
            <a:lightRig rig="flat" dir="t"/>
          </a:scene3d>
        </p:grpSpPr>
        <p:sp>
          <p:nvSpPr>
            <p:cNvPr id="13" name="Пятиугольник 12"/>
            <p:cNvSpPr/>
            <p:nvPr/>
          </p:nvSpPr>
          <p:spPr>
            <a:xfrm rot="10800000">
              <a:off x="1788554" y="1751"/>
              <a:ext cx="4769811" cy="847957"/>
            </a:xfrm>
            <a:prstGeom prst="homePlate">
              <a:avLst/>
            </a:prstGeom>
            <a:solidFill>
              <a:schemeClr val="bg1"/>
            </a:solidFill>
            <a:ln w="28575">
              <a:solidFill>
                <a:schemeClr val="bg2">
                  <a:lumMod val="75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ятиугольник 4"/>
            <p:cNvSpPr/>
            <p:nvPr/>
          </p:nvSpPr>
          <p:spPr>
            <a:xfrm>
              <a:off x="1975814" y="9473"/>
              <a:ext cx="4582551" cy="84023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840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Наличие структурных подразделений, должностных лиц органов местного самоуправления, уполномоченных </a:t>
              </a:r>
              <a:r>
                <a:rPr lang="ru-RU" sz="13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ru-RU" sz="13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3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13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сфере реализации государственной политики РФ </a:t>
              </a:r>
              <a:r>
                <a:rPr lang="ru-RU" sz="13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ru-RU" sz="13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300" b="1" dirty="0" smtClean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1300" b="1" dirty="0">
                  <a:ln/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отношении российского казачества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1" y="324714"/>
            <a:ext cx="613957" cy="620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67783" y="397445"/>
            <a:ext cx="435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n>
                  <a:solidFill>
                    <a:sysClr val="windowText" lastClr="000000"/>
                  </a:solidFill>
                </a:ln>
              </a:rPr>
              <a:t>1</a:t>
            </a:r>
            <a:endParaRPr lang="ru-RU" b="1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781" y="1275025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>
                <a:ln>
                  <a:solidFill>
                    <a:schemeClr val="tx1"/>
                  </a:solidFill>
                </a:ln>
              </a:rPr>
              <a:t>Графическое изображение </a:t>
            </a:r>
            <a:br>
              <a:rPr lang="ru-RU" sz="1050" dirty="0">
                <a:ln>
                  <a:solidFill>
                    <a:schemeClr val="tx1"/>
                  </a:solidFill>
                </a:ln>
              </a:rPr>
            </a:br>
            <a:r>
              <a:rPr lang="ru-RU" sz="1050" dirty="0">
                <a:ln>
                  <a:solidFill>
                    <a:schemeClr val="tx1"/>
                  </a:solidFill>
                </a:ln>
              </a:rPr>
              <a:t>реализации данного полномочия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3851920" y="4803998"/>
            <a:ext cx="1828800" cy="273844"/>
          </a:xfrm>
        </p:spPr>
        <p:txBody>
          <a:bodyPr/>
          <a:lstStyle/>
          <a:p>
            <a:fld id="{9FB7FCD1-F36C-473F-9402-5576780C5BDC}" type="slidenum">
              <a:rPr lang="ru-RU" smtClean="0">
                <a:solidFill>
                  <a:schemeClr val="tx1"/>
                </a:solidFill>
              </a:rPr>
              <a:t>9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1180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2604</TotalTime>
  <Words>2125</Words>
  <Application>Microsoft Office PowerPoint</Application>
  <PresentationFormat>Экран (16:9)</PresentationFormat>
  <Paragraphs>610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ГЛАВНОЕ УПРАВЛЕНИЕ  МИНИСТЕРСТВА ЮСТИЦИИ РОССИЙСКОЙ ФЕДЕРАЦИИ ПО МОСКВЕ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Минюст России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Главное управление  Минюста России по Москве</dc:title>
  <dc:creator>Будаева Виктория Викторовна</dc:creator>
  <cp:lastModifiedBy>Будаева Виктория Викторовна</cp:lastModifiedBy>
  <cp:revision>320</cp:revision>
  <cp:lastPrinted>2021-11-19T11:28:44Z</cp:lastPrinted>
  <dcterms:created xsi:type="dcterms:W3CDTF">2021-11-17T08:11:51Z</dcterms:created>
  <dcterms:modified xsi:type="dcterms:W3CDTF">2022-12-05T13:44:33Z</dcterms:modified>
</cp:coreProperties>
</file>