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63" r:id="rId4"/>
    <p:sldId id="262" r:id="rId5"/>
    <p:sldId id="259" r:id="rId6"/>
    <p:sldId id="260" r:id="rId7"/>
    <p:sldId id="264" r:id="rId8"/>
    <p:sldId id="265" r:id="rId9"/>
    <p:sldId id="266" r:id="rId10"/>
    <p:sldId id="267" r:id="rId11"/>
    <p:sldId id="272" r:id="rId12"/>
    <p:sldId id="268" r:id="rId13"/>
    <p:sldId id="273" r:id="rId14"/>
    <p:sldId id="274" r:id="rId15"/>
    <p:sldId id="269" r:id="rId16"/>
    <p:sldId id="270" r:id="rId17"/>
    <p:sldId id="282" r:id="rId18"/>
    <p:sldId id="271" r:id="rId19"/>
    <p:sldId id="276" r:id="rId20"/>
    <p:sldId id="277" r:id="rId21"/>
    <p:sldId id="278" r:id="rId22"/>
    <p:sldId id="279" r:id="rId23"/>
    <p:sldId id="280" r:id="rId24"/>
    <p:sldId id="283" r:id="rId25"/>
    <p:sldId id="281"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5BB85E-2F5B-4378-99D0-138822AD3064}" v="36" dt="2022-05-22T11:41:24.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5/23/2022</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86578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5/23/2022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8717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5/23/2022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31281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5/23/2022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3812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5/23/2022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87733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5/23/2022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6665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5/23/2022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7473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5/23/2022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9459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5/23/2022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6070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5/23/2022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951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5/23/2022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4425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1000"/>
            <a:lum/>
          </a:blip>
          <a:srcRect/>
          <a:tile tx="0" ty="0" sx="100000" sy="100000" flip="none" algn="tl"/>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5/23/2022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213297560"/>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71" r:id="rId8"/>
    <p:sldLayoutId id="2147483668" r:id="rId9"/>
    <p:sldLayoutId id="2147483669" r:id="rId10"/>
    <p:sldLayoutId id="2147483670"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yberleninka.ru/article/n/sostoyanie-i-pravovoe-razvitie-ugolovno-ispolnitelnoy-sistemy-rossii-v-hih-nachale-hh-veka/viewer" TargetMode="External"/><Relationship Id="rId2" Type="http://schemas.openxmlformats.org/officeDocument/2006/relationships/hyperlink" Target="https://spbu.fsin.gov.ru/history/index.php?ELEMENT_ID=61462"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scienceforum.ru/2017/article/2017030493" TargetMode="External"/><Relationship Id="rId4" Type="http://schemas.openxmlformats.org/officeDocument/2006/relationships/hyperlink" Target="https://cyberleninka.ru/article/n/evolyutsiya-ugolovno-ispolnitelnoy-sistemy-v-protsesse-istoricheskogo-razvitiya-rossiyskogo-gosudarstva-1/view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3C0F61BE-6BD5-30E2-5D72-946F63893A02}"/>
              </a:ext>
            </a:extLst>
          </p:cNvPr>
          <p:cNvSpPr>
            <a:spLocks noGrp="1"/>
          </p:cNvSpPr>
          <p:nvPr>
            <p:ph type="ctrTitle"/>
          </p:nvPr>
        </p:nvSpPr>
        <p:spPr>
          <a:xfrm>
            <a:off x="133350" y="513189"/>
            <a:ext cx="6502733" cy="2667000"/>
          </a:xfrm>
        </p:spPr>
        <p:txBody>
          <a:bodyPr anchor="b">
            <a:normAutofit fontScale="90000"/>
          </a:bodyPr>
          <a:lstStyle/>
          <a:p>
            <a:r>
              <a:rPr lang="ru-RU" dirty="0">
                <a:solidFill>
                  <a:schemeClr val="tx2"/>
                </a:solidFill>
              </a:rPr>
              <a:t>Федеральная служба </a:t>
            </a:r>
            <a:r>
              <a:rPr lang="ru-RU">
                <a:solidFill>
                  <a:schemeClr val="tx2"/>
                </a:solidFill>
              </a:rPr>
              <a:t>исполнения наказаний </a:t>
            </a:r>
            <a:r>
              <a:rPr lang="ru-RU" dirty="0">
                <a:solidFill>
                  <a:schemeClr val="tx2"/>
                </a:solidFill>
              </a:rPr>
              <a:t>России </a:t>
            </a:r>
            <a:br>
              <a:rPr lang="ru-RU" dirty="0">
                <a:solidFill>
                  <a:schemeClr val="tx2"/>
                </a:solidFill>
              </a:rPr>
            </a:br>
            <a:r>
              <a:rPr lang="ru-RU" dirty="0">
                <a:solidFill>
                  <a:schemeClr val="tx2"/>
                </a:solidFill>
              </a:rPr>
              <a:t>(историко-правовой очерк)</a:t>
            </a:r>
          </a:p>
        </p:txBody>
      </p:sp>
      <p:sp>
        <p:nvSpPr>
          <p:cNvPr id="3" name="Подзаголовок 2">
            <a:extLst>
              <a:ext uri="{FF2B5EF4-FFF2-40B4-BE49-F238E27FC236}">
                <a16:creationId xmlns:a16="http://schemas.microsoft.com/office/drawing/2014/main" id="{9E71E874-FB2B-345C-D811-90A55DC5FF45}"/>
              </a:ext>
            </a:extLst>
          </p:cNvPr>
          <p:cNvSpPr>
            <a:spLocks noGrp="1"/>
          </p:cNvSpPr>
          <p:nvPr>
            <p:ph type="subTitle" idx="1"/>
          </p:nvPr>
        </p:nvSpPr>
        <p:spPr>
          <a:xfrm>
            <a:off x="0" y="3408788"/>
            <a:ext cx="6636082" cy="1785690"/>
          </a:xfrm>
        </p:spPr>
        <p:txBody>
          <a:bodyPr anchor="t">
            <a:normAutofit fontScale="85000" lnSpcReduction="10000"/>
          </a:bodyPr>
          <a:lstStyle/>
          <a:p>
            <a:r>
              <a:rPr lang="ru-RU" sz="1800" dirty="0">
                <a:solidFill>
                  <a:schemeClr val="tx2"/>
                </a:solidFill>
              </a:rPr>
              <a:t>Санкт-Петербургский институт (филиал) Всероссийского государственного университета юстиции (РПА Минюста России)</a:t>
            </a:r>
          </a:p>
          <a:p>
            <a:pPr algn="l"/>
            <a:r>
              <a:rPr lang="ru-RU" sz="1800" dirty="0">
                <a:solidFill>
                  <a:schemeClr val="tx2"/>
                </a:solidFill>
              </a:rPr>
              <a:t>Работу выполнили: студенты 1 курса группы бЮРо-21-2 ВГУЮ РПА Минюст Андреев Иван Витальевич и Фомичёва Яна Юрьевна</a:t>
            </a:r>
          </a:p>
          <a:p>
            <a:pPr algn="l"/>
            <a:r>
              <a:rPr lang="ru-RU" sz="1800" dirty="0">
                <a:solidFill>
                  <a:schemeClr val="tx2"/>
                </a:solidFill>
              </a:rPr>
              <a:t>Научный руководитель: доцент кафедры теории и истории государства и права, кандидат юридических наук Доронин Андрей Михайлович</a:t>
            </a:r>
          </a:p>
        </p:txBody>
      </p:sp>
      <p:pic>
        <p:nvPicPr>
          <p:cNvPr id="4" name="Picture 3">
            <a:extLst>
              <a:ext uri="{FF2B5EF4-FFF2-40B4-BE49-F238E27FC236}">
                <a16:creationId xmlns:a16="http://schemas.microsoft.com/office/drawing/2014/main" id="{E0A9DFE9-999E-1577-77AD-6E0A1CE74C64}"/>
              </a:ext>
            </a:extLst>
          </p:cNvPr>
          <p:cNvPicPr>
            <a:picLocks noChangeAspect="1"/>
          </p:cNvPicPr>
          <p:nvPr/>
        </p:nvPicPr>
        <p:blipFill>
          <a:blip r:embed="rId2">
            <a:extLst>
              <a:ext uri="{28A0092B-C50C-407E-A947-70E740481C1C}">
                <a14:useLocalDpi xmlns:a14="http://schemas.microsoft.com/office/drawing/2010/main" val="0"/>
              </a:ext>
            </a:extLst>
          </a:blip>
          <a:srcRect l="18104" r="18104"/>
          <a:stretch/>
        </p:blipFill>
        <p:spPr>
          <a:xfrm>
            <a:off x="6642560" y="105114"/>
            <a:ext cx="5416090" cy="5360266"/>
          </a:xfrm>
          <a:prstGeom prst="rect">
            <a:avLst/>
          </a:prstGeom>
        </p:spPr>
      </p:pic>
      <p:sp>
        <p:nvSpPr>
          <p:cNvPr id="13" name="Rectangle 12">
            <a:extLst>
              <a:ext uri="{FF2B5EF4-FFF2-40B4-BE49-F238E27FC236}">
                <a16:creationId xmlns:a16="http://schemas.microsoft.com/office/drawing/2014/main" id="{04D834C7-8223-43DA-AA30-E15A1BC7B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3812"/>
            <a:ext cx="12192000" cy="1164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62DE6C5-8EB8-4E41-B0FF-93563AA4C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5693811"/>
            <a:ext cx="12191999" cy="1164188"/>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832312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A4AF1467-0E3A-DA96-A143-9AA15ADBABE5}"/>
              </a:ext>
            </a:extLst>
          </p:cNvPr>
          <p:cNvSpPr>
            <a:spLocks noGrp="1"/>
          </p:cNvSpPr>
          <p:nvPr>
            <p:ph type="title"/>
          </p:nvPr>
        </p:nvSpPr>
        <p:spPr>
          <a:xfrm>
            <a:off x="838200" y="381000"/>
            <a:ext cx="10003218" cy="1600124"/>
          </a:xfrm>
        </p:spPr>
        <p:txBody>
          <a:bodyPr>
            <a:normAutofit/>
          </a:bodyPr>
          <a:lstStyle/>
          <a:p>
            <a:pPr algn="ctr"/>
            <a:r>
              <a:rPr lang="ru-RU" dirty="0"/>
              <a:t>Тюремная инспекция</a:t>
            </a:r>
          </a:p>
        </p:txBody>
      </p:sp>
      <p:sp>
        <p:nvSpPr>
          <p:cNvPr id="3" name="Объект 2">
            <a:extLst>
              <a:ext uri="{FF2B5EF4-FFF2-40B4-BE49-F238E27FC236}">
                <a16:creationId xmlns:a16="http://schemas.microsoft.com/office/drawing/2014/main" id="{D586178C-BCB8-7EE9-806F-D89587DD76BD}"/>
              </a:ext>
            </a:extLst>
          </p:cNvPr>
          <p:cNvSpPr>
            <a:spLocks noGrp="1"/>
          </p:cNvSpPr>
          <p:nvPr>
            <p:ph idx="1"/>
          </p:nvPr>
        </p:nvSpPr>
        <p:spPr>
          <a:xfrm>
            <a:off x="838200" y="2514600"/>
            <a:ext cx="4876800" cy="3783586"/>
          </a:xfrm>
        </p:spPr>
        <p:txBody>
          <a:bodyPr anchor="ctr">
            <a:normAutofit/>
          </a:bodyPr>
          <a:lstStyle/>
          <a:p>
            <a:pPr marL="0" indent="0" algn="just">
              <a:buNone/>
            </a:pPr>
            <a:r>
              <a:rPr lang="ru-RU" sz="1700" dirty="0">
                <a:solidFill>
                  <a:schemeClr val="tx2"/>
                </a:solidFill>
              </a:rPr>
              <a:t>Не имела аналогов в зарубежной пенитенциарной практике. На нее возлагались обязанности разработки проектов законодательных актов, проведение ревизий местных тюремных учреждений, руководство их деятельностью. Объем функций и порядок работы тюремной инспекции был регламентирован Временными правилами для первоначального руководства тюремным инспекторам во время командировок с целью осмотра и ревизии учреждений, входящих в состав карательной системы. Эта своеобразная инструкция и сегодня представляет интерес</a:t>
            </a:r>
          </a:p>
        </p:txBody>
      </p:sp>
      <p:pic>
        <p:nvPicPr>
          <p:cNvPr id="5" name="Рисунок 4" descr="Изображение выглядит как текст, земля, человек, стоит&#10;&#10;Автоматически созданное описание">
            <a:extLst>
              <a:ext uri="{FF2B5EF4-FFF2-40B4-BE49-F238E27FC236}">
                <a16:creationId xmlns:a16="http://schemas.microsoft.com/office/drawing/2014/main" id="{EBAB49F9-3F55-146B-A141-2592C3B47C59}"/>
              </a:ext>
            </a:extLst>
          </p:cNvPr>
          <p:cNvPicPr>
            <a:picLocks noChangeAspect="1"/>
          </p:cNvPicPr>
          <p:nvPr/>
        </p:nvPicPr>
        <p:blipFill rotWithShape="1">
          <a:blip r:embed="rId3">
            <a:extLst>
              <a:ext uri="{28A0092B-C50C-407E-A947-70E740481C1C}">
                <a14:useLocalDpi xmlns:a14="http://schemas.microsoft.com/office/drawing/2010/main" val="0"/>
              </a:ext>
            </a:extLst>
          </a:blip>
          <a:srcRect l="8214" r="-3" b="-3"/>
          <a:stretch/>
        </p:blipFill>
        <p:spPr>
          <a:xfrm>
            <a:off x="5996628" y="2217529"/>
            <a:ext cx="6195372" cy="4640471"/>
          </a:xfrm>
          <a:prstGeom prst="rect">
            <a:avLst/>
          </a:prstGeom>
        </p:spPr>
      </p:pic>
    </p:spTree>
    <p:extLst>
      <p:ext uri="{BB962C8B-B14F-4D97-AF65-F5344CB8AC3E}">
        <p14:creationId xmlns:p14="http://schemas.microsoft.com/office/powerpoint/2010/main" val="3097386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A4AF1467-0E3A-DA96-A143-9AA15ADBABE5}"/>
              </a:ext>
            </a:extLst>
          </p:cNvPr>
          <p:cNvSpPr>
            <a:spLocks noGrp="1"/>
          </p:cNvSpPr>
          <p:nvPr>
            <p:ph type="title"/>
          </p:nvPr>
        </p:nvSpPr>
        <p:spPr>
          <a:xfrm>
            <a:off x="149290" y="186613"/>
            <a:ext cx="9451911" cy="914399"/>
          </a:xfrm>
        </p:spPr>
        <p:txBody>
          <a:bodyPr>
            <a:normAutofit/>
          </a:bodyPr>
          <a:lstStyle/>
          <a:p>
            <a:pPr algn="ctr"/>
            <a:r>
              <a:rPr lang="ru-RU" sz="3600" dirty="0">
                <a:solidFill>
                  <a:schemeClr val="tx2"/>
                </a:solidFill>
              </a:rPr>
              <a:t>Тюремная инспекция</a:t>
            </a:r>
          </a:p>
        </p:txBody>
      </p:sp>
      <p:sp>
        <p:nvSpPr>
          <p:cNvPr id="3" name="Объект 2">
            <a:extLst>
              <a:ext uri="{FF2B5EF4-FFF2-40B4-BE49-F238E27FC236}">
                <a16:creationId xmlns:a16="http://schemas.microsoft.com/office/drawing/2014/main" id="{D586178C-BCB8-7EE9-806F-D89587DD76BD}"/>
              </a:ext>
            </a:extLst>
          </p:cNvPr>
          <p:cNvSpPr>
            <a:spLocks noGrp="1"/>
          </p:cNvSpPr>
          <p:nvPr>
            <p:ph idx="1"/>
          </p:nvPr>
        </p:nvSpPr>
        <p:spPr>
          <a:xfrm>
            <a:off x="289249" y="1287625"/>
            <a:ext cx="9451911" cy="5383761"/>
          </a:xfrm>
        </p:spPr>
        <p:txBody>
          <a:bodyPr>
            <a:normAutofit fontScale="85000" lnSpcReduction="10000"/>
          </a:bodyPr>
          <a:lstStyle/>
          <a:p>
            <a:pPr algn="just"/>
            <a:r>
              <a:rPr lang="ru-RU" sz="1800" dirty="0">
                <a:solidFill>
                  <a:schemeClr val="tx2"/>
                </a:solidFill>
              </a:rPr>
              <a:t>Например, в процессе проверки тюремные инспектора обязаны были проверить и отразить в актах ревизии следующие моменты:</a:t>
            </a:r>
          </a:p>
          <a:p>
            <a:pPr algn="just"/>
            <a:r>
              <a:rPr lang="ru-RU" sz="1800" dirty="0">
                <a:solidFill>
                  <a:schemeClr val="tx2"/>
                </a:solidFill>
              </a:rPr>
              <a:t>1) состояние тюремных зданий, размеры и вместимость помещений, все условия, касающихся тюремных зданий, которые могли бы иметь значение при обсуждении вопроса о расширении, перестройке, приспособлении и улучшении мест заключения;</a:t>
            </a:r>
          </a:p>
          <a:p>
            <a:pPr algn="just"/>
            <a:r>
              <a:rPr lang="ru-RU" sz="1800" dirty="0">
                <a:solidFill>
                  <a:schemeClr val="tx2"/>
                </a:solidFill>
              </a:rPr>
              <a:t>2) состав лиц, содержащихся в каждом месте заключения по категориям;</a:t>
            </a:r>
          </a:p>
          <a:p>
            <a:pPr algn="just"/>
            <a:r>
              <a:rPr lang="ru-RU" sz="1800" dirty="0">
                <a:solidFill>
                  <a:schemeClr val="tx2"/>
                </a:solidFill>
              </a:rPr>
              <a:t>3) характеристика личного состава, причем подробная, с указанием степени подготовленности и пригодности;</a:t>
            </a:r>
          </a:p>
          <a:p>
            <a:pPr algn="just"/>
            <a:r>
              <a:rPr lang="ru-RU" sz="1800" dirty="0">
                <a:solidFill>
                  <a:schemeClr val="tx2"/>
                </a:solidFill>
              </a:rPr>
              <a:t>4) порядок продовольственного обеспечения заключенных, соблюдение порядка расходования продуктов и точного использования финансовых средств;</a:t>
            </a:r>
          </a:p>
          <a:p>
            <a:pPr algn="just"/>
            <a:r>
              <a:rPr lang="ru-RU" sz="1800" dirty="0">
                <a:solidFill>
                  <a:schemeClr val="tx2"/>
                </a:solidFill>
              </a:rPr>
              <a:t>5) обеспечение арестантов одеждой и состояние отчетности в этом деле;</a:t>
            </a:r>
          </a:p>
          <a:p>
            <a:pPr algn="just"/>
            <a:r>
              <a:rPr lang="ru-RU" sz="1800" dirty="0">
                <a:solidFill>
                  <a:schemeClr val="tx2"/>
                </a:solidFill>
              </a:rPr>
              <a:t>6) характер освещения и отопления каждого места заключения с обозначением количества светильников и очагов и израсходованных на эту статью в течение последнего года материалов, денег и т.д.</a:t>
            </a:r>
          </a:p>
          <a:p>
            <a:pPr algn="just"/>
            <a:r>
              <a:rPr lang="ru-RU" sz="1800" dirty="0">
                <a:solidFill>
                  <a:schemeClr val="tx2"/>
                </a:solidFill>
              </a:rPr>
              <a:t>Таким образом, проверке подвергались все стороны жизни заключенных. Что касается полномочий, предоставленных тюремным инспекторам, то они имели право беспрепятственного входа во все части мест заключения, личного сношения с содержащимися в означенных местах и обозрения всех дел и документов, имеющих какое-либо отношение к тюремному делопроизводству, и в то же время они были не в праве, кроме случаев, когда это поручалось Начальником ГТУ, делать в местах заключения собственной властью распоряжения</a:t>
            </a: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a:extLst>
              <a:ext uri="{FF2B5EF4-FFF2-40B4-BE49-F238E27FC236}">
                <a16:creationId xmlns:a16="http://schemas.microsoft.com/office/drawing/2014/main" id="{C44C6820-C2FA-184D-C7FC-36B1F6C4B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285657" y="2357240"/>
            <a:ext cx="3626928" cy="2143520"/>
          </a:xfrm>
          <a:prstGeom prst="rect">
            <a:avLst/>
          </a:prstGeom>
        </p:spPr>
      </p:pic>
    </p:spTree>
    <p:extLst>
      <p:ext uri="{BB962C8B-B14F-4D97-AF65-F5344CB8AC3E}">
        <p14:creationId xmlns:p14="http://schemas.microsoft.com/office/powerpoint/2010/main" val="341090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C8901260-7247-66B4-ACE3-F1CB35016B6E}"/>
              </a:ext>
            </a:extLst>
          </p:cNvPr>
          <p:cNvSpPr>
            <a:spLocks noGrp="1"/>
          </p:cNvSpPr>
          <p:nvPr>
            <p:ph type="title"/>
          </p:nvPr>
        </p:nvSpPr>
        <p:spPr>
          <a:xfrm>
            <a:off x="838200" y="381000"/>
            <a:ext cx="10003218" cy="1600124"/>
          </a:xfrm>
        </p:spPr>
        <p:txBody>
          <a:bodyPr>
            <a:normAutofit/>
          </a:bodyPr>
          <a:lstStyle/>
          <a:p>
            <a:pPr algn="ctr">
              <a:lnSpc>
                <a:spcPct val="90000"/>
              </a:lnSpc>
            </a:pPr>
            <a:br>
              <a:rPr lang="ru-RU" sz="3400" dirty="0"/>
            </a:br>
            <a:r>
              <a:rPr lang="ru-RU" sz="3400" dirty="0"/>
              <a:t>Совет по тюремным делам</a:t>
            </a:r>
            <a:br>
              <a:rPr lang="ru-RU" sz="3400" dirty="0"/>
            </a:br>
            <a:endParaRPr lang="ru-RU" sz="3400" dirty="0"/>
          </a:p>
        </p:txBody>
      </p:sp>
      <p:sp>
        <p:nvSpPr>
          <p:cNvPr id="3" name="Объект 2">
            <a:extLst>
              <a:ext uri="{FF2B5EF4-FFF2-40B4-BE49-F238E27FC236}">
                <a16:creationId xmlns:a16="http://schemas.microsoft.com/office/drawing/2014/main" id="{348E19FC-8328-C26D-DB4F-713C8157A965}"/>
              </a:ext>
            </a:extLst>
          </p:cNvPr>
          <p:cNvSpPr>
            <a:spLocks noGrp="1"/>
          </p:cNvSpPr>
          <p:nvPr>
            <p:ph idx="1"/>
          </p:nvPr>
        </p:nvSpPr>
        <p:spPr>
          <a:xfrm>
            <a:off x="838200" y="2514600"/>
            <a:ext cx="4876800" cy="3783586"/>
          </a:xfrm>
        </p:spPr>
        <p:txBody>
          <a:bodyPr anchor="ctr">
            <a:normAutofit/>
          </a:bodyPr>
          <a:lstStyle/>
          <a:p>
            <a:pPr marL="0" indent="0" algn="just">
              <a:lnSpc>
                <a:spcPct val="100000"/>
              </a:lnSpc>
              <a:buNone/>
            </a:pPr>
            <a:r>
              <a:rPr lang="ru-RU" sz="1400" dirty="0">
                <a:solidFill>
                  <a:schemeClr val="tx2"/>
                </a:solidFill>
              </a:rPr>
              <a:t>Одновременно с введением института тюремных инспекторов, в целях обеспечения реализации карательной политики государства, усиления контрольных функций, совершенствования управления местами заключения учреждается новый коллегиальный орган – Совет по тюремным делам. В состав Совета царским указом вводились лица высшего эшелона власти, представляющие различные ведомства</a:t>
            </a:r>
          </a:p>
          <a:p>
            <a:pPr marL="0" indent="0" algn="just">
              <a:lnSpc>
                <a:spcPct val="100000"/>
              </a:lnSpc>
              <a:buNone/>
            </a:pPr>
            <a:r>
              <a:rPr lang="ru-RU" sz="1400" dirty="0">
                <a:solidFill>
                  <a:schemeClr val="tx2"/>
                </a:solidFill>
              </a:rPr>
              <a:t>По замыслу учредителей, на его обсуждение, по усмотрению Министра юстиции, могли выноситься проекты смет доходов и расходов, вопросы тюремного устройства, пересылки арестантов, исправления заключенных, управления и отчетности и другие, имеющие важное значение для системы мест заключения</a:t>
            </a:r>
          </a:p>
          <a:p>
            <a:pPr>
              <a:lnSpc>
                <a:spcPct val="100000"/>
              </a:lnSpc>
            </a:pPr>
            <a:endParaRPr lang="ru-RU" sz="1400" dirty="0">
              <a:solidFill>
                <a:schemeClr val="tx2"/>
              </a:solidFill>
            </a:endParaRPr>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CD5832D4-93CC-0A82-A28B-F024EA69B7A9}"/>
              </a:ext>
            </a:extLst>
          </p:cNvPr>
          <p:cNvPicPr>
            <a:picLocks noChangeAspect="1"/>
          </p:cNvPicPr>
          <p:nvPr/>
        </p:nvPicPr>
        <p:blipFill rotWithShape="1">
          <a:blip r:embed="rId3">
            <a:extLst>
              <a:ext uri="{28A0092B-C50C-407E-A947-70E740481C1C}">
                <a14:useLocalDpi xmlns:a14="http://schemas.microsoft.com/office/drawing/2010/main" val="0"/>
              </a:ext>
            </a:extLst>
          </a:blip>
          <a:srcRect t="8053" r="-3" b="4339"/>
          <a:stretch/>
        </p:blipFill>
        <p:spPr>
          <a:xfrm>
            <a:off x="6686026" y="2217529"/>
            <a:ext cx="5505974" cy="4640471"/>
          </a:xfrm>
          <a:prstGeom prst="rect">
            <a:avLst/>
          </a:prstGeom>
        </p:spPr>
      </p:pic>
      <p:pic>
        <p:nvPicPr>
          <p:cNvPr id="6" name="Рисунок 5">
            <a:extLst>
              <a:ext uri="{FF2B5EF4-FFF2-40B4-BE49-F238E27FC236}">
                <a16:creationId xmlns:a16="http://schemas.microsoft.com/office/drawing/2014/main" id="{69CA41DB-44B6-FE02-4045-CD827DF4B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7888" y="104863"/>
            <a:ext cx="3701730" cy="2007804"/>
          </a:xfrm>
          <a:prstGeom prst="rect">
            <a:avLst/>
          </a:prstGeom>
        </p:spPr>
      </p:pic>
    </p:spTree>
    <p:extLst>
      <p:ext uri="{BB962C8B-B14F-4D97-AF65-F5344CB8AC3E}">
        <p14:creationId xmlns:p14="http://schemas.microsoft.com/office/powerpoint/2010/main" val="261136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C8901260-7247-66B4-ACE3-F1CB35016B6E}"/>
              </a:ext>
            </a:extLst>
          </p:cNvPr>
          <p:cNvSpPr>
            <a:spLocks noGrp="1"/>
          </p:cNvSpPr>
          <p:nvPr>
            <p:ph type="title"/>
          </p:nvPr>
        </p:nvSpPr>
        <p:spPr>
          <a:xfrm>
            <a:off x="111967" y="139959"/>
            <a:ext cx="9489234" cy="867747"/>
          </a:xfrm>
        </p:spPr>
        <p:txBody>
          <a:bodyPr>
            <a:normAutofit fontScale="90000"/>
          </a:bodyPr>
          <a:lstStyle/>
          <a:p>
            <a:pPr algn="ctr"/>
            <a:br>
              <a:rPr lang="ru-RU" dirty="0">
                <a:solidFill>
                  <a:schemeClr val="tx2"/>
                </a:solidFill>
              </a:rPr>
            </a:br>
            <a:r>
              <a:rPr lang="ru-RU" sz="4000" dirty="0">
                <a:solidFill>
                  <a:schemeClr val="tx2"/>
                </a:solidFill>
              </a:rPr>
              <a:t>Совет по тюремным делам</a:t>
            </a:r>
            <a:br>
              <a:rPr lang="ru-RU" dirty="0">
                <a:solidFill>
                  <a:schemeClr val="tx2"/>
                </a:solidFill>
              </a:rPr>
            </a:br>
            <a:endParaRPr lang="ru-RU" dirty="0">
              <a:solidFill>
                <a:schemeClr val="tx2"/>
              </a:solidFill>
            </a:endParaRPr>
          </a:p>
        </p:txBody>
      </p:sp>
      <p:sp>
        <p:nvSpPr>
          <p:cNvPr id="3" name="Объект 2">
            <a:extLst>
              <a:ext uri="{FF2B5EF4-FFF2-40B4-BE49-F238E27FC236}">
                <a16:creationId xmlns:a16="http://schemas.microsoft.com/office/drawing/2014/main" id="{348E19FC-8328-C26D-DB4F-713C8157A965}"/>
              </a:ext>
            </a:extLst>
          </p:cNvPr>
          <p:cNvSpPr>
            <a:spLocks noGrp="1"/>
          </p:cNvSpPr>
          <p:nvPr>
            <p:ph idx="1"/>
          </p:nvPr>
        </p:nvSpPr>
        <p:spPr>
          <a:xfrm>
            <a:off x="429208" y="1296955"/>
            <a:ext cx="5666792" cy="5421086"/>
          </a:xfrm>
        </p:spPr>
        <p:txBody>
          <a:bodyPr>
            <a:normAutofit fontScale="92500" lnSpcReduction="20000"/>
          </a:bodyPr>
          <a:lstStyle/>
          <a:p>
            <a:pPr marL="0" indent="0" algn="just">
              <a:buNone/>
            </a:pPr>
            <a:r>
              <a:rPr lang="ru-RU" sz="1800" dirty="0">
                <a:solidFill>
                  <a:schemeClr val="tx2"/>
                </a:solidFill>
              </a:rPr>
              <a:t>Следующим этапом реформы было создание таких органов тюремного управления, которые могли бы являться проводниками новых начинаний во всех областях тюремного дела, и через которые ГТУ могло бы осуществлять ближайший надзор за деятельностью всех пенитенциарных учреждений страны и их руководство. Такими учреждениями стали губернские тюремные инспекции (прообраз современных территориальных органов УИС), которые начали создаваться в 1890 г., и в течение пяти лет было учреждено 24 губернских тюремных инспекций в основных пунктах сосредоточения тюремного населения. Процесс их становления затянулся на долгие годы. Порядок образования губернских тюремных инспекций предусматривал рассмотрение проектов документов по этим вопросам в Государственном Совете, решение которого утверждалось царским указом. Губернские тюремные инспектора и их помощники назначались Главным тюремным управлением. Причем согласия губернаторов на такое назначение не требовалось. С введением должности губернского тюремного инспектора он становится фактически главою местного тюремного ведомства</a:t>
            </a: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descr="Изображение выглядит как здание, старый, внешний, белый&#10;&#10;Автоматически созданное описание">
            <a:extLst>
              <a:ext uri="{FF2B5EF4-FFF2-40B4-BE49-F238E27FC236}">
                <a16:creationId xmlns:a16="http://schemas.microsoft.com/office/drawing/2014/main" id="{068DA2CE-86EB-A300-2408-6999B202B3E4}"/>
              </a:ext>
            </a:extLst>
          </p:cNvPr>
          <p:cNvPicPr>
            <a:picLocks noChangeAspect="1"/>
          </p:cNvPicPr>
          <p:nvPr/>
        </p:nvPicPr>
        <p:blipFill rotWithShape="1">
          <a:blip r:embed="rId3">
            <a:extLst>
              <a:ext uri="{28A0092B-C50C-407E-A947-70E740481C1C}">
                <a14:useLocalDpi xmlns:a14="http://schemas.microsoft.com/office/drawing/2010/main" val="0"/>
              </a:ext>
            </a:extLst>
          </a:blip>
          <a:srcRect l="-16480" t="-8128" r="19720" b="22935"/>
          <a:stretch/>
        </p:blipFill>
        <p:spPr>
          <a:xfrm>
            <a:off x="5932356" y="1756150"/>
            <a:ext cx="5187884" cy="3061799"/>
          </a:xfrm>
          <a:prstGeom prst="rect">
            <a:avLst/>
          </a:prstGeom>
        </p:spPr>
      </p:pic>
    </p:spTree>
    <p:extLst>
      <p:ext uri="{BB962C8B-B14F-4D97-AF65-F5344CB8AC3E}">
        <p14:creationId xmlns:p14="http://schemas.microsoft.com/office/powerpoint/2010/main" val="384655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0"/>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C8901260-7247-66B4-ACE3-F1CB35016B6E}"/>
              </a:ext>
            </a:extLst>
          </p:cNvPr>
          <p:cNvSpPr>
            <a:spLocks noGrp="1"/>
          </p:cNvSpPr>
          <p:nvPr>
            <p:ph type="title"/>
          </p:nvPr>
        </p:nvSpPr>
        <p:spPr>
          <a:xfrm>
            <a:off x="838200" y="381000"/>
            <a:ext cx="10003218" cy="1247775"/>
          </a:xfrm>
        </p:spPr>
        <p:txBody>
          <a:bodyPr>
            <a:normAutofit fontScale="90000"/>
          </a:bodyPr>
          <a:lstStyle/>
          <a:p>
            <a:pPr algn="ctr">
              <a:lnSpc>
                <a:spcPct val="90000"/>
              </a:lnSpc>
            </a:pPr>
            <a:br>
              <a:rPr lang="ru-RU" sz="3400" dirty="0"/>
            </a:br>
            <a:r>
              <a:rPr lang="ru-RU" sz="3400" dirty="0"/>
              <a:t>Совет по тюремным делам</a:t>
            </a:r>
            <a:br>
              <a:rPr lang="ru-RU" sz="3400" dirty="0"/>
            </a:br>
            <a:endParaRPr lang="ru-RU" sz="3400" dirty="0"/>
          </a:p>
        </p:txBody>
      </p:sp>
      <p:sp>
        <p:nvSpPr>
          <p:cNvPr id="3" name="Объект 2">
            <a:extLst>
              <a:ext uri="{FF2B5EF4-FFF2-40B4-BE49-F238E27FC236}">
                <a16:creationId xmlns:a16="http://schemas.microsoft.com/office/drawing/2014/main" id="{348E19FC-8328-C26D-DB4F-713C8157A965}"/>
              </a:ext>
            </a:extLst>
          </p:cNvPr>
          <p:cNvSpPr>
            <a:spLocks noGrp="1"/>
          </p:cNvSpPr>
          <p:nvPr>
            <p:ph idx="1"/>
          </p:nvPr>
        </p:nvSpPr>
        <p:spPr>
          <a:xfrm>
            <a:off x="180975" y="2362124"/>
            <a:ext cx="7458075" cy="4295851"/>
          </a:xfrm>
        </p:spPr>
        <p:txBody>
          <a:bodyPr anchor="ctr">
            <a:normAutofit fontScale="92500"/>
          </a:bodyPr>
          <a:lstStyle/>
          <a:p>
            <a:pPr algn="just">
              <a:lnSpc>
                <a:spcPct val="100000"/>
              </a:lnSpc>
            </a:pPr>
            <a:r>
              <a:rPr lang="ru-RU" sz="1400" dirty="0">
                <a:solidFill>
                  <a:schemeClr val="tx2"/>
                </a:solidFill>
              </a:rPr>
              <a:t>13 июля (30 июня) 1879 г. МВД Российской империи утверждены Временные правила для первоначального руководства тюремным инспекторам во время командировок с целью осмотра и ревизии учреждений, входящих в состав карательной системы</a:t>
            </a:r>
          </a:p>
          <a:p>
            <a:pPr algn="just">
              <a:lnSpc>
                <a:spcPct val="100000"/>
              </a:lnSpc>
            </a:pPr>
            <a:r>
              <a:rPr lang="ru-RU" sz="1400" dirty="0">
                <a:solidFill>
                  <a:schemeClr val="tx2"/>
                </a:solidFill>
              </a:rPr>
              <a:t>14 августа 1881 г. издано Положение о мерах к охранению государственного порядка и общественного спокойствия</a:t>
            </a:r>
          </a:p>
          <a:p>
            <a:pPr algn="just">
              <a:lnSpc>
                <a:spcPct val="100000"/>
              </a:lnSpc>
            </a:pPr>
            <a:r>
              <a:rPr lang="ru-RU" sz="1400" dirty="0">
                <a:solidFill>
                  <a:schemeClr val="tx2"/>
                </a:solidFill>
              </a:rPr>
              <a:t>24 апреля 1884 г. принято законоположение «Об отмене заключения в смирительном и работном домах»</a:t>
            </a:r>
          </a:p>
          <a:p>
            <a:pPr algn="just">
              <a:lnSpc>
                <a:spcPct val="100000"/>
              </a:lnSpc>
            </a:pPr>
            <a:r>
              <a:rPr lang="ru-RU" sz="1400" dirty="0">
                <a:solidFill>
                  <a:schemeClr val="tx2"/>
                </a:solidFill>
              </a:rPr>
              <a:t>11 июня 1885 г. отменяется предусмотренное Уложением о наказаниях уголовных и исправительных подразделение каторжных работ на рудничные, крепостные и работы на заводах</a:t>
            </a:r>
          </a:p>
          <a:p>
            <a:pPr algn="just">
              <a:lnSpc>
                <a:spcPct val="100000"/>
              </a:lnSpc>
            </a:pPr>
            <a:r>
              <a:rPr lang="ru-RU" sz="1400" dirty="0">
                <a:solidFill>
                  <a:schemeClr val="tx2"/>
                </a:solidFill>
              </a:rPr>
              <a:t>6 января 1886 г. утверждено Положение о занятии арестантов работами и о распределении получаемых от них доходов</a:t>
            </a:r>
          </a:p>
          <a:p>
            <a:pPr algn="just">
              <a:lnSpc>
                <a:spcPct val="100000"/>
              </a:lnSpc>
            </a:pPr>
            <a:r>
              <a:rPr lang="ru-RU" sz="1400" dirty="0">
                <a:solidFill>
                  <a:schemeClr val="tx2"/>
                </a:solidFill>
              </a:rPr>
              <a:t>2 февраля (по старому стилю – 20 января) Высочайшим повелением учреждается Конвойная стража в составе 567 конвойных команд, которым предписывалось не только сопровождение этапируемых заключенных, но и при необходимости ликвидация беспорядков в местах лишения свободы, наружная охрана тюрем</a:t>
            </a:r>
          </a:p>
          <a:p>
            <a:pPr algn="just">
              <a:lnSpc>
                <a:spcPct val="100000"/>
              </a:lnSpc>
            </a:pPr>
            <a:r>
              <a:rPr lang="ru-RU" sz="1400" dirty="0">
                <a:solidFill>
                  <a:schemeClr val="tx2"/>
                </a:solidFill>
              </a:rPr>
              <a:t>16 июля 1889 г. МВД Российской империи утверждена Инструкция о содержании срочных арестантов в тюрьмах, устроенных по системе одиночного заключения</a:t>
            </a:r>
          </a:p>
          <a:p>
            <a:pPr>
              <a:lnSpc>
                <a:spcPct val="100000"/>
              </a:lnSpc>
            </a:pPr>
            <a:endParaRPr lang="ru-RU" sz="1000" dirty="0">
              <a:solidFill>
                <a:schemeClr val="tx2"/>
              </a:solidFill>
            </a:endParaRPr>
          </a:p>
        </p:txBody>
      </p:sp>
      <p:pic>
        <p:nvPicPr>
          <p:cNvPr id="5" name="Рисунок 4" descr="Изображение выглядит как внешний, земля, старый, черный&#10;&#10;Автоматически созданное описание">
            <a:extLst>
              <a:ext uri="{FF2B5EF4-FFF2-40B4-BE49-F238E27FC236}">
                <a16:creationId xmlns:a16="http://schemas.microsoft.com/office/drawing/2014/main" id="{AA88F2AE-653C-0142-16F8-53C6206D70FA}"/>
              </a:ext>
            </a:extLst>
          </p:cNvPr>
          <p:cNvPicPr>
            <a:picLocks noChangeAspect="1"/>
          </p:cNvPicPr>
          <p:nvPr/>
        </p:nvPicPr>
        <p:blipFill rotWithShape="1">
          <a:blip r:embed="rId3">
            <a:extLst>
              <a:ext uri="{28A0092B-C50C-407E-A947-70E740481C1C}">
                <a14:useLocalDpi xmlns:a14="http://schemas.microsoft.com/office/drawing/2010/main" val="0"/>
              </a:ext>
            </a:extLst>
          </a:blip>
          <a:srcRect t="24543" r="5" b="1427"/>
          <a:stretch/>
        </p:blipFill>
        <p:spPr>
          <a:xfrm>
            <a:off x="7848600" y="4518684"/>
            <a:ext cx="4343400" cy="2339316"/>
          </a:xfrm>
          <a:prstGeom prst="rect">
            <a:avLst/>
          </a:prstGeom>
        </p:spPr>
      </p:pic>
      <p:pic>
        <p:nvPicPr>
          <p:cNvPr id="6" name="Рисунок 5">
            <a:extLst>
              <a:ext uri="{FF2B5EF4-FFF2-40B4-BE49-F238E27FC236}">
                <a16:creationId xmlns:a16="http://schemas.microsoft.com/office/drawing/2014/main" id="{5BC1616D-5063-B261-F0C9-A44DF4E3B1C4}"/>
              </a:ext>
            </a:extLst>
          </p:cNvPr>
          <p:cNvPicPr>
            <a:picLocks noChangeAspect="1"/>
          </p:cNvPicPr>
          <p:nvPr/>
        </p:nvPicPr>
        <p:blipFill rotWithShape="1">
          <a:blip r:embed="rId4"/>
          <a:srcRect l="9949" r="17487" b="-1"/>
          <a:stretch/>
        </p:blipFill>
        <p:spPr>
          <a:xfrm>
            <a:off x="7848600" y="2267339"/>
            <a:ext cx="4343400" cy="2289506"/>
          </a:xfrm>
          <a:prstGeom prst="rect">
            <a:avLst/>
          </a:prstGeom>
        </p:spPr>
      </p:pic>
      <p:pic>
        <p:nvPicPr>
          <p:cNvPr id="7" name="Рисунок 6">
            <a:extLst>
              <a:ext uri="{FF2B5EF4-FFF2-40B4-BE49-F238E27FC236}">
                <a16:creationId xmlns:a16="http://schemas.microsoft.com/office/drawing/2014/main" id="{4D0BE522-4C9E-9AA3-CE86-C6B876F42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871" y="190389"/>
            <a:ext cx="3541046" cy="1989022"/>
          </a:xfrm>
          <a:prstGeom prst="rect">
            <a:avLst/>
          </a:prstGeom>
        </p:spPr>
      </p:pic>
    </p:spTree>
    <p:extLst>
      <p:ext uri="{BB962C8B-B14F-4D97-AF65-F5344CB8AC3E}">
        <p14:creationId xmlns:p14="http://schemas.microsoft.com/office/powerpoint/2010/main" val="3929697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42B871B0-3F0C-CF11-D260-467BD40280B7}"/>
              </a:ext>
            </a:extLst>
          </p:cNvPr>
          <p:cNvSpPr>
            <a:spLocks noGrp="1"/>
          </p:cNvSpPr>
          <p:nvPr>
            <p:ph type="title"/>
          </p:nvPr>
        </p:nvSpPr>
        <p:spPr>
          <a:xfrm>
            <a:off x="83976" y="242595"/>
            <a:ext cx="9414587" cy="839755"/>
          </a:xfrm>
        </p:spPr>
        <p:txBody>
          <a:bodyPr>
            <a:normAutofit/>
          </a:bodyPr>
          <a:lstStyle/>
          <a:p>
            <a:pPr algn="ctr"/>
            <a:r>
              <a:rPr lang="ru-RU" sz="3600" dirty="0">
                <a:solidFill>
                  <a:schemeClr val="tx2"/>
                </a:solidFill>
              </a:rPr>
              <a:t>Условия отбывания наказаний</a:t>
            </a:r>
          </a:p>
        </p:txBody>
      </p:sp>
      <p:sp>
        <p:nvSpPr>
          <p:cNvPr id="3" name="Объект 2">
            <a:extLst>
              <a:ext uri="{FF2B5EF4-FFF2-40B4-BE49-F238E27FC236}">
                <a16:creationId xmlns:a16="http://schemas.microsoft.com/office/drawing/2014/main" id="{F41F56D5-CBCA-074F-1E46-4F68B5582DB2}"/>
              </a:ext>
            </a:extLst>
          </p:cNvPr>
          <p:cNvSpPr>
            <a:spLocks noGrp="1"/>
          </p:cNvSpPr>
          <p:nvPr>
            <p:ph idx="1"/>
          </p:nvPr>
        </p:nvSpPr>
        <p:spPr>
          <a:xfrm>
            <a:off x="173646" y="1362269"/>
            <a:ext cx="9871787" cy="4750818"/>
          </a:xfrm>
        </p:spPr>
        <p:txBody>
          <a:bodyPr>
            <a:normAutofit fontScale="92500" lnSpcReduction="10000"/>
          </a:bodyPr>
          <a:lstStyle/>
          <a:p>
            <a:pPr algn="just"/>
            <a:r>
              <a:rPr lang="ru-RU" sz="1800" dirty="0">
                <a:solidFill>
                  <a:schemeClr val="tx2"/>
                </a:solidFill>
              </a:rPr>
              <a:t>Реальная сущность карательной политики государства проявлялась не только в системе учреждений, но главным образом в содержании и условиях отбывания наказания</a:t>
            </a:r>
          </a:p>
          <a:p>
            <a:pPr algn="just"/>
            <a:r>
              <a:rPr lang="ru-RU" sz="1800" dirty="0">
                <a:solidFill>
                  <a:schemeClr val="tx2"/>
                </a:solidFill>
              </a:rPr>
              <a:t>18 мая 1889 г. утверждается законоположение «О некоторых мерах по устройству новых тюрем и усилению тюремного надзора»</a:t>
            </a:r>
          </a:p>
          <a:p>
            <a:pPr algn="just"/>
            <a:r>
              <a:rPr lang="ru-RU" sz="1800" dirty="0">
                <a:solidFill>
                  <a:schemeClr val="tx2"/>
                </a:solidFill>
              </a:rPr>
              <a:t>29 марта 1893 г. отменены телесные наказания для ссыльных женщин</a:t>
            </a:r>
          </a:p>
          <a:p>
            <a:pPr algn="just"/>
            <a:r>
              <a:rPr lang="ru-RU" sz="1800" dirty="0">
                <a:solidFill>
                  <a:schemeClr val="tx2"/>
                </a:solidFill>
              </a:rPr>
              <a:t>Как свидетельствуют архивные материалы инспектирования, условия и порядок содержания заключенных, безусловно, никак нельзя было признать благополучными. Переполняемость тюремных помещений была и тогда типичной картиной. В ряде губерний и областей при норме 2 куб. сажени на одно тюремное место на нем размещалось от трех до пяти человек. Нередки были случаи массовых заболеваний</a:t>
            </a:r>
          </a:p>
          <a:p>
            <a:pPr algn="just"/>
            <a:r>
              <a:rPr lang="ru-RU" sz="1800" dirty="0">
                <a:solidFill>
                  <a:schemeClr val="tx2"/>
                </a:solidFill>
              </a:rPr>
              <a:t>Довольно скромно кормили заключенных. Причем многое зависело от местных возможностей. Общий порядок продовольствия арестантов был установлен Уставами о содержащихся под стражею 1908 г., в мае 1912 года циркуляром ГТУ определены суточные нормы питания на человека. Вот довольно короткий перечень продуктов: хлеб, крупа, мясо 2-го сорта около ста грамм в будни и около 120 грамм по воскресным и праздничным дням, сало -около 30 граммов, столько же соли. На приварок выдавалось 1,25 копейки</a:t>
            </a: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a:extLst>
              <a:ext uri="{FF2B5EF4-FFF2-40B4-BE49-F238E27FC236}">
                <a16:creationId xmlns:a16="http://schemas.microsoft.com/office/drawing/2014/main" id="{9C4BAAE6-B075-2EE5-A110-9E4DD935C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666238" y="2166051"/>
            <a:ext cx="2904956" cy="2146567"/>
          </a:xfrm>
          <a:prstGeom prst="rect">
            <a:avLst/>
          </a:prstGeom>
        </p:spPr>
      </p:pic>
    </p:spTree>
    <p:extLst>
      <p:ext uri="{BB962C8B-B14F-4D97-AF65-F5344CB8AC3E}">
        <p14:creationId xmlns:p14="http://schemas.microsoft.com/office/powerpoint/2010/main" val="410594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7B24A1C0-F4E1-8D66-784E-3AA10317FAC2}"/>
              </a:ext>
            </a:extLst>
          </p:cNvPr>
          <p:cNvSpPr>
            <a:spLocks noGrp="1"/>
          </p:cNvSpPr>
          <p:nvPr>
            <p:ph type="title"/>
          </p:nvPr>
        </p:nvSpPr>
        <p:spPr>
          <a:xfrm>
            <a:off x="0" y="261256"/>
            <a:ext cx="10048481" cy="1007707"/>
          </a:xfrm>
        </p:spPr>
        <p:txBody>
          <a:bodyPr>
            <a:noAutofit/>
          </a:bodyPr>
          <a:lstStyle/>
          <a:p>
            <a:pPr algn="ctr"/>
            <a:r>
              <a:rPr lang="ru-RU" sz="3600" dirty="0">
                <a:solidFill>
                  <a:schemeClr val="tx2"/>
                </a:solidFill>
              </a:rPr>
              <a:t>Средства, формы и методы воздействия на арестантов</a:t>
            </a:r>
          </a:p>
        </p:txBody>
      </p:sp>
      <p:sp>
        <p:nvSpPr>
          <p:cNvPr id="3" name="Объект 2">
            <a:extLst>
              <a:ext uri="{FF2B5EF4-FFF2-40B4-BE49-F238E27FC236}">
                <a16:creationId xmlns:a16="http://schemas.microsoft.com/office/drawing/2014/main" id="{0CE4A9A1-C819-BCDC-5400-8839C5E897E1}"/>
              </a:ext>
            </a:extLst>
          </p:cNvPr>
          <p:cNvSpPr>
            <a:spLocks noGrp="1"/>
          </p:cNvSpPr>
          <p:nvPr>
            <p:ph idx="1"/>
          </p:nvPr>
        </p:nvSpPr>
        <p:spPr>
          <a:xfrm>
            <a:off x="74645" y="1530220"/>
            <a:ext cx="9513588" cy="5066523"/>
          </a:xfrm>
        </p:spPr>
        <p:txBody>
          <a:bodyPr>
            <a:normAutofit/>
          </a:bodyPr>
          <a:lstStyle/>
          <a:p>
            <a:pPr algn="just"/>
            <a:r>
              <a:rPr lang="ru-RU" sz="1800" dirty="0">
                <a:solidFill>
                  <a:schemeClr val="tx2"/>
                </a:solidFill>
              </a:rPr>
              <a:t>На формирование </a:t>
            </a:r>
            <a:r>
              <a:rPr lang="ru-RU" sz="1800" dirty="0" err="1">
                <a:solidFill>
                  <a:schemeClr val="tx2"/>
                </a:solidFill>
              </a:rPr>
              <a:t>правопослушной</a:t>
            </a:r>
            <a:r>
              <a:rPr lang="ru-RU" sz="1800" dirty="0">
                <a:solidFill>
                  <a:schemeClr val="tx2"/>
                </a:solidFill>
              </a:rPr>
              <a:t> личности был направлен целый комплекс мер воздействия, решающую роль в реализации которых играла церковь, выполняющая функции духовно-нравственного воспитания и просвещения заключенных. Священники, диаконы и псаломщики согласно закону от 15 июня 1887 года были отнесены к аппарату управления отдельных мест заключения. При этом по должностному окладу священник приравнивался к смотрителю (начальнику) тюрьмы</a:t>
            </a:r>
          </a:p>
          <a:p>
            <a:pPr algn="just"/>
            <a:r>
              <a:rPr lang="ru-RU" sz="1800" dirty="0">
                <a:solidFill>
                  <a:schemeClr val="tx2"/>
                </a:solidFill>
              </a:rPr>
              <a:t>Видное место в воспитательном процессе занимали школьная и внешкольная работа, библиотека. Периодические издания выдавать не разрешалось, можно было читать только старые газеты, вышедшие год назад</a:t>
            </a:r>
          </a:p>
          <a:p>
            <a:pPr algn="just"/>
            <a:r>
              <a:rPr lang="ru-RU" sz="1800" dirty="0">
                <a:solidFill>
                  <a:schemeClr val="tx2"/>
                </a:solidFill>
              </a:rPr>
              <a:t>Специально для заключенных с октября 1916 года специальным приложением к «Тюремному вестнику» выходил художественно-литературный иллюстрированный журнал «Зерна»</a:t>
            </a:r>
          </a:p>
          <a:p>
            <a:pPr algn="just"/>
            <a:r>
              <a:rPr lang="ru-RU" sz="1800" dirty="0">
                <a:solidFill>
                  <a:schemeClr val="tx2"/>
                </a:solidFill>
              </a:rPr>
              <a:t>В 1895 году ГТУ передано в ведение Министерства юстиции и просуществовало в нем до 1922 года. Начало упразднения местных приказов, укрепление влияния центральных органов</a:t>
            </a: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a:extLst>
              <a:ext uri="{FF2B5EF4-FFF2-40B4-BE49-F238E27FC236}">
                <a16:creationId xmlns:a16="http://schemas.microsoft.com/office/drawing/2014/main" id="{F71DE64F-D19B-28F2-0A47-DB241A56B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876388" y="2648212"/>
            <a:ext cx="2829971" cy="1795157"/>
          </a:xfrm>
          <a:prstGeom prst="rect">
            <a:avLst/>
          </a:prstGeom>
        </p:spPr>
      </p:pic>
    </p:spTree>
    <p:extLst>
      <p:ext uri="{BB962C8B-B14F-4D97-AF65-F5344CB8AC3E}">
        <p14:creationId xmlns:p14="http://schemas.microsoft.com/office/powerpoint/2010/main" val="2415852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7B24A1C0-F4E1-8D66-784E-3AA10317FAC2}"/>
              </a:ext>
            </a:extLst>
          </p:cNvPr>
          <p:cNvSpPr>
            <a:spLocks noGrp="1"/>
          </p:cNvSpPr>
          <p:nvPr>
            <p:ph type="title"/>
          </p:nvPr>
        </p:nvSpPr>
        <p:spPr>
          <a:xfrm>
            <a:off x="0" y="83976"/>
            <a:ext cx="10048481" cy="1045028"/>
          </a:xfrm>
        </p:spPr>
        <p:txBody>
          <a:bodyPr>
            <a:noAutofit/>
          </a:bodyPr>
          <a:lstStyle/>
          <a:p>
            <a:pPr algn="ctr"/>
            <a:r>
              <a:rPr lang="ru-RU" sz="3600" dirty="0">
                <a:solidFill>
                  <a:schemeClr val="tx2"/>
                </a:solidFill>
              </a:rPr>
              <a:t>Средства, формы и методы воздействия на арестантов</a:t>
            </a:r>
          </a:p>
        </p:txBody>
      </p:sp>
      <p:sp>
        <p:nvSpPr>
          <p:cNvPr id="3" name="Объект 2">
            <a:extLst>
              <a:ext uri="{FF2B5EF4-FFF2-40B4-BE49-F238E27FC236}">
                <a16:creationId xmlns:a16="http://schemas.microsoft.com/office/drawing/2014/main" id="{0CE4A9A1-C819-BCDC-5400-8839C5E897E1}"/>
              </a:ext>
            </a:extLst>
          </p:cNvPr>
          <p:cNvSpPr>
            <a:spLocks noGrp="1"/>
          </p:cNvSpPr>
          <p:nvPr>
            <p:ph idx="1"/>
          </p:nvPr>
        </p:nvSpPr>
        <p:spPr>
          <a:xfrm>
            <a:off x="447869" y="1511559"/>
            <a:ext cx="7268547" cy="4991878"/>
          </a:xfrm>
        </p:spPr>
        <p:txBody>
          <a:bodyPr>
            <a:normAutofit fontScale="85000" lnSpcReduction="10000"/>
          </a:bodyPr>
          <a:lstStyle/>
          <a:p>
            <a:pPr algn="just"/>
            <a:r>
              <a:rPr lang="ru-RU" sz="1800" dirty="0">
                <a:solidFill>
                  <a:schemeClr val="tx2"/>
                </a:solidFill>
              </a:rPr>
              <a:t>Некоторые эпизоды, характеризующие данный период. Уголовное Уложение – новый этап развития демократии и гуманности. Оно было принято 22 марта 1903 года. Им предусматривалась новая система наказаний:</a:t>
            </a:r>
          </a:p>
          <a:p>
            <a:pPr marL="0" indent="0" algn="just">
              <a:buNone/>
            </a:pPr>
            <a:r>
              <a:rPr lang="ru-RU" sz="1800" dirty="0">
                <a:solidFill>
                  <a:schemeClr val="tx2"/>
                </a:solidFill>
              </a:rPr>
              <a:t>1) смертная казнь (непубличная);</a:t>
            </a:r>
          </a:p>
          <a:p>
            <a:pPr marL="0" indent="0" algn="just">
              <a:buNone/>
            </a:pPr>
            <a:r>
              <a:rPr lang="ru-RU" sz="1800" dirty="0">
                <a:solidFill>
                  <a:schemeClr val="tx2"/>
                </a:solidFill>
              </a:rPr>
              <a:t>2) каторга;</a:t>
            </a:r>
          </a:p>
          <a:p>
            <a:pPr marL="0" indent="0" algn="just">
              <a:buNone/>
            </a:pPr>
            <a:r>
              <a:rPr lang="ru-RU" sz="1800" dirty="0">
                <a:solidFill>
                  <a:schemeClr val="tx2"/>
                </a:solidFill>
              </a:rPr>
              <a:t>3) ссылка на поселение;</a:t>
            </a:r>
          </a:p>
          <a:p>
            <a:pPr marL="0" indent="0" algn="just">
              <a:buNone/>
            </a:pPr>
            <a:r>
              <a:rPr lang="ru-RU" sz="1800" dirty="0">
                <a:solidFill>
                  <a:schemeClr val="tx2"/>
                </a:solidFill>
              </a:rPr>
              <a:t>4) заключение в исправительном доме;</a:t>
            </a:r>
          </a:p>
          <a:p>
            <a:pPr marL="0" indent="0" algn="just">
              <a:buNone/>
            </a:pPr>
            <a:r>
              <a:rPr lang="ru-RU" sz="1800" dirty="0">
                <a:solidFill>
                  <a:schemeClr val="tx2"/>
                </a:solidFill>
              </a:rPr>
              <a:t>5) заключение в крепости;</a:t>
            </a:r>
          </a:p>
          <a:p>
            <a:pPr marL="0" indent="0" algn="just">
              <a:buNone/>
            </a:pPr>
            <a:r>
              <a:rPr lang="ru-RU" sz="1800" dirty="0">
                <a:solidFill>
                  <a:schemeClr val="tx2"/>
                </a:solidFill>
              </a:rPr>
              <a:t>6) заключение в тюрьме;</a:t>
            </a:r>
          </a:p>
          <a:p>
            <a:pPr marL="0" indent="0" algn="just">
              <a:buNone/>
            </a:pPr>
            <a:r>
              <a:rPr lang="ru-RU" sz="1800" dirty="0">
                <a:solidFill>
                  <a:schemeClr val="tx2"/>
                </a:solidFill>
              </a:rPr>
              <a:t>7) арест;</a:t>
            </a:r>
          </a:p>
          <a:p>
            <a:pPr marL="0" indent="0" algn="just">
              <a:buNone/>
            </a:pPr>
            <a:r>
              <a:rPr lang="ru-RU" sz="1800" dirty="0">
                <a:solidFill>
                  <a:schemeClr val="tx2"/>
                </a:solidFill>
              </a:rPr>
              <a:t>8) денежный штраф.</a:t>
            </a:r>
          </a:p>
          <a:p>
            <a:pPr algn="just"/>
            <a:r>
              <a:rPr lang="ru-RU" sz="1800" dirty="0">
                <a:solidFill>
                  <a:schemeClr val="tx2"/>
                </a:solidFill>
              </a:rPr>
              <a:t>Приведенный перечень свидетельствует о цивилизованном подходе к применению видов наказаний</a:t>
            </a:r>
          </a:p>
          <a:p>
            <a:pPr algn="just"/>
            <a:r>
              <a:rPr lang="ru-RU" sz="1800" dirty="0">
                <a:solidFill>
                  <a:schemeClr val="tx2"/>
                </a:solidFill>
              </a:rPr>
              <a:t>12 июня 1900 г. принят Закон «Об отмене ссылки на житие и ограничении ссылки на поселение»</a:t>
            </a: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3">
            <a:extLst>
              <a:ext uri="{FF2B5EF4-FFF2-40B4-BE49-F238E27FC236}">
                <a16:creationId xmlns:a16="http://schemas.microsoft.com/office/drawing/2014/main" id="{96CEFBA5-C84A-972C-7B94-0A02E14EFA7C}"/>
              </a:ext>
            </a:extLst>
          </p:cNvPr>
          <p:cNvPicPr>
            <a:picLocks noChangeAspect="1"/>
          </p:cNvPicPr>
          <p:nvPr/>
        </p:nvPicPr>
        <p:blipFill>
          <a:blip r:embed="rId3"/>
          <a:stretch>
            <a:fillRect/>
          </a:stretch>
        </p:blipFill>
        <p:spPr>
          <a:xfrm>
            <a:off x="8496785" y="1129004"/>
            <a:ext cx="3103391" cy="2464307"/>
          </a:xfrm>
          <a:prstGeom prst="rect">
            <a:avLst/>
          </a:prstGeom>
        </p:spPr>
      </p:pic>
      <p:pic>
        <p:nvPicPr>
          <p:cNvPr id="5" name="Рисунок 4">
            <a:extLst>
              <a:ext uri="{FF2B5EF4-FFF2-40B4-BE49-F238E27FC236}">
                <a16:creationId xmlns:a16="http://schemas.microsoft.com/office/drawing/2014/main" id="{99339B9E-B5A0-F766-0E0C-D5406D6F87AC}"/>
              </a:ext>
            </a:extLst>
          </p:cNvPr>
          <p:cNvPicPr>
            <a:picLocks noChangeAspect="1"/>
          </p:cNvPicPr>
          <p:nvPr/>
        </p:nvPicPr>
        <p:blipFill>
          <a:blip r:embed="rId4"/>
          <a:stretch>
            <a:fillRect/>
          </a:stretch>
        </p:blipFill>
        <p:spPr>
          <a:xfrm>
            <a:off x="8546290" y="4134804"/>
            <a:ext cx="3004379" cy="1995408"/>
          </a:xfrm>
          <a:prstGeom prst="rect">
            <a:avLst/>
          </a:prstGeom>
        </p:spPr>
      </p:pic>
      <p:sp>
        <p:nvSpPr>
          <p:cNvPr id="6" name="Прямоугольник 5">
            <a:extLst>
              <a:ext uri="{FF2B5EF4-FFF2-40B4-BE49-F238E27FC236}">
                <a16:creationId xmlns:a16="http://schemas.microsoft.com/office/drawing/2014/main" id="{C5EF7529-FFDD-40BD-25CD-221D237A3AB5}"/>
              </a:ext>
            </a:extLst>
          </p:cNvPr>
          <p:cNvSpPr/>
          <p:nvPr/>
        </p:nvSpPr>
        <p:spPr>
          <a:xfrm>
            <a:off x="8630226" y="6167535"/>
            <a:ext cx="2836506" cy="1679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solidFill>
                  <a:schemeClr val="tx1"/>
                </a:solidFill>
              </a:rPr>
              <a:t>Тюрьма на территории крепости Орешек</a:t>
            </a:r>
          </a:p>
        </p:txBody>
      </p:sp>
    </p:spTree>
    <p:extLst>
      <p:ext uri="{BB962C8B-B14F-4D97-AF65-F5344CB8AC3E}">
        <p14:creationId xmlns:p14="http://schemas.microsoft.com/office/powerpoint/2010/main" val="181357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B5C75354-67A4-8A82-6CA1-15F4AD73A987}"/>
              </a:ext>
            </a:extLst>
          </p:cNvPr>
          <p:cNvSpPr>
            <a:spLocks noGrp="1"/>
          </p:cNvSpPr>
          <p:nvPr>
            <p:ph type="title"/>
          </p:nvPr>
        </p:nvSpPr>
        <p:spPr>
          <a:xfrm>
            <a:off x="270588" y="102638"/>
            <a:ext cx="9330613" cy="1073020"/>
          </a:xfrm>
        </p:spPr>
        <p:txBody>
          <a:bodyPr>
            <a:normAutofit fontScale="90000"/>
          </a:bodyPr>
          <a:lstStyle/>
          <a:p>
            <a:pPr algn="ctr"/>
            <a:r>
              <a:rPr lang="ru-RU" sz="3600" dirty="0">
                <a:solidFill>
                  <a:schemeClr val="tx2"/>
                </a:solidFill>
              </a:rPr>
              <a:t>Министерство (наркомат) юстиции и Главное управление</a:t>
            </a:r>
          </a:p>
        </p:txBody>
      </p:sp>
      <p:sp>
        <p:nvSpPr>
          <p:cNvPr id="3" name="Объект 2">
            <a:extLst>
              <a:ext uri="{FF2B5EF4-FFF2-40B4-BE49-F238E27FC236}">
                <a16:creationId xmlns:a16="http://schemas.microsoft.com/office/drawing/2014/main" id="{CD6BF29B-5650-3307-EAD5-CF55BCB7868B}"/>
              </a:ext>
            </a:extLst>
          </p:cNvPr>
          <p:cNvSpPr>
            <a:spLocks noGrp="1"/>
          </p:cNvSpPr>
          <p:nvPr>
            <p:ph idx="1"/>
          </p:nvPr>
        </p:nvSpPr>
        <p:spPr>
          <a:xfrm>
            <a:off x="270587" y="1175658"/>
            <a:ext cx="9330614" cy="5579704"/>
          </a:xfrm>
        </p:spPr>
        <p:txBody>
          <a:bodyPr>
            <a:normAutofit fontScale="92500" lnSpcReduction="10000"/>
          </a:bodyPr>
          <a:lstStyle/>
          <a:p>
            <a:pPr algn="just"/>
            <a:r>
              <a:rPr lang="ru-RU" sz="1600" dirty="0">
                <a:solidFill>
                  <a:schemeClr val="tx2"/>
                </a:solidFill>
              </a:rPr>
              <a:t>В июле 1917 года Постановлением Правительства устанавливается новая структура ГУМЗ Минюста. Она включала канцелярию и четыре отдела, ответственные за организацию производственных работ, службы надзора (делопроизводство распорядительное и по режиму), тылового, медицинского обеспечения. ГУМЗ вплотную подошло к определению содержания основных средств исправительно-воспитательного воздействия</a:t>
            </a:r>
          </a:p>
          <a:p>
            <a:pPr algn="just"/>
            <a:r>
              <a:rPr lang="ru-RU" sz="1600" dirty="0">
                <a:solidFill>
                  <a:schemeClr val="tx2"/>
                </a:solidFill>
              </a:rPr>
              <a:t>Внедрение передовых идей, сформировавшихся в дореволюционный период, продолжилось и в советский период развития пенитенциарного права. Многим известным ученым пришлось принять советскую власть и работать в государственных учреждениях. Они внесли в их организацию передовые демократические принципы исполнения наказания. В 1918 г. Была учреждена Тюремная комиссия, задачей которой являлось «заведование всеми отраслями тюремного быта и принятие основных начал тюремной реформы»</a:t>
            </a:r>
          </a:p>
          <a:p>
            <a:pPr algn="just"/>
            <a:r>
              <a:rPr lang="ru-RU" sz="1600" dirty="0">
                <a:solidFill>
                  <a:schemeClr val="tx2"/>
                </a:solidFill>
              </a:rPr>
              <a:t>В двадцатых годах прошлого века складывалась неприемлемая ситуация, когда вместе с </a:t>
            </a:r>
            <a:r>
              <a:rPr lang="ru-RU" sz="1600" dirty="0" err="1">
                <a:solidFill>
                  <a:schemeClr val="tx2"/>
                </a:solidFill>
              </a:rPr>
              <a:t>Наркомюстом</a:t>
            </a:r>
            <a:r>
              <a:rPr lang="ru-RU" sz="1600" dirty="0">
                <a:solidFill>
                  <a:schemeClr val="tx2"/>
                </a:solidFill>
              </a:rPr>
              <a:t> с собственной структурой управления и нормативной базой исполнением наказаний занималось и другое ведомство. СНК постановлением от 12 октября 1922 года подчинил все тюрьмы НКВД, где было создано Главное управление местами заключения. Конвойная стража передается из НКВД в ведение ГПУ и переименовывается в Корпус конвойной стражи ГПУ. Принято Временное положение о Главном управлении местами заключения НКВД РСФСР и его местных органах. Декрет ВЦИК и СНК «О служащих в местах заключения» издан в июне 1924 г. Данная централизация повлекла за собой разработку законодательного обоснования последующих реформ</a:t>
            </a:r>
          </a:p>
          <a:p>
            <a:pPr algn="just"/>
            <a:r>
              <a:rPr lang="ru-RU" sz="1600" dirty="0">
                <a:solidFill>
                  <a:schemeClr val="tx2"/>
                </a:solidFill>
              </a:rPr>
              <a:t>Исправительно-трудовой кодекс РСФСР принят 16 октября 1924 года на второй сессии ВЦИК XI созыва. В нем были поставлены воспитательные задачи и идея исправления осужденных. Основным видом лишения свободы становились исправительно-трудовые колонии</a:t>
            </a:r>
          </a:p>
          <a:p>
            <a:endParaRPr lang="ru-RU" sz="1600" dirty="0">
              <a:solidFill>
                <a:schemeClr val="tx2"/>
              </a:solidFill>
            </a:endParaRP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Рисунок 8">
            <a:extLst>
              <a:ext uri="{FF2B5EF4-FFF2-40B4-BE49-F238E27FC236}">
                <a16:creationId xmlns:a16="http://schemas.microsoft.com/office/drawing/2014/main" id="{14275E2B-BE9D-13D9-8532-5497C4339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066306" y="2357240"/>
            <a:ext cx="4107868" cy="2143519"/>
          </a:xfrm>
          <a:prstGeom prst="rect">
            <a:avLst/>
          </a:prstGeom>
        </p:spPr>
      </p:pic>
    </p:spTree>
    <p:extLst>
      <p:ext uri="{BB962C8B-B14F-4D97-AF65-F5344CB8AC3E}">
        <p14:creationId xmlns:p14="http://schemas.microsoft.com/office/powerpoint/2010/main" val="3221829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21BCF7A7-E216-A8C2-07C0-C5AF852267E0}"/>
              </a:ext>
            </a:extLst>
          </p:cNvPr>
          <p:cNvSpPr>
            <a:spLocks noGrp="1"/>
          </p:cNvSpPr>
          <p:nvPr>
            <p:ph type="title"/>
          </p:nvPr>
        </p:nvSpPr>
        <p:spPr>
          <a:xfrm>
            <a:off x="838201" y="382556"/>
            <a:ext cx="8763000" cy="1129004"/>
          </a:xfrm>
        </p:spPr>
        <p:txBody>
          <a:bodyPr>
            <a:normAutofit/>
          </a:bodyPr>
          <a:lstStyle/>
          <a:p>
            <a:pPr algn="ctr"/>
            <a:r>
              <a:rPr lang="ru-RU" sz="3600" dirty="0">
                <a:solidFill>
                  <a:schemeClr val="tx2"/>
                </a:solidFill>
              </a:rPr>
              <a:t>Тюремные лагеря</a:t>
            </a:r>
          </a:p>
        </p:txBody>
      </p:sp>
      <p:sp>
        <p:nvSpPr>
          <p:cNvPr id="3" name="Объект 2">
            <a:extLst>
              <a:ext uri="{FF2B5EF4-FFF2-40B4-BE49-F238E27FC236}">
                <a16:creationId xmlns:a16="http://schemas.microsoft.com/office/drawing/2014/main" id="{D7E0D603-E074-A1EE-6F05-187F44F733FA}"/>
              </a:ext>
            </a:extLst>
          </p:cNvPr>
          <p:cNvSpPr>
            <a:spLocks noGrp="1"/>
          </p:cNvSpPr>
          <p:nvPr>
            <p:ph idx="1"/>
          </p:nvPr>
        </p:nvSpPr>
        <p:spPr>
          <a:xfrm>
            <a:off x="307910" y="1763486"/>
            <a:ext cx="7296539" cy="4349601"/>
          </a:xfrm>
        </p:spPr>
        <p:txBody>
          <a:bodyPr>
            <a:normAutofit fontScale="92500" lnSpcReduction="10000"/>
          </a:bodyPr>
          <a:lstStyle/>
          <a:p>
            <a:pPr algn="just"/>
            <a:r>
              <a:rPr lang="ru-RU" sz="1800" dirty="0">
                <a:solidFill>
                  <a:schemeClr val="tx2"/>
                </a:solidFill>
              </a:rPr>
              <a:t>В условиях Гражданской войны и интервенции на базе постановления СНК РСФСР от 5.09.1918 года «О красном терроре» ВЦИК в мае 1919 года принимает постановление «О лагерях принудительных работ». Были организованы обычные лагеря и для наиболее опасных противников советской власти. Одним из лагерей особого назначения стал в 1920 году Соловецкий лагерь</a:t>
            </a:r>
          </a:p>
          <a:p>
            <a:pPr algn="just"/>
            <a:r>
              <a:rPr lang="ru-RU" sz="1800" dirty="0">
                <a:solidFill>
                  <a:schemeClr val="tx2"/>
                </a:solidFill>
              </a:rPr>
              <a:t>В 1929 г. создано Управление Северных лагерей особого назначения (УСЛОН). Декретом ВЦИК и СНК вводится раздельное наказание в виде лишения свободы в зависимости от общественной опасности совершенного преступления. В 1930 г. подписано Постановление ВЦИК и СНК «О высылке и ссылке, применяемым по судебным приговорам»</a:t>
            </a:r>
          </a:p>
          <a:p>
            <a:pPr algn="just"/>
            <a:r>
              <a:rPr lang="ru-RU" sz="1800" dirty="0">
                <a:solidFill>
                  <a:schemeClr val="tx2"/>
                </a:solidFill>
              </a:rPr>
              <a:t>Вступает в действие Положение об исправительно-трудовых лагерях ОГПУ, положившее начало массовому внедрению лагерной системы при исполнении уголовных наказаний. Приказом ОГПУ № 130/63 образовано Управление лагерями (УЛАГ)</a:t>
            </a: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Рисунок 6">
            <a:extLst>
              <a:ext uri="{FF2B5EF4-FFF2-40B4-BE49-F238E27FC236}">
                <a16:creationId xmlns:a16="http://schemas.microsoft.com/office/drawing/2014/main" id="{DE66C9E2-B96D-A474-ACDF-9ADD35FF5F70}"/>
              </a:ext>
            </a:extLst>
          </p:cNvPr>
          <p:cNvPicPr>
            <a:picLocks noChangeAspect="1"/>
          </p:cNvPicPr>
          <p:nvPr/>
        </p:nvPicPr>
        <p:blipFill>
          <a:blip r:embed="rId3"/>
          <a:stretch>
            <a:fillRect/>
          </a:stretch>
        </p:blipFill>
        <p:spPr>
          <a:xfrm>
            <a:off x="8285967" y="1763486"/>
            <a:ext cx="3525028" cy="1988477"/>
          </a:xfrm>
          <a:prstGeom prst="rect">
            <a:avLst/>
          </a:prstGeom>
        </p:spPr>
      </p:pic>
      <p:pic>
        <p:nvPicPr>
          <p:cNvPr id="9" name="Рисунок 8">
            <a:extLst>
              <a:ext uri="{FF2B5EF4-FFF2-40B4-BE49-F238E27FC236}">
                <a16:creationId xmlns:a16="http://schemas.microsoft.com/office/drawing/2014/main" id="{EE800715-ADA1-51FD-9CA1-8907A004954C}"/>
              </a:ext>
            </a:extLst>
          </p:cNvPr>
          <p:cNvPicPr>
            <a:picLocks noChangeAspect="1"/>
          </p:cNvPicPr>
          <p:nvPr/>
        </p:nvPicPr>
        <p:blipFill>
          <a:blip r:embed="rId4"/>
          <a:stretch>
            <a:fillRect/>
          </a:stretch>
        </p:blipFill>
        <p:spPr>
          <a:xfrm>
            <a:off x="8285967" y="4016719"/>
            <a:ext cx="3525028" cy="1982828"/>
          </a:xfrm>
          <a:prstGeom prst="rect">
            <a:avLst/>
          </a:prstGeom>
        </p:spPr>
      </p:pic>
    </p:spTree>
    <p:extLst>
      <p:ext uri="{BB962C8B-B14F-4D97-AF65-F5344CB8AC3E}">
        <p14:creationId xmlns:p14="http://schemas.microsoft.com/office/powerpoint/2010/main" val="3006472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
            <a:ext cx="12192000" cy="221768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1999" cy="2224386"/>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42FD66E6-6035-7C08-1CD0-4E2A1A8A78FC}"/>
              </a:ext>
            </a:extLst>
          </p:cNvPr>
          <p:cNvSpPr>
            <a:spLocks noGrp="1"/>
          </p:cNvSpPr>
          <p:nvPr>
            <p:ph type="title"/>
          </p:nvPr>
        </p:nvSpPr>
        <p:spPr>
          <a:xfrm>
            <a:off x="838200" y="381000"/>
            <a:ext cx="10003218" cy="1600124"/>
          </a:xfrm>
        </p:spPr>
        <p:txBody>
          <a:bodyPr vert="horz" lIns="91440" tIns="45720" rIns="91440" bIns="45720" rtlCol="0">
            <a:normAutofit/>
          </a:bodyPr>
          <a:lstStyle/>
          <a:p>
            <a:r>
              <a:rPr lang="ru-RU"/>
              <a:t>План работы:</a:t>
            </a:r>
            <a:endParaRPr lang="en-US"/>
          </a:p>
        </p:txBody>
      </p:sp>
      <p:sp>
        <p:nvSpPr>
          <p:cNvPr id="4" name="Объект 3">
            <a:extLst>
              <a:ext uri="{FF2B5EF4-FFF2-40B4-BE49-F238E27FC236}">
                <a16:creationId xmlns:a16="http://schemas.microsoft.com/office/drawing/2014/main" id="{B11CE834-8036-5208-E4EF-6044F1616A98}"/>
              </a:ext>
            </a:extLst>
          </p:cNvPr>
          <p:cNvSpPr>
            <a:spLocks noGrp="1"/>
          </p:cNvSpPr>
          <p:nvPr>
            <p:ph idx="1"/>
          </p:nvPr>
        </p:nvSpPr>
        <p:spPr>
          <a:xfrm>
            <a:off x="201337" y="2994869"/>
            <a:ext cx="6509856" cy="3010003"/>
          </a:xfrm>
        </p:spPr>
        <p:txBody>
          <a:bodyPr anchor="ctr">
            <a:noAutofit/>
          </a:bodyPr>
          <a:lstStyle/>
          <a:p>
            <a:pPr marL="0" indent="0">
              <a:lnSpc>
                <a:spcPct val="100000"/>
              </a:lnSpc>
              <a:buNone/>
            </a:pPr>
            <a:r>
              <a:rPr lang="ru-RU" sz="1100" b="1" i="1" dirty="0">
                <a:solidFill>
                  <a:schemeClr val="tx1"/>
                </a:solidFill>
                <a:latin typeface="Times New Roman" panose="02020603050405020304" pitchFamily="18" charset="0"/>
                <a:cs typeface="Times New Roman" panose="02020603050405020304" pitchFamily="18" charset="0"/>
              </a:rPr>
              <a:t>1.</a:t>
            </a:r>
            <a:r>
              <a:rPr lang="ru-RU" sz="1100" b="1" dirty="0">
                <a:solidFill>
                  <a:schemeClr val="tx1"/>
                </a:solidFill>
                <a:latin typeface="Times New Roman" panose="02020603050405020304" pitchFamily="18" charset="0"/>
                <a:cs typeface="Times New Roman" panose="02020603050405020304" pitchFamily="18" charset="0"/>
              </a:rPr>
              <a:t> Правоохранительная система Российской империи до судебной реформы 1879 г.</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а)Создание органа МВД</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б)Разделение наказаний и их виды</a:t>
            </a:r>
          </a:p>
          <a:p>
            <a:pPr marL="0" indent="0">
              <a:lnSpc>
                <a:spcPct val="100000"/>
              </a:lnSpc>
              <a:buNone/>
            </a:pPr>
            <a:r>
              <a:rPr lang="ru-RU" sz="1100" b="1" i="1" dirty="0">
                <a:solidFill>
                  <a:schemeClr val="tx1"/>
                </a:solidFill>
                <a:latin typeface="Times New Roman" panose="02020603050405020304" pitchFamily="18" charset="0"/>
                <a:cs typeface="Times New Roman" panose="02020603050405020304" pitchFamily="18" charset="0"/>
              </a:rPr>
              <a:t>2. </a:t>
            </a:r>
            <a:r>
              <a:rPr lang="ru-RU" sz="1100" b="1" dirty="0">
                <a:solidFill>
                  <a:schemeClr val="tx1"/>
                </a:solidFill>
                <a:latin typeface="Times New Roman" panose="02020603050405020304" pitchFamily="18" charset="0"/>
                <a:cs typeface="Times New Roman" panose="02020603050405020304" pitchFamily="18" charset="0"/>
              </a:rPr>
              <a:t>Правоохранительная система Российской Империи после судебной реформы 1879 г.</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а)Акты, инструкции и уставы для служащих правопорядка</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б)Тюремная Инспекция</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в)Совет по тюремным делам</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г)Условия отбывания и методы воздействия на арестантов</a:t>
            </a:r>
          </a:p>
          <a:p>
            <a:pPr marL="0" indent="0">
              <a:lnSpc>
                <a:spcPct val="100000"/>
              </a:lnSpc>
              <a:buNone/>
            </a:pPr>
            <a:r>
              <a:rPr lang="ru-RU" sz="1100" b="1" i="1" dirty="0">
                <a:solidFill>
                  <a:schemeClr val="tx1"/>
                </a:solidFill>
                <a:latin typeface="Times New Roman" panose="02020603050405020304" pitchFamily="18" charset="0"/>
                <a:cs typeface="Times New Roman" panose="02020603050405020304" pitchFamily="18" charset="0"/>
              </a:rPr>
              <a:t>3.</a:t>
            </a:r>
            <a:r>
              <a:rPr lang="ru-RU" sz="1100" b="1" dirty="0">
                <a:solidFill>
                  <a:schemeClr val="tx1"/>
                </a:solidFill>
                <a:latin typeface="Times New Roman" panose="02020603050405020304" pitchFamily="18" charset="0"/>
                <a:cs typeface="Times New Roman" panose="02020603050405020304" pitchFamily="18" charset="0"/>
              </a:rPr>
              <a:t> Правоохранительная система ,в период с 1917.г. и до 1991.г.</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а)Новая структура Минюст</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б)Главное управление местами заключения под стражу.</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в)Трудовые лагеря отбывания наказания(УЛАГ и ГУЛАГ)</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Г)Правоохранительная система  с 1953-1991 года</a:t>
            </a:r>
          </a:p>
          <a:p>
            <a:pPr marL="0" indent="0">
              <a:lnSpc>
                <a:spcPct val="100000"/>
              </a:lnSpc>
              <a:buNone/>
            </a:pPr>
            <a:r>
              <a:rPr lang="ru-RU" sz="1100" b="1" i="1" dirty="0">
                <a:solidFill>
                  <a:schemeClr val="tx1"/>
                </a:solidFill>
                <a:latin typeface="Times New Roman" panose="02020603050405020304" pitchFamily="18" charset="0"/>
                <a:cs typeface="Times New Roman" panose="02020603050405020304" pitchFamily="18" charset="0"/>
              </a:rPr>
              <a:t>4. </a:t>
            </a:r>
            <a:r>
              <a:rPr lang="ru-RU" sz="1100" b="1" dirty="0">
                <a:solidFill>
                  <a:schemeClr val="tx1"/>
                </a:solidFill>
                <a:latin typeface="Times New Roman" panose="02020603050405020304" pitchFamily="18" charset="0"/>
                <a:cs typeface="Times New Roman" panose="02020603050405020304" pitchFamily="18" charset="0"/>
              </a:rPr>
              <a:t>Правоохранительная система с 1991 года по настоящее время</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а)Появление ГУИУН МВД РФ</a:t>
            </a:r>
          </a:p>
          <a:p>
            <a:pPr marL="0" indent="0">
              <a:lnSpc>
                <a:spcPct val="100000"/>
              </a:lnSpc>
              <a:buNone/>
            </a:pPr>
            <a:r>
              <a:rPr lang="ru-RU" sz="1100" b="1" dirty="0">
                <a:solidFill>
                  <a:schemeClr val="tx1"/>
                </a:solidFill>
                <a:latin typeface="Times New Roman" panose="02020603050405020304" pitchFamily="18" charset="0"/>
                <a:cs typeface="Times New Roman" panose="02020603050405020304" pitchFamily="18" charset="0"/>
              </a:rPr>
              <a:t>б) Преобразование и деятельность ФСИН </a:t>
            </a:r>
          </a:p>
        </p:txBody>
      </p:sp>
      <p:pic>
        <p:nvPicPr>
          <p:cNvPr id="5" name="Рисунок 4">
            <a:extLst>
              <a:ext uri="{FF2B5EF4-FFF2-40B4-BE49-F238E27FC236}">
                <a16:creationId xmlns:a16="http://schemas.microsoft.com/office/drawing/2014/main" id="{743D8102-9ED0-2B73-391A-E7866E485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070" y="34211"/>
            <a:ext cx="5429250" cy="2107530"/>
          </a:xfrm>
          <a:prstGeom prst="rect">
            <a:avLst/>
          </a:prstGeom>
        </p:spPr>
      </p:pic>
      <p:pic>
        <p:nvPicPr>
          <p:cNvPr id="7" name="Рисунок 6">
            <a:extLst>
              <a:ext uri="{FF2B5EF4-FFF2-40B4-BE49-F238E27FC236}">
                <a16:creationId xmlns:a16="http://schemas.microsoft.com/office/drawing/2014/main" id="{89CD68D5-29D9-4DAC-8DD8-50B3D3AF2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112" y="4596615"/>
            <a:ext cx="3382245" cy="2271491"/>
          </a:xfrm>
          <a:prstGeom prst="rect">
            <a:avLst/>
          </a:prstGeom>
        </p:spPr>
      </p:pic>
      <p:pic>
        <p:nvPicPr>
          <p:cNvPr id="9" name="Рисунок 8">
            <a:extLst>
              <a:ext uri="{FF2B5EF4-FFF2-40B4-BE49-F238E27FC236}">
                <a16:creationId xmlns:a16="http://schemas.microsoft.com/office/drawing/2014/main" id="{AD5621D0-ED36-DEBF-BE5C-60893F961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905" y="2141741"/>
            <a:ext cx="4572415" cy="2509801"/>
          </a:xfrm>
          <a:prstGeom prst="rect">
            <a:avLst/>
          </a:prstGeom>
        </p:spPr>
      </p:pic>
      <p:pic>
        <p:nvPicPr>
          <p:cNvPr id="11" name="Рисунок 10">
            <a:extLst>
              <a:ext uri="{FF2B5EF4-FFF2-40B4-BE49-F238E27FC236}">
                <a16:creationId xmlns:a16="http://schemas.microsoft.com/office/drawing/2014/main" id="{B86B0BAA-0E56-0512-E1E4-A30350FFD8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1669" y="2306616"/>
            <a:ext cx="2911863" cy="2286900"/>
          </a:xfrm>
          <a:prstGeom prst="rect">
            <a:avLst/>
          </a:prstGeom>
        </p:spPr>
      </p:pic>
    </p:spTree>
    <p:extLst>
      <p:ext uri="{BB962C8B-B14F-4D97-AF65-F5344CB8AC3E}">
        <p14:creationId xmlns:p14="http://schemas.microsoft.com/office/powerpoint/2010/main" val="413905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
            <a:ext cx="12192000" cy="221768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1999" cy="2224386"/>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23C16BC5-89EE-7921-252F-0A63C82906EC}"/>
              </a:ext>
            </a:extLst>
          </p:cNvPr>
          <p:cNvSpPr>
            <a:spLocks noGrp="1"/>
          </p:cNvSpPr>
          <p:nvPr>
            <p:ph type="title"/>
          </p:nvPr>
        </p:nvSpPr>
        <p:spPr>
          <a:xfrm>
            <a:off x="838200" y="381000"/>
            <a:ext cx="10003218" cy="1600124"/>
          </a:xfrm>
        </p:spPr>
        <p:txBody>
          <a:bodyPr>
            <a:normAutofit/>
          </a:bodyPr>
          <a:lstStyle/>
          <a:p>
            <a:pPr algn="ctr"/>
            <a:r>
              <a:rPr lang="ru-RU" dirty="0"/>
              <a:t>Деятельность тюремных учреждений</a:t>
            </a:r>
          </a:p>
        </p:txBody>
      </p:sp>
      <p:sp>
        <p:nvSpPr>
          <p:cNvPr id="3" name="Объект 2">
            <a:extLst>
              <a:ext uri="{FF2B5EF4-FFF2-40B4-BE49-F238E27FC236}">
                <a16:creationId xmlns:a16="http://schemas.microsoft.com/office/drawing/2014/main" id="{56140125-7B1A-A31E-7841-F16ED22D0273}"/>
              </a:ext>
            </a:extLst>
          </p:cNvPr>
          <p:cNvSpPr>
            <a:spLocks noGrp="1"/>
          </p:cNvSpPr>
          <p:nvPr>
            <p:ph idx="1"/>
          </p:nvPr>
        </p:nvSpPr>
        <p:spPr>
          <a:xfrm>
            <a:off x="142875" y="1981123"/>
            <a:ext cx="7241994" cy="4715767"/>
          </a:xfrm>
        </p:spPr>
        <p:txBody>
          <a:bodyPr anchor="ctr">
            <a:noAutofit/>
          </a:bodyPr>
          <a:lstStyle/>
          <a:p>
            <a:pPr algn="just">
              <a:lnSpc>
                <a:spcPct val="100000"/>
              </a:lnSpc>
            </a:pPr>
            <a:r>
              <a:rPr lang="ru-RU" sz="1400" dirty="0">
                <a:solidFill>
                  <a:schemeClr val="tx1"/>
                </a:solidFill>
              </a:rPr>
              <a:t>С конца 30-х до начала 50-х годов ИТК РСФСР фактически перестал действовать, законодательную базу исполнения наказаний заменили закрытыми для общественности ведомственными нормативными актами</a:t>
            </a:r>
          </a:p>
          <a:p>
            <a:pPr algn="just">
              <a:lnSpc>
                <a:spcPct val="100000"/>
              </a:lnSpc>
            </a:pPr>
            <a:r>
              <a:rPr lang="ru-RU" sz="1400" dirty="0">
                <a:solidFill>
                  <a:schemeClr val="tx1"/>
                </a:solidFill>
              </a:rPr>
              <a:t>Постановлением ВЦИК и СНК СССР введено тюремное заключение за особо опасные преступления</a:t>
            </a:r>
          </a:p>
          <a:p>
            <a:pPr algn="just">
              <a:lnSpc>
                <a:spcPct val="100000"/>
              </a:lnSpc>
            </a:pPr>
            <a:r>
              <a:rPr lang="ru-RU" sz="1400" dirty="0">
                <a:solidFill>
                  <a:schemeClr val="tx1"/>
                </a:solidFill>
              </a:rPr>
              <a:t>Указами Президиума ВС РСФСР в 1943 г. создана каторга для предателей и изменников Родины</a:t>
            </a:r>
          </a:p>
          <a:p>
            <a:pPr algn="just">
              <a:lnSpc>
                <a:spcPct val="100000"/>
              </a:lnSpc>
            </a:pPr>
            <a:r>
              <a:rPr lang="ru-RU" sz="1400" dirty="0">
                <a:solidFill>
                  <a:schemeClr val="tx1"/>
                </a:solidFill>
              </a:rPr>
              <a:t>Исправительно-трудовые учреждения были переданы из МВД в Минюст СССР 10 марта 1953 г. В январе 1954 г. они были возвращены назад. Организовано Тюремное управление МВД СССР. Упразднено Управление по делам военнопленных и интернированных МВД СССР</a:t>
            </a:r>
          </a:p>
          <a:p>
            <a:pPr algn="just">
              <a:lnSpc>
                <a:spcPct val="100000"/>
              </a:lnSpc>
            </a:pPr>
            <a:r>
              <a:rPr lang="ru-RU" sz="1400" dirty="0">
                <a:solidFill>
                  <a:schemeClr val="tx1"/>
                </a:solidFill>
              </a:rPr>
              <a:t>В составе МВД СССР 28 марта 1957 г. сформировано Главное управление внутренних и конвойных войск (выведены из состава КГБ СССР). В целях усиления общественного контроля за работой исправительно-трудовых учреждений при исполкомах советов были организованы наблюдательные комиссии. В исправительно-трудовых учреждениях вводится отрядная система. Организацией объединенных наций приняты Минимальные стандартные правила обращения с заключенными</a:t>
            </a:r>
          </a:p>
        </p:txBody>
      </p:sp>
      <p:pic>
        <p:nvPicPr>
          <p:cNvPr id="4" name="Рисунок 3">
            <a:extLst>
              <a:ext uri="{FF2B5EF4-FFF2-40B4-BE49-F238E27FC236}">
                <a16:creationId xmlns:a16="http://schemas.microsoft.com/office/drawing/2014/main" id="{86CB5CB0-6941-522C-39E7-DC667229C34D}"/>
              </a:ext>
            </a:extLst>
          </p:cNvPr>
          <p:cNvPicPr>
            <a:picLocks noChangeAspect="1"/>
          </p:cNvPicPr>
          <p:nvPr/>
        </p:nvPicPr>
        <p:blipFill>
          <a:blip r:embed="rId3"/>
          <a:stretch>
            <a:fillRect/>
          </a:stretch>
        </p:blipFill>
        <p:spPr>
          <a:xfrm>
            <a:off x="7524696" y="2586184"/>
            <a:ext cx="4660536" cy="3273937"/>
          </a:xfrm>
          <a:prstGeom prst="rect">
            <a:avLst/>
          </a:prstGeom>
        </p:spPr>
      </p:pic>
    </p:spTree>
    <p:extLst>
      <p:ext uri="{BB962C8B-B14F-4D97-AF65-F5344CB8AC3E}">
        <p14:creationId xmlns:p14="http://schemas.microsoft.com/office/powerpoint/2010/main" val="351911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BCEA177D-B8C7-93A9-E65B-32876CC4E6EF}"/>
              </a:ext>
            </a:extLst>
          </p:cNvPr>
          <p:cNvSpPr>
            <a:spLocks noGrp="1"/>
          </p:cNvSpPr>
          <p:nvPr>
            <p:ph type="title"/>
          </p:nvPr>
        </p:nvSpPr>
        <p:spPr>
          <a:xfrm>
            <a:off x="102637" y="83977"/>
            <a:ext cx="9498564" cy="923729"/>
          </a:xfrm>
        </p:spPr>
        <p:txBody>
          <a:bodyPr>
            <a:normAutofit/>
          </a:bodyPr>
          <a:lstStyle/>
          <a:p>
            <a:pPr algn="ctr"/>
            <a:r>
              <a:rPr lang="ru-RU" sz="3600" dirty="0">
                <a:solidFill>
                  <a:schemeClr val="tx2"/>
                </a:solidFill>
              </a:rPr>
              <a:t>Уголовный кодекс РСФСР</a:t>
            </a:r>
          </a:p>
        </p:txBody>
      </p:sp>
      <p:sp>
        <p:nvSpPr>
          <p:cNvPr id="3" name="Объект 2">
            <a:extLst>
              <a:ext uri="{FF2B5EF4-FFF2-40B4-BE49-F238E27FC236}">
                <a16:creationId xmlns:a16="http://schemas.microsoft.com/office/drawing/2014/main" id="{CF9C431B-9B4A-1F5D-0B4F-A1CD4D99A3E2}"/>
              </a:ext>
            </a:extLst>
          </p:cNvPr>
          <p:cNvSpPr>
            <a:spLocks noGrp="1"/>
          </p:cNvSpPr>
          <p:nvPr>
            <p:ph idx="1"/>
          </p:nvPr>
        </p:nvSpPr>
        <p:spPr>
          <a:xfrm>
            <a:off x="99589" y="1231641"/>
            <a:ext cx="7028999" cy="5542382"/>
          </a:xfrm>
        </p:spPr>
        <p:txBody>
          <a:bodyPr>
            <a:normAutofit fontScale="85000" lnSpcReduction="10000"/>
          </a:bodyPr>
          <a:lstStyle/>
          <a:p>
            <a:pPr algn="just"/>
            <a:r>
              <a:rPr lang="ru-RU" sz="1800" dirty="0">
                <a:solidFill>
                  <a:schemeClr val="tx2"/>
                </a:solidFill>
              </a:rPr>
              <a:t>Верховный Совет СССР утвердил Основы уголовного законодательства Союза ССР и союзных республик, определявшие основную реформу советской карательной системы. В январе 1960 г. Указом Президиума ВС СССР упразднено Главное управление исправительно-трудовых колоний МВД СССР. На базе Основ уголовного законодательства принят Уголовный кодекс РСФСР</a:t>
            </a:r>
          </a:p>
          <a:p>
            <a:pPr algn="just"/>
            <a:r>
              <a:rPr lang="ru-RU" sz="1800" dirty="0">
                <a:solidFill>
                  <a:schemeClr val="tx2"/>
                </a:solidFill>
              </a:rPr>
              <a:t>Положение об исправительно-трудовых колониях и тюрьмах было утверждено 29 августа 1961 года Указом Президиума ВС РСФСР. Введено в действие Типовое положение об исправительно-трудовых колониях и тюрьмах</a:t>
            </a:r>
          </a:p>
          <a:p>
            <a:pPr algn="just"/>
            <a:r>
              <a:rPr lang="ru-RU" sz="1800" dirty="0">
                <a:solidFill>
                  <a:schemeClr val="tx2"/>
                </a:solidFill>
              </a:rPr>
              <a:t>Указ Верховного Совета СССР «Об условном освобождении вставших на путь исправления осужденных с направлением на стройки народного хозяйства» принят в 1964 г.</a:t>
            </a:r>
          </a:p>
          <a:p>
            <a:pPr algn="just"/>
            <a:r>
              <a:rPr lang="ru-RU" sz="1800" dirty="0">
                <a:solidFill>
                  <a:schemeClr val="tx2"/>
                </a:solidFill>
              </a:rPr>
              <a:t>Законом СССР 11 июля 1969 года были введены в действие Основы исправительно-трудового законодательства Союза ССР и союзных республик</a:t>
            </a:r>
          </a:p>
          <a:p>
            <a:pPr algn="just"/>
            <a:r>
              <a:rPr lang="ru-RU" sz="1800" dirty="0">
                <a:solidFill>
                  <a:schemeClr val="tx2"/>
                </a:solidFill>
              </a:rPr>
              <a:t>В 70-80-х годах шел активный поиск новых методов воспитательной работы с осужденными, несмотря на производственный приоритет в политике. Большое внимание уделялось правильному и полезному использованию свободного времени, увеличивалось количество общеобразовательных школ и профессиональных училищ, открывались самодеятельные организации осужденных. Пропагандировали передовой опыт ИТУ Белоруссии, Саратовской, Вологодской, Челябинской, Харьковской и других областей, где проводились воспитательные и образовательные эксперименты</a:t>
            </a:r>
          </a:p>
          <a:p>
            <a:endParaRPr lang="ru-RU" sz="1800" dirty="0">
              <a:solidFill>
                <a:schemeClr val="tx2"/>
              </a:solidFill>
            </a:endParaRP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3">
            <a:extLst>
              <a:ext uri="{FF2B5EF4-FFF2-40B4-BE49-F238E27FC236}">
                <a16:creationId xmlns:a16="http://schemas.microsoft.com/office/drawing/2014/main" id="{6C33D702-ECAE-2478-6561-7D99419380B7}"/>
              </a:ext>
            </a:extLst>
          </p:cNvPr>
          <p:cNvPicPr>
            <a:picLocks noChangeAspect="1"/>
          </p:cNvPicPr>
          <p:nvPr/>
        </p:nvPicPr>
        <p:blipFill>
          <a:blip r:embed="rId3"/>
          <a:stretch>
            <a:fillRect/>
          </a:stretch>
        </p:blipFill>
        <p:spPr>
          <a:xfrm>
            <a:off x="7262271" y="2098416"/>
            <a:ext cx="4677860" cy="2845059"/>
          </a:xfrm>
          <a:prstGeom prst="rect">
            <a:avLst/>
          </a:prstGeom>
        </p:spPr>
      </p:pic>
    </p:spTree>
    <p:extLst>
      <p:ext uri="{BB962C8B-B14F-4D97-AF65-F5344CB8AC3E}">
        <p14:creationId xmlns:p14="http://schemas.microsoft.com/office/powerpoint/2010/main" val="4288229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FF29234C-B8F8-D1C0-1B5F-18B674C885BB}"/>
              </a:ext>
            </a:extLst>
          </p:cNvPr>
          <p:cNvSpPr>
            <a:spLocks noGrp="1"/>
          </p:cNvSpPr>
          <p:nvPr>
            <p:ph type="title"/>
          </p:nvPr>
        </p:nvSpPr>
        <p:spPr>
          <a:xfrm>
            <a:off x="838201" y="130629"/>
            <a:ext cx="8763000" cy="1063689"/>
          </a:xfrm>
        </p:spPr>
        <p:txBody>
          <a:bodyPr>
            <a:normAutofit/>
          </a:bodyPr>
          <a:lstStyle/>
          <a:p>
            <a:pPr algn="ctr"/>
            <a:r>
              <a:rPr lang="ru-RU" sz="3600" dirty="0">
                <a:solidFill>
                  <a:schemeClr val="tx2"/>
                </a:solidFill>
              </a:rPr>
              <a:t>Появление ГУИУН МВД РФ</a:t>
            </a:r>
          </a:p>
        </p:txBody>
      </p:sp>
      <p:sp>
        <p:nvSpPr>
          <p:cNvPr id="3" name="Объект 2">
            <a:extLst>
              <a:ext uri="{FF2B5EF4-FFF2-40B4-BE49-F238E27FC236}">
                <a16:creationId xmlns:a16="http://schemas.microsoft.com/office/drawing/2014/main" id="{888F86E4-F6FF-A670-0D22-1A38350426F5}"/>
              </a:ext>
            </a:extLst>
          </p:cNvPr>
          <p:cNvSpPr>
            <a:spLocks noGrp="1"/>
          </p:cNvSpPr>
          <p:nvPr>
            <p:ph idx="1"/>
          </p:nvPr>
        </p:nvSpPr>
        <p:spPr>
          <a:xfrm>
            <a:off x="438539" y="1324947"/>
            <a:ext cx="5439747" cy="5402423"/>
          </a:xfrm>
        </p:spPr>
        <p:txBody>
          <a:bodyPr>
            <a:normAutofit fontScale="85000" lnSpcReduction="20000"/>
          </a:bodyPr>
          <a:lstStyle/>
          <a:p>
            <a:pPr algn="just"/>
            <a:r>
              <a:rPr lang="ru-RU" sz="1800" dirty="0">
                <a:solidFill>
                  <a:schemeClr val="tx2"/>
                </a:solidFill>
              </a:rPr>
              <a:t>В период перестройки во второй половине 80-х годов, в России наблюдалась нестабильность политической и экономической жизни, которая отразилась и на местах лишения свободы. Массовые беспорядки в колониях и следственных изоляторах, в том числе взятие в заложники сотрудников, прокатились по всей стране. Было понятно, что существующая пенитенциарная система, основанная на неуважении к личности, должна в корне измениться</a:t>
            </a:r>
          </a:p>
          <a:p>
            <a:pPr algn="just"/>
            <a:r>
              <a:rPr lang="ru-RU" sz="1800" dirty="0">
                <a:solidFill>
                  <a:schemeClr val="tx2"/>
                </a:solidFill>
              </a:rPr>
              <a:t>Подписан Закон РФ «Об учреждениях и органах, исполняющих уголовные наказания в виде лишения свободы», заложивший современные основы деятельности отечественной пенитенциарной системы. ГУИН и ГУЛИТУ сливаются в единое Главное управление исполнения уголовных наказаний (ГУИУН) МВД РФ</a:t>
            </a:r>
          </a:p>
          <a:p>
            <a:pPr algn="just"/>
            <a:r>
              <a:rPr lang="ru-RU" sz="1800" dirty="0">
                <a:solidFill>
                  <a:schemeClr val="tx2"/>
                </a:solidFill>
              </a:rPr>
              <a:t>Федеральный закон о введении действие Уголовно-исполнительного кодекса Российской Федерации принят 8 января 1997 года. В новом кодексе впервые была гарантирована свобода совести и вероисповедания, приняты нормы соблюдения безопасности граждан, лишенных свободы. Теперь они могли пользоваться платными лечебными услугами, телефоном, во время трудового отпуска покидать пределы ИТУ. Некоторым заключенным было разрешено проживание за пределами учреждений, исключены некоторые дисциплинарные взыскания</a:t>
            </a: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a:extLst>
              <a:ext uri="{FF2B5EF4-FFF2-40B4-BE49-F238E27FC236}">
                <a16:creationId xmlns:a16="http://schemas.microsoft.com/office/drawing/2014/main" id="{371EC285-82D8-0986-DDB5-6F7E7CD28C6B}"/>
              </a:ext>
            </a:extLst>
          </p:cNvPr>
          <p:cNvPicPr>
            <a:picLocks noChangeAspect="1"/>
          </p:cNvPicPr>
          <p:nvPr/>
        </p:nvPicPr>
        <p:blipFill>
          <a:blip r:embed="rId3"/>
          <a:stretch>
            <a:fillRect/>
          </a:stretch>
        </p:blipFill>
        <p:spPr>
          <a:xfrm>
            <a:off x="6267009" y="2220686"/>
            <a:ext cx="3392749" cy="3392749"/>
          </a:xfrm>
          <a:prstGeom prst="rect">
            <a:avLst/>
          </a:prstGeom>
        </p:spPr>
      </p:pic>
      <p:pic>
        <p:nvPicPr>
          <p:cNvPr id="9" name="Рисунок 8">
            <a:extLst>
              <a:ext uri="{FF2B5EF4-FFF2-40B4-BE49-F238E27FC236}">
                <a16:creationId xmlns:a16="http://schemas.microsoft.com/office/drawing/2014/main" id="{C7CC7AE0-1596-3CE1-9C29-54634245B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66306" y="2357240"/>
            <a:ext cx="4107868" cy="2143519"/>
          </a:xfrm>
          <a:prstGeom prst="rect">
            <a:avLst/>
          </a:prstGeom>
        </p:spPr>
      </p:pic>
    </p:spTree>
    <p:extLst>
      <p:ext uri="{BB962C8B-B14F-4D97-AF65-F5344CB8AC3E}">
        <p14:creationId xmlns:p14="http://schemas.microsoft.com/office/powerpoint/2010/main" val="529729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37582088-4122-DB60-602B-BD8ED7D80517}"/>
              </a:ext>
            </a:extLst>
          </p:cNvPr>
          <p:cNvSpPr>
            <a:spLocks noGrp="1"/>
          </p:cNvSpPr>
          <p:nvPr>
            <p:ph type="title"/>
          </p:nvPr>
        </p:nvSpPr>
        <p:spPr>
          <a:xfrm>
            <a:off x="838200" y="381000"/>
            <a:ext cx="10003218" cy="1600124"/>
          </a:xfrm>
        </p:spPr>
        <p:txBody>
          <a:bodyPr>
            <a:normAutofit/>
          </a:bodyPr>
          <a:lstStyle/>
          <a:p>
            <a:pPr algn="ctr"/>
            <a:r>
              <a:rPr lang="ru-RU" dirty="0"/>
              <a:t>Преобразование ФСИН</a:t>
            </a:r>
          </a:p>
        </p:txBody>
      </p:sp>
      <p:sp>
        <p:nvSpPr>
          <p:cNvPr id="3" name="Объект 2">
            <a:extLst>
              <a:ext uri="{FF2B5EF4-FFF2-40B4-BE49-F238E27FC236}">
                <a16:creationId xmlns:a16="http://schemas.microsoft.com/office/drawing/2014/main" id="{360B03F1-4691-206A-0178-DFF28CFA2E9A}"/>
              </a:ext>
            </a:extLst>
          </p:cNvPr>
          <p:cNvSpPr>
            <a:spLocks noGrp="1"/>
          </p:cNvSpPr>
          <p:nvPr>
            <p:ph idx="1"/>
          </p:nvPr>
        </p:nvSpPr>
        <p:spPr>
          <a:xfrm>
            <a:off x="156753" y="2217529"/>
            <a:ext cx="6017623" cy="4640471"/>
          </a:xfrm>
        </p:spPr>
        <p:txBody>
          <a:bodyPr anchor="ctr">
            <a:normAutofit/>
          </a:bodyPr>
          <a:lstStyle/>
          <a:p>
            <a:pPr marL="0" indent="0" algn="just">
              <a:lnSpc>
                <a:spcPct val="100000"/>
              </a:lnSpc>
              <a:buNone/>
            </a:pPr>
            <a:r>
              <a:rPr lang="ru-RU" sz="1400" dirty="0">
                <a:solidFill>
                  <a:schemeClr val="tx2"/>
                </a:solidFill>
              </a:rPr>
              <a:t>Закон РФ «О внесении изменений и дополнений в законодательные акты Российской Федерации в связи с реформированием уголовно-исполнительной системы», который закрепил переход уголовно-исполнительной системы из ведения МВД в Минюст России, подписан 21 июля 1998 г. </a:t>
            </a:r>
          </a:p>
          <a:p>
            <a:pPr marL="0" indent="0" algn="just">
              <a:lnSpc>
                <a:spcPct val="100000"/>
              </a:lnSpc>
              <a:buNone/>
            </a:pPr>
            <a:r>
              <a:rPr lang="ru-RU" sz="1400" dirty="0">
                <a:solidFill>
                  <a:schemeClr val="tx2"/>
                </a:solidFill>
              </a:rPr>
              <a:t>Главное управление исполнения наказаний Минюста России 9 марта 2004 г. преобразовано в Федеральную службу исполнения наказаний РФ. Утверждено Положение о Министерстве юстиции Российской Федерации, Положение о Федеральной службе исполнения наказания. Указом Президента Российской Федерации от 02 декабря 2005 утвержден геральдический знак-эмблема Федеральной службы исполнения наказаний. Федеральная целевая программа «Развитие уголовно-исполнительной системы (2007–2016 годы)» принята в сентябре 2006 г.</a:t>
            </a:r>
          </a:p>
          <a:p>
            <a:pPr>
              <a:lnSpc>
                <a:spcPct val="100000"/>
              </a:lnSpc>
            </a:pPr>
            <a:endParaRPr lang="ru-RU" sz="1400" dirty="0">
              <a:solidFill>
                <a:schemeClr val="tx2"/>
              </a:solidFill>
            </a:endParaRPr>
          </a:p>
          <a:p>
            <a:pPr>
              <a:lnSpc>
                <a:spcPct val="100000"/>
              </a:lnSpc>
            </a:pPr>
            <a:endParaRPr lang="ru-RU" sz="1400" dirty="0">
              <a:solidFill>
                <a:schemeClr val="tx2"/>
              </a:solidFill>
            </a:endParaRPr>
          </a:p>
        </p:txBody>
      </p:sp>
      <p:pic>
        <p:nvPicPr>
          <p:cNvPr id="4" name="Рисунок 3">
            <a:extLst>
              <a:ext uri="{FF2B5EF4-FFF2-40B4-BE49-F238E27FC236}">
                <a16:creationId xmlns:a16="http://schemas.microsoft.com/office/drawing/2014/main" id="{CACBA8BE-C07B-21F7-CC40-B8C8B6813B3B}"/>
              </a:ext>
            </a:extLst>
          </p:cNvPr>
          <p:cNvPicPr>
            <a:picLocks noChangeAspect="1"/>
          </p:cNvPicPr>
          <p:nvPr/>
        </p:nvPicPr>
        <p:blipFill rotWithShape="1">
          <a:blip r:embed="rId3"/>
          <a:srcRect t="130" r="-3" b="-3"/>
          <a:stretch/>
        </p:blipFill>
        <p:spPr>
          <a:xfrm>
            <a:off x="6174376" y="2362124"/>
            <a:ext cx="5912120" cy="4428309"/>
          </a:xfrm>
          <a:prstGeom prst="rect">
            <a:avLst/>
          </a:prstGeom>
        </p:spPr>
      </p:pic>
    </p:spTree>
    <p:extLst>
      <p:ext uri="{BB962C8B-B14F-4D97-AF65-F5344CB8AC3E}">
        <p14:creationId xmlns:p14="http://schemas.microsoft.com/office/powerpoint/2010/main" val="2878626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7"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22D4EAEC-680C-4138-E1DE-F29DB47BA1A1}"/>
              </a:ext>
            </a:extLst>
          </p:cNvPr>
          <p:cNvSpPr>
            <a:spLocks noGrp="1"/>
          </p:cNvSpPr>
          <p:nvPr>
            <p:ph type="title"/>
          </p:nvPr>
        </p:nvSpPr>
        <p:spPr>
          <a:xfrm>
            <a:off x="133350" y="209552"/>
            <a:ext cx="9467851" cy="630203"/>
          </a:xfrm>
        </p:spPr>
        <p:txBody>
          <a:bodyPr>
            <a:normAutofit fontScale="90000"/>
          </a:bodyPr>
          <a:lstStyle/>
          <a:p>
            <a:pPr algn="ctr"/>
            <a:r>
              <a:rPr lang="ru-RU" sz="3600" dirty="0">
                <a:solidFill>
                  <a:schemeClr val="tx2"/>
                </a:solidFill>
              </a:rPr>
              <a:t>Система ФСИН</a:t>
            </a:r>
          </a:p>
        </p:txBody>
      </p:sp>
      <p:sp>
        <p:nvSpPr>
          <p:cNvPr id="18"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Объект 4">
            <a:extLst>
              <a:ext uri="{FF2B5EF4-FFF2-40B4-BE49-F238E27FC236}">
                <a16:creationId xmlns:a16="http://schemas.microsoft.com/office/drawing/2014/main" id="{9FCDA040-DA4C-6224-F932-A16E7F82B1F9}"/>
              </a:ext>
            </a:extLst>
          </p:cNvPr>
          <p:cNvSpPr>
            <a:spLocks noGrp="1"/>
          </p:cNvSpPr>
          <p:nvPr>
            <p:ph idx="1"/>
          </p:nvPr>
        </p:nvSpPr>
        <p:spPr>
          <a:xfrm>
            <a:off x="326572" y="1315616"/>
            <a:ext cx="7576458" cy="5253135"/>
          </a:xfrm>
        </p:spPr>
        <p:txBody>
          <a:bodyPr>
            <a:normAutofit fontScale="47500" lnSpcReduction="20000"/>
          </a:bodyPr>
          <a:lstStyle/>
          <a:p>
            <a:pPr algn="just"/>
            <a:r>
              <a:rPr lang="ru-RU" dirty="0">
                <a:solidFill>
                  <a:schemeClr val="tx1"/>
                </a:solidFill>
              </a:rPr>
              <a:t>Фактически во всех структурах УИС проведена модернизация. Большинство учреждений укомплектовано новыми комплексными системами безопасности и видеонаблюдения. Многие сотрудники используют в своей работе нагрудные видеорегистраторы. Для предотвращения влияния криминально настроенных осужденных на тех, кто впервые попал в места заключения, эти категории содержатся строго раздельно ‑ в разных колониях, в разных камерах СИЗО. С 2011 года положительно зарекомендовала себя система «социальных лифтов». При соблюдении определенных правил поведения заключенный может «передвигаться» к более гуманным условиям отбывания наказания. Нарушители же отправляются в более суровые условия. Критерии и правила устанавливают и оценивают комиссии, куда входят представители органов местного самоуправления, Общественного совета УФСИН, священнослужители</a:t>
            </a:r>
          </a:p>
          <a:p>
            <a:pPr algn="just"/>
            <a:r>
              <a:rPr lang="ru-RU" dirty="0">
                <a:solidFill>
                  <a:schemeClr val="tx1"/>
                </a:solidFill>
              </a:rPr>
              <a:t>Несмотря на произошедшие в России перемены в жизни общества, уголовно-исполнительная система во многом сохранила прежние принципы в организации своей деятельности. Не учитывалось современное состояние экономики, интеграция нашей страны в международное правовое поле, международные стандарты работы с заключенными, изменения в гражданском обществе. Поэтому потребовались новые реформы в данной сфере. Для реализации этих целей была принята Концепция развития уголовно-исполнительной системы Российской Федерации до 2020 года (распоряжением Правительства Российской Федерации от 14 октября 2010 г. N 1772-р). В ней излагаются направления, формы и методы совершенствования уголовно-исполнительной системы, ее взаимодействие с институтами гражданского общества и государственными органами.</a:t>
            </a:r>
          </a:p>
          <a:p>
            <a:pPr algn="just"/>
            <a:r>
              <a:rPr lang="ru-RU" dirty="0">
                <a:solidFill>
                  <a:schemeClr val="tx1"/>
                </a:solidFill>
              </a:rPr>
              <a:t>В Концепции не ставится перед ФСИН задача превращения тюрем и изоляторов в нечто среднее между хорошим учебным заведением и уютным санаторием. Она должна гарантировать заключенным достойную жизнь в период отбывания наказания, но со специфическими исправительными ограничениями в рамках закона их прав и интересов. Необходимо создать условия для мотивации здорового образа жизни среди осужденных.</a:t>
            </a:r>
          </a:p>
        </p:txBody>
      </p:sp>
      <p:pic>
        <p:nvPicPr>
          <p:cNvPr id="6" name="Рисунок 5">
            <a:extLst>
              <a:ext uri="{FF2B5EF4-FFF2-40B4-BE49-F238E27FC236}">
                <a16:creationId xmlns:a16="http://schemas.microsoft.com/office/drawing/2014/main" id="{AC392585-5EF8-2DAE-D898-7FB140929029}"/>
              </a:ext>
            </a:extLst>
          </p:cNvPr>
          <p:cNvPicPr>
            <a:picLocks noChangeAspect="1"/>
          </p:cNvPicPr>
          <p:nvPr/>
        </p:nvPicPr>
        <p:blipFill>
          <a:blip r:embed="rId3"/>
          <a:stretch>
            <a:fillRect/>
          </a:stretch>
        </p:blipFill>
        <p:spPr>
          <a:xfrm>
            <a:off x="8330190" y="2395537"/>
            <a:ext cx="3436582" cy="1930213"/>
          </a:xfrm>
          <a:prstGeom prst="rect">
            <a:avLst/>
          </a:prstGeom>
        </p:spPr>
      </p:pic>
    </p:spTree>
    <p:extLst>
      <p:ext uri="{BB962C8B-B14F-4D97-AF65-F5344CB8AC3E}">
        <p14:creationId xmlns:p14="http://schemas.microsoft.com/office/powerpoint/2010/main" val="977601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9BD6C511-E873-F2CA-3398-38914578AE23}"/>
              </a:ext>
            </a:extLst>
          </p:cNvPr>
          <p:cNvSpPr>
            <a:spLocks noGrp="1"/>
          </p:cNvSpPr>
          <p:nvPr>
            <p:ph type="title"/>
          </p:nvPr>
        </p:nvSpPr>
        <p:spPr>
          <a:xfrm>
            <a:off x="93306" y="93307"/>
            <a:ext cx="9507895" cy="914399"/>
          </a:xfrm>
        </p:spPr>
        <p:txBody>
          <a:bodyPr>
            <a:normAutofit/>
          </a:bodyPr>
          <a:lstStyle/>
          <a:p>
            <a:pPr algn="ctr"/>
            <a:r>
              <a:rPr lang="ru-RU" sz="3600" dirty="0">
                <a:solidFill>
                  <a:schemeClr val="tx2"/>
                </a:solidFill>
              </a:rPr>
              <a:t>Библиографический список</a:t>
            </a:r>
          </a:p>
        </p:txBody>
      </p:sp>
      <p:sp>
        <p:nvSpPr>
          <p:cNvPr id="3" name="Объект 2">
            <a:extLst>
              <a:ext uri="{FF2B5EF4-FFF2-40B4-BE49-F238E27FC236}">
                <a16:creationId xmlns:a16="http://schemas.microsoft.com/office/drawing/2014/main" id="{B3F7DFE7-E66B-5C9F-A44B-1E935F15C79C}"/>
              </a:ext>
            </a:extLst>
          </p:cNvPr>
          <p:cNvSpPr>
            <a:spLocks noGrp="1"/>
          </p:cNvSpPr>
          <p:nvPr>
            <p:ph idx="1"/>
          </p:nvPr>
        </p:nvSpPr>
        <p:spPr>
          <a:xfrm>
            <a:off x="457200" y="1203650"/>
            <a:ext cx="9131033" cy="4909438"/>
          </a:xfrm>
        </p:spPr>
        <p:txBody>
          <a:bodyPr>
            <a:normAutofit/>
          </a:bodyPr>
          <a:lstStyle/>
          <a:p>
            <a:pPr marL="342900" indent="-342900" algn="ctr">
              <a:buFont typeface="+mj-lt"/>
              <a:buAutoNum type="arabicPeriod"/>
            </a:pPr>
            <a:r>
              <a:rPr lang="ru-RU" sz="1800" dirty="0">
                <a:solidFill>
                  <a:schemeClr val="tx2"/>
                </a:solidFill>
                <a:hlinkClick r:id="rId2"/>
              </a:rPr>
              <a:t> </a:t>
            </a:r>
            <a:r>
              <a:rPr lang="en-US" sz="1800" dirty="0">
                <a:solidFill>
                  <a:schemeClr val="tx2"/>
                </a:solidFill>
                <a:hlinkClick r:id="rId2"/>
              </a:rPr>
              <a:t>https://spbu.fsin.gov.ru/history/index.php?ELEMENT_ID=61462</a:t>
            </a:r>
            <a:r>
              <a:rPr lang="ru-RU" sz="1800" dirty="0">
                <a:solidFill>
                  <a:schemeClr val="tx2"/>
                </a:solidFill>
              </a:rPr>
              <a:t> </a:t>
            </a:r>
          </a:p>
          <a:p>
            <a:pPr marL="342900" indent="-342900" algn="ctr">
              <a:buFont typeface="+mj-lt"/>
              <a:buAutoNum type="arabicPeriod"/>
            </a:pPr>
            <a:r>
              <a:rPr lang="en-US" sz="1800" dirty="0">
                <a:solidFill>
                  <a:schemeClr val="tx2"/>
                </a:solidFill>
                <a:hlinkClick r:id="rId3"/>
              </a:rPr>
              <a:t>https://cyberleninka.ru/article/n/sostoyanie-i-pravovoe-razvitie-ugolovno-ispolnitelnoy-sistemy-rossii-v-hih-nachale-hh-veka/viewer</a:t>
            </a:r>
            <a:endParaRPr lang="ru-RU" sz="1800" dirty="0">
              <a:solidFill>
                <a:schemeClr val="tx2"/>
              </a:solidFill>
            </a:endParaRPr>
          </a:p>
          <a:p>
            <a:pPr marL="342900" indent="-342900" algn="ctr">
              <a:buFont typeface="+mj-lt"/>
              <a:buAutoNum type="arabicPeriod"/>
            </a:pPr>
            <a:r>
              <a:rPr lang="en-US" sz="1800" dirty="0">
                <a:solidFill>
                  <a:schemeClr val="tx2"/>
                </a:solidFill>
                <a:hlinkClick r:id="rId4"/>
              </a:rPr>
              <a:t>https://cyberleninka.ru/article/n/evolyutsiya-ugolovno-ispolnitelnoy-sistemy-v-protsesse-istoricheskogo-razvitiya-rossiyskogo-gosudarstva-1/viewer</a:t>
            </a:r>
            <a:endParaRPr lang="ru-RU" sz="1800" dirty="0">
              <a:solidFill>
                <a:schemeClr val="tx2"/>
              </a:solidFill>
            </a:endParaRPr>
          </a:p>
          <a:p>
            <a:pPr marL="342900" indent="-342900" algn="ctr">
              <a:buFont typeface="+mj-lt"/>
              <a:buAutoNum type="arabicPeriod"/>
            </a:pPr>
            <a:r>
              <a:rPr lang="en-US" sz="1800" dirty="0">
                <a:solidFill>
                  <a:schemeClr val="tx2"/>
                </a:solidFill>
                <a:hlinkClick r:id="rId5"/>
              </a:rPr>
              <a:t>https://scienceforum.ru/2017/article/2017030493</a:t>
            </a:r>
            <a:r>
              <a:rPr lang="ru-RU" sz="1800" dirty="0">
                <a:solidFill>
                  <a:schemeClr val="tx2"/>
                </a:solidFill>
              </a:rPr>
              <a:t> </a:t>
            </a:r>
          </a:p>
          <a:p>
            <a:pPr marL="342900" indent="-342900" algn="ctr">
              <a:buFont typeface="+mj-lt"/>
              <a:buAutoNum type="arabicPeriod"/>
            </a:pPr>
            <a:endParaRPr lang="ru-RU" sz="1800" dirty="0">
              <a:solidFill>
                <a:schemeClr val="tx2"/>
              </a:solidFill>
            </a:endParaRPr>
          </a:p>
          <a:p>
            <a:pPr marL="0" indent="0">
              <a:buNone/>
            </a:pPr>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6">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4580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23">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3" name="Rectangle 25">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4" name="Rectangle 27">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5" name="Rectangle 29">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E05DC227-A37E-6412-B134-153279DA5BB1}"/>
              </a:ext>
            </a:extLst>
          </p:cNvPr>
          <p:cNvSpPr>
            <a:spLocks noGrp="1"/>
          </p:cNvSpPr>
          <p:nvPr>
            <p:ph type="title"/>
          </p:nvPr>
        </p:nvSpPr>
        <p:spPr>
          <a:xfrm>
            <a:off x="838200" y="381000"/>
            <a:ext cx="10003218" cy="1600124"/>
          </a:xfrm>
        </p:spPr>
        <p:txBody>
          <a:bodyPr>
            <a:normAutofit/>
          </a:bodyPr>
          <a:lstStyle/>
          <a:p>
            <a:pPr algn="ctr"/>
            <a:r>
              <a:rPr lang="ru-RU" dirty="0"/>
              <a:t>Первые шаги к созданию единой государственной системы управления</a:t>
            </a:r>
          </a:p>
        </p:txBody>
      </p:sp>
      <p:sp>
        <p:nvSpPr>
          <p:cNvPr id="3" name="Объект 2">
            <a:extLst>
              <a:ext uri="{FF2B5EF4-FFF2-40B4-BE49-F238E27FC236}">
                <a16:creationId xmlns:a16="http://schemas.microsoft.com/office/drawing/2014/main" id="{43C40C46-BD31-0792-A845-5C0A6D28BDDE}"/>
              </a:ext>
            </a:extLst>
          </p:cNvPr>
          <p:cNvSpPr>
            <a:spLocks noGrp="1"/>
          </p:cNvSpPr>
          <p:nvPr>
            <p:ph idx="1"/>
          </p:nvPr>
        </p:nvSpPr>
        <p:spPr>
          <a:xfrm>
            <a:off x="838200" y="2514600"/>
            <a:ext cx="4876800" cy="3783586"/>
          </a:xfrm>
        </p:spPr>
        <p:txBody>
          <a:bodyPr anchor="ctr">
            <a:normAutofit/>
          </a:bodyPr>
          <a:lstStyle/>
          <a:p>
            <a:pPr marL="0" indent="0" algn="just">
              <a:lnSpc>
                <a:spcPct val="100000"/>
              </a:lnSpc>
              <a:buNone/>
            </a:pPr>
            <a:r>
              <a:rPr lang="ru-RU" sz="1100" dirty="0">
                <a:solidFill>
                  <a:schemeClr val="tx2"/>
                </a:solidFill>
              </a:rPr>
              <a:t>В 1802 году создано Министерство внутренних дел Российской империи. 8 сентября 1802 г. Министерство внутренних дел стало самым внушительным многофункциональным министерством. Оно состояло из Мануфактур-коллегии, Медицинской коллегии, Главной соляной конторы, Главного почтового управления, Экспедиции государственного хозяйства. К ведению Министерства внутренних дел, кроме этого, были отнесены все части государственной промышленности, за исключением горной, строительство и содержание всех публичных зданий в государстве, продовольственное дело, местные полицейские учреждения, сословные учреждения и приказы общественного призрения. К обязанностям министра внутренних дел были отнесены «попечение о повсеместном благосостоянии народа, о спокойствии, тишине и благоустройстве всей Империи, все части государственной промышленности, кроме горной, построение и содержание всех публичных зданий в государстве, отвращение недостатка в жизненных припасах и необходимых надобностях общежития</a:t>
            </a:r>
          </a:p>
          <a:p>
            <a:pPr marL="0" indent="0" algn="just">
              <a:lnSpc>
                <a:spcPct val="100000"/>
              </a:lnSpc>
              <a:buNone/>
            </a:pPr>
            <a:r>
              <a:rPr lang="ru-RU" sz="1100" dirty="0">
                <a:solidFill>
                  <a:schemeClr val="tx2"/>
                </a:solidFill>
              </a:rPr>
              <a:t>В составе Министерства внутренних дел Российской империи учреждается 4-я экспедиция, сосредоточившая в своих полномочиях вопросы управления тюрьмами и местами общественного призрения</a:t>
            </a:r>
          </a:p>
          <a:p>
            <a:pPr>
              <a:lnSpc>
                <a:spcPct val="100000"/>
              </a:lnSpc>
            </a:pPr>
            <a:endParaRPr lang="ru-RU" sz="1100" dirty="0">
              <a:solidFill>
                <a:schemeClr val="tx2"/>
              </a:solidFill>
            </a:endParaRPr>
          </a:p>
        </p:txBody>
      </p:sp>
      <p:pic>
        <p:nvPicPr>
          <p:cNvPr id="5" name="Рисунок 4">
            <a:extLst>
              <a:ext uri="{FF2B5EF4-FFF2-40B4-BE49-F238E27FC236}">
                <a16:creationId xmlns:a16="http://schemas.microsoft.com/office/drawing/2014/main" id="{0D0EA5F7-75FA-05BC-980F-AFBB26A3A596}"/>
              </a:ext>
            </a:extLst>
          </p:cNvPr>
          <p:cNvPicPr>
            <a:picLocks noChangeAspect="1"/>
          </p:cNvPicPr>
          <p:nvPr/>
        </p:nvPicPr>
        <p:blipFill rotWithShape="1">
          <a:blip r:embed="rId3">
            <a:extLst>
              <a:ext uri="{28A0092B-C50C-407E-A947-70E740481C1C}">
                <a14:useLocalDpi xmlns:a14="http://schemas.microsoft.com/office/drawing/2010/main" val="0"/>
              </a:ext>
            </a:extLst>
          </a:blip>
          <a:srcRect l="6312" r="4904" b="-2"/>
          <a:stretch/>
        </p:blipFill>
        <p:spPr>
          <a:xfrm>
            <a:off x="5996628" y="2217529"/>
            <a:ext cx="6195372" cy="4640471"/>
          </a:xfrm>
          <a:prstGeom prst="rect">
            <a:avLst/>
          </a:prstGeom>
        </p:spPr>
      </p:pic>
    </p:spTree>
    <p:extLst>
      <p:ext uri="{BB962C8B-B14F-4D97-AF65-F5344CB8AC3E}">
        <p14:creationId xmlns:p14="http://schemas.microsoft.com/office/powerpoint/2010/main" val="169185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7F4BFBF7-FDB8-183C-C601-E493C795FC5E}"/>
              </a:ext>
            </a:extLst>
          </p:cNvPr>
          <p:cNvSpPr>
            <a:spLocks noGrp="1"/>
          </p:cNvSpPr>
          <p:nvPr>
            <p:ph type="title"/>
          </p:nvPr>
        </p:nvSpPr>
        <p:spPr>
          <a:xfrm>
            <a:off x="74645" y="121299"/>
            <a:ext cx="9526556" cy="1205184"/>
          </a:xfrm>
        </p:spPr>
        <p:txBody>
          <a:bodyPr>
            <a:normAutofit/>
          </a:bodyPr>
          <a:lstStyle/>
          <a:p>
            <a:pPr algn="ctr">
              <a:lnSpc>
                <a:spcPct val="90000"/>
              </a:lnSpc>
            </a:pPr>
            <a:r>
              <a:rPr lang="ru-RU" sz="3600" dirty="0">
                <a:solidFill>
                  <a:schemeClr val="tx2"/>
                </a:solidFill>
              </a:rPr>
              <a:t>Первые шаги к созданию единой государственной системы управления</a:t>
            </a:r>
          </a:p>
        </p:txBody>
      </p:sp>
      <p:sp>
        <p:nvSpPr>
          <p:cNvPr id="3" name="Объект 2">
            <a:extLst>
              <a:ext uri="{FF2B5EF4-FFF2-40B4-BE49-F238E27FC236}">
                <a16:creationId xmlns:a16="http://schemas.microsoft.com/office/drawing/2014/main" id="{EE413BB3-0D3A-E679-6793-17414E4790B3}"/>
              </a:ext>
            </a:extLst>
          </p:cNvPr>
          <p:cNvSpPr>
            <a:spLocks noGrp="1"/>
          </p:cNvSpPr>
          <p:nvPr>
            <p:ph idx="1"/>
          </p:nvPr>
        </p:nvSpPr>
        <p:spPr>
          <a:xfrm>
            <a:off x="475862" y="1567542"/>
            <a:ext cx="7262466" cy="4945225"/>
          </a:xfrm>
        </p:spPr>
        <p:txBody>
          <a:bodyPr>
            <a:normAutofit fontScale="92500" lnSpcReduction="20000"/>
          </a:bodyPr>
          <a:lstStyle/>
          <a:p>
            <a:pPr marL="0" indent="0" algn="just">
              <a:buNone/>
            </a:pPr>
            <a:r>
              <a:rPr lang="ru-RU" sz="1800" dirty="0">
                <a:solidFill>
                  <a:schemeClr val="tx2"/>
                </a:solidFill>
              </a:rPr>
              <a:t>8 февраля 1817 г. введена этапная система конвоирования арестантов, осуществляемая подразделениями Отдельного корпуса внутренней стражи. Из-за того, что отсутствовали стройная система законов и структура управления процессом исполнения наказаний, 19 июля 1819 года с разрешения и под покровительством Александра I в Петербурге было образовано «Попечительское о тюрьмах общество», уставом которого предусматривалось содействие нравственному исправлению преступников и улучшение содержания заключенных. Примечательно то, что появление в качестве одной из цели наказания - нравственного исправления с обозначением средств его достижения, положило начало новой эпохе в деле организации исполнения уголовных наказаний, которая приведет впоследствии к созданию исправительно-трудового законодательства, использованию режима, труда, воспитательного воздействия как основных средств исправления осужденных</a:t>
            </a:r>
          </a:p>
          <a:p>
            <a:pPr marL="0" indent="0" algn="just">
              <a:buNone/>
            </a:pPr>
            <a:r>
              <a:rPr lang="ru-RU" sz="1800" dirty="0">
                <a:solidFill>
                  <a:schemeClr val="tx2"/>
                </a:solidFill>
              </a:rPr>
              <a:t>Однако положения устава законодательной силы не имели, от реального состояния царских тюрем до реализации изложенных идей предстояло пройти длительный и нелегкий путь</a:t>
            </a:r>
          </a:p>
          <a:p>
            <a:pPr marL="0" indent="0" algn="just">
              <a:buNone/>
            </a:pPr>
            <a:r>
              <a:rPr lang="ru-RU" sz="1800" dirty="0">
                <a:solidFill>
                  <a:schemeClr val="tx2"/>
                </a:solidFill>
              </a:rPr>
              <a:t>4 августа (по старому стилю – 22 июля) 1822 г. Высочайше утвержден Устав о ссыльных</a:t>
            </a: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descr="Изображение выглядит как текст, человек, внешний, группа&#10;&#10;Автоматически созданное описание">
            <a:extLst>
              <a:ext uri="{FF2B5EF4-FFF2-40B4-BE49-F238E27FC236}">
                <a16:creationId xmlns:a16="http://schemas.microsoft.com/office/drawing/2014/main" id="{5A9B69CD-6064-4A90-144A-CFD7BD768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8193" y="391887"/>
            <a:ext cx="2685339" cy="1631716"/>
          </a:xfrm>
          <a:prstGeom prst="rect">
            <a:avLst/>
          </a:prstGeom>
        </p:spPr>
      </p:pic>
      <p:pic>
        <p:nvPicPr>
          <p:cNvPr id="7" name="Рисунок 6" descr="Изображение выглядит как текст, книга&#10;&#10;Автоматически созданное описание">
            <a:extLst>
              <a:ext uri="{FF2B5EF4-FFF2-40B4-BE49-F238E27FC236}">
                <a16:creationId xmlns:a16="http://schemas.microsoft.com/office/drawing/2014/main" id="{F49E2531-D36B-1FFD-EAB0-7F78F2CA8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9529" y="4953324"/>
            <a:ext cx="2511139" cy="1675288"/>
          </a:xfrm>
          <a:prstGeom prst="rect">
            <a:avLst/>
          </a:prstGeom>
        </p:spPr>
      </p:pic>
      <p:pic>
        <p:nvPicPr>
          <p:cNvPr id="11" name="Рисунок 10" descr="Изображение выглядит как текст, внешний, люди, старый&#10;&#10;Автоматически созданное описание">
            <a:extLst>
              <a:ext uri="{FF2B5EF4-FFF2-40B4-BE49-F238E27FC236}">
                <a16:creationId xmlns:a16="http://schemas.microsoft.com/office/drawing/2014/main" id="{38354FC2-B7F4-C27A-A173-9BC6D3CB1DE4}"/>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436" y="2197826"/>
            <a:ext cx="1913257" cy="2581275"/>
          </a:xfrm>
          <a:prstGeom prst="rect">
            <a:avLst/>
          </a:prstGeom>
        </p:spPr>
      </p:pic>
    </p:spTree>
    <p:extLst>
      <p:ext uri="{BB962C8B-B14F-4D97-AF65-F5344CB8AC3E}">
        <p14:creationId xmlns:p14="http://schemas.microsoft.com/office/powerpoint/2010/main" val="721448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E20B1072-8643-B698-0340-080F9F677B4F}"/>
              </a:ext>
            </a:extLst>
          </p:cNvPr>
          <p:cNvSpPr>
            <a:spLocks noGrp="1"/>
          </p:cNvSpPr>
          <p:nvPr>
            <p:ph type="title"/>
          </p:nvPr>
        </p:nvSpPr>
        <p:spPr>
          <a:xfrm>
            <a:off x="838200" y="381000"/>
            <a:ext cx="10003218" cy="1600124"/>
          </a:xfrm>
        </p:spPr>
        <p:txBody>
          <a:bodyPr>
            <a:normAutofit/>
          </a:bodyPr>
          <a:lstStyle/>
          <a:p>
            <a:pPr algn="ctr">
              <a:lnSpc>
                <a:spcPct val="90000"/>
              </a:lnSpc>
            </a:pPr>
            <a:r>
              <a:rPr lang="ru-RU" sz="3400" dirty="0"/>
              <a:t>Инструкция смотрителю губернского тюремного замка 1831 года – важный рубеж к тюремному кодексу России</a:t>
            </a:r>
          </a:p>
        </p:txBody>
      </p:sp>
      <p:sp>
        <p:nvSpPr>
          <p:cNvPr id="3" name="Объект 2">
            <a:extLst>
              <a:ext uri="{FF2B5EF4-FFF2-40B4-BE49-F238E27FC236}">
                <a16:creationId xmlns:a16="http://schemas.microsoft.com/office/drawing/2014/main" id="{34B8443C-3F4C-1B35-1AD7-0A2EF5E8207E}"/>
              </a:ext>
            </a:extLst>
          </p:cNvPr>
          <p:cNvSpPr>
            <a:spLocks noGrp="1"/>
          </p:cNvSpPr>
          <p:nvPr>
            <p:ph idx="1"/>
          </p:nvPr>
        </p:nvSpPr>
        <p:spPr>
          <a:xfrm>
            <a:off x="838200" y="2514600"/>
            <a:ext cx="4876800" cy="3783586"/>
          </a:xfrm>
        </p:spPr>
        <p:txBody>
          <a:bodyPr anchor="ctr">
            <a:normAutofit/>
          </a:bodyPr>
          <a:lstStyle/>
          <a:p>
            <a:pPr marL="0" indent="0" algn="just">
              <a:buNone/>
            </a:pPr>
            <a:r>
              <a:rPr lang="ru-RU" sz="1800" dirty="0">
                <a:solidFill>
                  <a:schemeClr val="tx2"/>
                </a:solidFill>
              </a:rPr>
              <a:t>26 мая 1831 года Кабинет Министров принял к сведению сообщение Министра внутренних дел о введении в действие Инструкции смотрителю губернского тюремного замка, одобренной Попечительским о тюрьмах обществом. Она регулировала размещение, режим, труд, быт заключенных. По объему и содержанию она была по существу важным шагом к созданию обще-тюремного кодекса России.</a:t>
            </a:r>
          </a:p>
        </p:txBody>
      </p:sp>
      <p:pic>
        <p:nvPicPr>
          <p:cNvPr id="5" name="Рисунок 4" descr="Изображение выглядит как внешний, старый, белый, черный&#10;&#10;Автоматически созданное описание">
            <a:extLst>
              <a:ext uri="{FF2B5EF4-FFF2-40B4-BE49-F238E27FC236}">
                <a16:creationId xmlns:a16="http://schemas.microsoft.com/office/drawing/2014/main" id="{B1175812-7796-4ECC-42F4-EA7AEEDE9D6A}"/>
              </a:ext>
            </a:extLst>
          </p:cNvPr>
          <p:cNvPicPr>
            <a:picLocks noChangeAspect="1"/>
          </p:cNvPicPr>
          <p:nvPr/>
        </p:nvPicPr>
        <p:blipFill rotWithShape="1">
          <a:blip r:embed="rId3">
            <a:extLst>
              <a:ext uri="{28A0092B-C50C-407E-A947-70E740481C1C}">
                <a14:useLocalDpi xmlns:a14="http://schemas.microsoft.com/office/drawing/2010/main" val="0"/>
              </a:ext>
            </a:extLst>
          </a:blip>
          <a:srcRect l="2934" r="10952" b="-2"/>
          <a:stretch/>
        </p:blipFill>
        <p:spPr>
          <a:xfrm>
            <a:off x="5996628" y="2217529"/>
            <a:ext cx="6195372" cy="4640471"/>
          </a:xfrm>
          <a:prstGeom prst="rect">
            <a:avLst/>
          </a:prstGeom>
        </p:spPr>
      </p:pic>
    </p:spTree>
    <p:extLst>
      <p:ext uri="{BB962C8B-B14F-4D97-AF65-F5344CB8AC3E}">
        <p14:creationId xmlns:p14="http://schemas.microsoft.com/office/powerpoint/2010/main" val="3320416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1D3B810D-2300-58D4-0E21-7F6D677AE04F}"/>
              </a:ext>
            </a:extLst>
          </p:cNvPr>
          <p:cNvSpPr>
            <a:spLocks noGrp="1"/>
          </p:cNvSpPr>
          <p:nvPr>
            <p:ph type="title"/>
          </p:nvPr>
        </p:nvSpPr>
        <p:spPr>
          <a:xfrm>
            <a:off x="825797" y="466507"/>
            <a:ext cx="8763000" cy="1664573"/>
          </a:xfrm>
        </p:spPr>
        <p:txBody>
          <a:bodyPr>
            <a:normAutofit/>
          </a:bodyPr>
          <a:lstStyle/>
          <a:p>
            <a:pPr algn="ctr">
              <a:lnSpc>
                <a:spcPct val="90000"/>
              </a:lnSpc>
            </a:pPr>
            <a:r>
              <a:rPr lang="ru-RU" sz="3600" dirty="0">
                <a:solidFill>
                  <a:schemeClr val="tx2"/>
                </a:solidFill>
              </a:rPr>
              <a:t>Первый систематизированный законодательный акт об исполнении лишения свободы</a:t>
            </a:r>
          </a:p>
        </p:txBody>
      </p:sp>
      <p:sp>
        <p:nvSpPr>
          <p:cNvPr id="3" name="Объект 2">
            <a:extLst>
              <a:ext uri="{FF2B5EF4-FFF2-40B4-BE49-F238E27FC236}">
                <a16:creationId xmlns:a16="http://schemas.microsoft.com/office/drawing/2014/main" id="{30B22D59-7B25-E3E1-AC67-045990B12F28}"/>
              </a:ext>
            </a:extLst>
          </p:cNvPr>
          <p:cNvSpPr>
            <a:spLocks noGrp="1"/>
          </p:cNvSpPr>
          <p:nvPr>
            <p:ph idx="1"/>
          </p:nvPr>
        </p:nvSpPr>
        <p:spPr>
          <a:xfrm>
            <a:off x="261257" y="2220686"/>
            <a:ext cx="6680719" cy="3892401"/>
          </a:xfrm>
        </p:spPr>
        <p:txBody>
          <a:bodyPr>
            <a:normAutofit lnSpcReduction="10000"/>
          </a:bodyPr>
          <a:lstStyle/>
          <a:p>
            <a:pPr marL="0" indent="0" algn="just">
              <a:buNone/>
            </a:pPr>
            <a:r>
              <a:rPr lang="ru-RU" sz="1800" dirty="0">
                <a:solidFill>
                  <a:schemeClr val="tx2"/>
                </a:solidFill>
              </a:rPr>
              <a:t>Первым законодательным актом о лишении свободы в царской России стал «Свод учреждений и уставов о содержащихся под стражею и о ссыльных» (1832 г.) В нем, особенно во второй книге («Устав о содержащихся под стражей»), мы находим ссылки в основном только на законы XVIII и начала XIX в. Соответственно, «Устав о содержащихся под стражей» по существу является сводом законоположений почти исключительно первой трети XIX в. и преимущественно его последнего десятилетия перед изданием Свода. Всё историческое описание царского законодательства, касающегося тюремной системы, начинается лишь с </a:t>
            </a:r>
            <a:r>
              <a:rPr lang="en-US" sz="1800" dirty="0">
                <a:solidFill>
                  <a:schemeClr val="tx2"/>
                </a:solidFill>
              </a:rPr>
              <a:t>XIX</a:t>
            </a:r>
            <a:r>
              <a:rPr lang="ru-RU" sz="1800" dirty="0">
                <a:solidFill>
                  <a:schemeClr val="tx2"/>
                </a:solidFill>
              </a:rPr>
              <a:t> в. До этого были единичные законы о лишении свободы, и законодатель практически не обращал внимания на тюремное дело</a:t>
            </a: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804F70A7-93EA-8041-8E84-008259290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992" y="2413424"/>
            <a:ext cx="2613926" cy="3978069"/>
          </a:xfrm>
          <a:prstGeom prst="rect">
            <a:avLst/>
          </a:prstGeom>
        </p:spPr>
      </p:pic>
      <p:pic>
        <p:nvPicPr>
          <p:cNvPr id="9" name="Рисунок 8">
            <a:extLst>
              <a:ext uri="{FF2B5EF4-FFF2-40B4-BE49-F238E27FC236}">
                <a16:creationId xmlns:a16="http://schemas.microsoft.com/office/drawing/2014/main" id="{B44581BD-225B-AEEE-8466-C7CF883E0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66306" y="2357240"/>
            <a:ext cx="4107868" cy="2143519"/>
          </a:xfrm>
          <a:prstGeom prst="rect">
            <a:avLst/>
          </a:prstGeom>
        </p:spPr>
      </p:pic>
    </p:spTree>
    <p:extLst>
      <p:ext uri="{BB962C8B-B14F-4D97-AF65-F5344CB8AC3E}">
        <p14:creationId xmlns:p14="http://schemas.microsoft.com/office/powerpoint/2010/main" val="2718684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0"/>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9AEABCA8-D3F4-06CD-A7B0-F8D0BB1F2DE7}"/>
              </a:ext>
            </a:extLst>
          </p:cNvPr>
          <p:cNvSpPr>
            <a:spLocks noGrp="1"/>
          </p:cNvSpPr>
          <p:nvPr>
            <p:ph type="title"/>
          </p:nvPr>
        </p:nvSpPr>
        <p:spPr>
          <a:xfrm>
            <a:off x="14026" y="22851"/>
            <a:ext cx="10003218" cy="1600124"/>
          </a:xfrm>
        </p:spPr>
        <p:txBody>
          <a:bodyPr>
            <a:normAutofit/>
          </a:bodyPr>
          <a:lstStyle/>
          <a:p>
            <a:pPr algn="ctr"/>
            <a:r>
              <a:rPr lang="ru-RU" dirty="0"/>
              <a:t>Разделение видов наказаний</a:t>
            </a:r>
          </a:p>
        </p:txBody>
      </p:sp>
      <p:sp>
        <p:nvSpPr>
          <p:cNvPr id="3" name="Объект 2">
            <a:extLst>
              <a:ext uri="{FF2B5EF4-FFF2-40B4-BE49-F238E27FC236}">
                <a16:creationId xmlns:a16="http://schemas.microsoft.com/office/drawing/2014/main" id="{CB3B0F9A-A023-1CA3-72C8-0C01F0C42130}"/>
              </a:ext>
            </a:extLst>
          </p:cNvPr>
          <p:cNvSpPr>
            <a:spLocks noGrp="1"/>
          </p:cNvSpPr>
          <p:nvPr>
            <p:ph idx="1"/>
          </p:nvPr>
        </p:nvSpPr>
        <p:spPr>
          <a:xfrm>
            <a:off x="838200" y="2648338"/>
            <a:ext cx="6324600" cy="3649847"/>
          </a:xfrm>
        </p:spPr>
        <p:txBody>
          <a:bodyPr anchor="ctr">
            <a:normAutofit lnSpcReduction="10000"/>
          </a:bodyPr>
          <a:lstStyle/>
          <a:p>
            <a:pPr marL="0" indent="0" algn="ctr">
              <a:buNone/>
            </a:pPr>
            <a:r>
              <a:rPr lang="ru-RU" sz="2000" dirty="0">
                <a:solidFill>
                  <a:schemeClr val="tx2"/>
                </a:solidFill>
              </a:rPr>
              <a:t>При Николае I была проведена систематизация уголовного права, завершившаяся принятием 15 августа 1845 года Уложения о наказаниях уголовных и исправительных. В целом система наказаний и их исполнение стала менее жестокой. Однако назвать ее гуманной было бы неправильно</a:t>
            </a:r>
          </a:p>
          <a:p>
            <a:pPr marL="0" indent="0" algn="ctr">
              <a:buNone/>
            </a:pPr>
            <a:endParaRPr lang="ru-RU" sz="2000" dirty="0">
              <a:solidFill>
                <a:schemeClr val="tx2"/>
              </a:solidFill>
            </a:endParaRPr>
          </a:p>
          <a:p>
            <a:pPr marL="0" indent="0" algn="ctr">
              <a:buNone/>
            </a:pPr>
            <a:endParaRPr lang="ru-RU" sz="2000" dirty="0">
              <a:solidFill>
                <a:schemeClr val="tx2"/>
              </a:solidFill>
            </a:endParaRPr>
          </a:p>
          <a:p>
            <a:pPr marL="0" indent="0" algn="ctr">
              <a:buNone/>
            </a:pPr>
            <a:r>
              <a:rPr lang="ru-RU" sz="2000" dirty="0">
                <a:solidFill>
                  <a:schemeClr val="tx2"/>
                </a:solidFill>
              </a:rPr>
              <a:t>27 марта 1858 г. утверждено Положение о перевозке арестантов по Николаевской железной дороге</a:t>
            </a:r>
          </a:p>
          <a:p>
            <a:endParaRPr lang="ru-RU" sz="1800" dirty="0">
              <a:solidFill>
                <a:schemeClr val="tx2"/>
              </a:solidFill>
            </a:endParaRPr>
          </a:p>
        </p:txBody>
      </p:sp>
      <p:pic>
        <p:nvPicPr>
          <p:cNvPr id="7" name="Рисунок 6" descr="Изображение выглядит как люди&#10;&#10;Автоматически созданное описание">
            <a:extLst>
              <a:ext uri="{FF2B5EF4-FFF2-40B4-BE49-F238E27FC236}">
                <a16:creationId xmlns:a16="http://schemas.microsoft.com/office/drawing/2014/main" id="{7A3E32D4-C825-ABB6-38C0-72D23DC3A54A}"/>
              </a:ext>
            </a:extLst>
          </p:cNvPr>
          <p:cNvPicPr>
            <a:picLocks noChangeAspect="1"/>
          </p:cNvPicPr>
          <p:nvPr/>
        </p:nvPicPr>
        <p:blipFill rotWithShape="1">
          <a:blip r:embed="rId3">
            <a:extLst>
              <a:ext uri="{28A0092B-C50C-407E-A947-70E740481C1C}">
                <a14:useLocalDpi xmlns:a14="http://schemas.microsoft.com/office/drawing/2010/main" val="0"/>
              </a:ext>
            </a:extLst>
          </a:blip>
          <a:srcRect t="17140"/>
          <a:stretch/>
        </p:blipFill>
        <p:spPr>
          <a:xfrm>
            <a:off x="7848600" y="4518684"/>
            <a:ext cx="4343400" cy="2339316"/>
          </a:xfrm>
          <a:prstGeom prst="rect">
            <a:avLst/>
          </a:prstGeom>
        </p:spPr>
      </p:pic>
      <p:pic>
        <p:nvPicPr>
          <p:cNvPr id="5" name="Рисунок 4" descr="Изображение выглядит как поезд, внешний, земля, трек&#10;&#10;Автоматически созданное описание">
            <a:extLst>
              <a:ext uri="{FF2B5EF4-FFF2-40B4-BE49-F238E27FC236}">
                <a16:creationId xmlns:a16="http://schemas.microsoft.com/office/drawing/2014/main" id="{304E6A7C-D765-3C37-7824-AC5091E85993}"/>
              </a:ext>
            </a:extLst>
          </p:cNvPr>
          <p:cNvPicPr>
            <a:picLocks noChangeAspect="1"/>
          </p:cNvPicPr>
          <p:nvPr/>
        </p:nvPicPr>
        <p:blipFill rotWithShape="1">
          <a:blip r:embed="rId4">
            <a:extLst>
              <a:ext uri="{28A0092B-C50C-407E-A947-70E740481C1C}">
                <a14:useLocalDpi xmlns:a14="http://schemas.microsoft.com/office/drawing/2010/main" val="0"/>
              </a:ext>
            </a:extLst>
          </a:blip>
          <a:srcRect t="23880" r="5" b="5"/>
          <a:stretch/>
        </p:blipFill>
        <p:spPr>
          <a:xfrm>
            <a:off x="7845544" y="2267339"/>
            <a:ext cx="4343400" cy="2270426"/>
          </a:xfrm>
          <a:prstGeom prst="rect">
            <a:avLst/>
          </a:prstGeom>
        </p:spPr>
      </p:pic>
      <p:pic>
        <p:nvPicPr>
          <p:cNvPr id="6" name="Рисунок 5">
            <a:extLst>
              <a:ext uri="{FF2B5EF4-FFF2-40B4-BE49-F238E27FC236}">
                <a16:creationId xmlns:a16="http://schemas.microsoft.com/office/drawing/2014/main" id="{FDCC65BA-2575-64B5-F33D-F358FF913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159" y="137343"/>
            <a:ext cx="3504771" cy="2129996"/>
          </a:xfrm>
          <a:prstGeom prst="rect">
            <a:avLst/>
          </a:prstGeom>
        </p:spPr>
      </p:pic>
    </p:spTree>
    <p:extLst>
      <p:ext uri="{BB962C8B-B14F-4D97-AF65-F5344CB8AC3E}">
        <p14:creationId xmlns:p14="http://schemas.microsoft.com/office/powerpoint/2010/main" val="3329994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969AB1A7-F138-FFF7-34E4-99589F6D08F9}"/>
              </a:ext>
            </a:extLst>
          </p:cNvPr>
          <p:cNvSpPr>
            <a:spLocks noGrp="1"/>
          </p:cNvSpPr>
          <p:nvPr>
            <p:ph type="title"/>
          </p:nvPr>
        </p:nvSpPr>
        <p:spPr>
          <a:xfrm>
            <a:off x="74645" y="121299"/>
            <a:ext cx="9526556" cy="1446244"/>
          </a:xfrm>
        </p:spPr>
        <p:txBody>
          <a:bodyPr>
            <a:normAutofit/>
          </a:bodyPr>
          <a:lstStyle/>
          <a:p>
            <a:pPr algn="ctr"/>
            <a:r>
              <a:rPr lang="ru-RU" sz="3600" dirty="0">
                <a:solidFill>
                  <a:schemeClr val="tx2"/>
                </a:solidFill>
              </a:rPr>
              <a:t>Принятие Устава о наказаниях, налагаемых мировыми судьями</a:t>
            </a:r>
          </a:p>
        </p:txBody>
      </p:sp>
      <p:sp>
        <p:nvSpPr>
          <p:cNvPr id="3" name="Объект 2">
            <a:extLst>
              <a:ext uri="{FF2B5EF4-FFF2-40B4-BE49-F238E27FC236}">
                <a16:creationId xmlns:a16="http://schemas.microsoft.com/office/drawing/2014/main" id="{CDD29327-E3ED-FF80-9E19-32EC375473BB}"/>
              </a:ext>
            </a:extLst>
          </p:cNvPr>
          <p:cNvSpPr>
            <a:spLocks noGrp="1"/>
          </p:cNvSpPr>
          <p:nvPr>
            <p:ph idx="1"/>
          </p:nvPr>
        </p:nvSpPr>
        <p:spPr>
          <a:xfrm>
            <a:off x="186611" y="1791478"/>
            <a:ext cx="7735079" cy="4945223"/>
          </a:xfrm>
        </p:spPr>
        <p:txBody>
          <a:bodyPr>
            <a:normAutofit fontScale="77500" lnSpcReduction="20000"/>
          </a:bodyPr>
          <a:lstStyle/>
          <a:p>
            <a:pPr marL="0" indent="0" algn="just">
              <a:buNone/>
            </a:pPr>
            <a:r>
              <a:rPr lang="ru-RU" sz="1800" dirty="0">
                <a:solidFill>
                  <a:schemeClr val="tx2"/>
                </a:solidFill>
              </a:rPr>
              <a:t>Отличие тюремной системы России конца XIX в. - это отсутствие главного управления местами лишения свободы. Функции тюремной системы были распределены по восьми ведомствам. 1 января 1864 г. было издано Положение о земских учреждениях, на основании которого впервые расходы на содержание тюремной части были перенесены из местного бюджета в государственный. 27 января 1867 г. утверждена должность главного инспектора по пересылке арестантов, начальника этапно-пересыльной части Главного штаба. Накануне реформы управление местами заключения находилось в ведении департамента исполнительной полиции Министерства внутренних дел. Поскольку управление тюрьмами составляло только часть обязанностей департамента, места лишения свободы не получали должного внимания. Главным этапом развития российской тюремной системы стала тюремная реформа 1879 г., которая была частью реформ императора Александра II. Главной целью реформы был установление единообразия в системе тюремных учреждений, подчинение этой системы органам центрального управления, которое отсутствовало между центральным органом тюремного управления и системой управления тюрьмами на местах</a:t>
            </a:r>
          </a:p>
          <a:p>
            <a:pPr marL="0" indent="0" algn="just">
              <a:buNone/>
            </a:pPr>
            <a:r>
              <a:rPr lang="ru-RU" sz="1800" dirty="0">
                <a:solidFill>
                  <a:schemeClr val="tx2"/>
                </a:solidFill>
              </a:rPr>
              <a:t>Благодаря реформе 1879 г. изменились организационные принципы тюремной системы России, были определены компетенции центральных и местных властей по руководству тюремной частью. Система тюремного управления представляло собой следующую иерархию:</a:t>
            </a:r>
          </a:p>
          <a:p>
            <a:pPr marL="0" indent="0" algn="just">
              <a:buNone/>
            </a:pPr>
            <a:r>
              <a:rPr lang="ru-RU" sz="1800" dirty="0">
                <a:solidFill>
                  <a:schemeClr val="tx2"/>
                </a:solidFill>
              </a:rPr>
              <a:t>– Главное тюремное управление; </a:t>
            </a:r>
          </a:p>
          <a:p>
            <a:pPr marL="0" indent="0" algn="just">
              <a:buNone/>
            </a:pPr>
            <a:r>
              <a:rPr lang="ru-RU" sz="1800" dirty="0">
                <a:solidFill>
                  <a:schemeClr val="tx2"/>
                </a:solidFill>
              </a:rPr>
              <a:t>– губернаторы и органы губернской тюремной инспекции;</a:t>
            </a:r>
          </a:p>
          <a:p>
            <a:pPr marL="0" indent="0" algn="just">
              <a:buNone/>
            </a:pPr>
            <a:r>
              <a:rPr lang="ru-RU" sz="1800" dirty="0">
                <a:solidFill>
                  <a:schemeClr val="tx2"/>
                </a:solidFill>
              </a:rPr>
              <a:t>– администрация конкретных мест заключения. </a:t>
            </a: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descr="Изображение выглядит как внутренний, пол, человек, группа&#10;&#10;Автоматически созданное описание">
            <a:extLst>
              <a:ext uri="{FF2B5EF4-FFF2-40B4-BE49-F238E27FC236}">
                <a16:creationId xmlns:a16="http://schemas.microsoft.com/office/drawing/2014/main" id="{EE9EE600-1ED3-57FA-90C2-AF0858D6E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691" y="1426128"/>
            <a:ext cx="4267262" cy="4454555"/>
          </a:xfrm>
          <a:prstGeom prst="rect">
            <a:avLst/>
          </a:prstGeom>
        </p:spPr>
      </p:pic>
    </p:spTree>
    <p:extLst>
      <p:ext uri="{BB962C8B-B14F-4D97-AF65-F5344CB8AC3E}">
        <p14:creationId xmlns:p14="http://schemas.microsoft.com/office/powerpoint/2010/main" val="125564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Заголовок 1">
            <a:extLst>
              <a:ext uri="{FF2B5EF4-FFF2-40B4-BE49-F238E27FC236}">
                <a16:creationId xmlns:a16="http://schemas.microsoft.com/office/drawing/2014/main" id="{D8928ED8-A85F-3715-0522-C6201C0998C8}"/>
              </a:ext>
            </a:extLst>
          </p:cNvPr>
          <p:cNvSpPr>
            <a:spLocks noGrp="1"/>
          </p:cNvSpPr>
          <p:nvPr>
            <p:ph type="title"/>
          </p:nvPr>
        </p:nvSpPr>
        <p:spPr>
          <a:xfrm>
            <a:off x="65314" y="130629"/>
            <a:ext cx="9535887" cy="1240971"/>
          </a:xfrm>
        </p:spPr>
        <p:txBody>
          <a:bodyPr>
            <a:normAutofit/>
          </a:bodyPr>
          <a:lstStyle/>
          <a:p>
            <a:pPr algn="ctr"/>
            <a:r>
              <a:rPr lang="ru-RU" sz="3600" dirty="0">
                <a:solidFill>
                  <a:schemeClr val="tx2"/>
                </a:solidFill>
              </a:rPr>
              <a:t>Принятие Устава о наказаниях, налагаемых мировыми судьями</a:t>
            </a:r>
          </a:p>
        </p:txBody>
      </p:sp>
      <p:sp>
        <p:nvSpPr>
          <p:cNvPr id="3" name="Объект 2">
            <a:extLst>
              <a:ext uri="{FF2B5EF4-FFF2-40B4-BE49-F238E27FC236}">
                <a16:creationId xmlns:a16="http://schemas.microsoft.com/office/drawing/2014/main" id="{875DA254-1C4A-35DF-81D1-15DCBC124832}"/>
              </a:ext>
            </a:extLst>
          </p:cNvPr>
          <p:cNvSpPr>
            <a:spLocks noGrp="1"/>
          </p:cNvSpPr>
          <p:nvPr>
            <p:ph idx="1"/>
          </p:nvPr>
        </p:nvSpPr>
        <p:spPr>
          <a:xfrm>
            <a:off x="205273" y="1595535"/>
            <a:ext cx="5980924" cy="5131836"/>
          </a:xfrm>
        </p:spPr>
        <p:txBody>
          <a:bodyPr>
            <a:normAutofit fontScale="62500" lnSpcReduction="20000"/>
          </a:bodyPr>
          <a:lstStyle/>
          <a:p>
            <a:pPr marL="0" indent="0" algn="just">
              <a:buNone/>
            </a:pPr>
            <a:r>
              <a:rPr lang="ru-RU" sz="2000" dirty="0">
                <a:solidFill>
                  <a:schemeClr val="tx2"/>
                </a:solidFill>
              </a:rPr>
              <a:t>20 ноября 1864 года принят Устав о наказаниях, налагаемых мировыми судьями. За год до этого был отменены телесные наказания для женщин, клеймение, ограничивались шпицрутены в армии и применение </a:t>
            </a:r>
            <a:r>
              <a:rPr lang="ru-RU" sz="2000" dirty="0" err="1">
                <a:solidFill>
                  <a:schemeClr val="tx2"/>
                </a:solidFill>
              </a:rPr>
              <a:t>розг</a:t>
            </a:r>
            <a:r>
              <a:rPr lang="ru-RU" sz="2000" dirty="0">
                <a:solidFill>
                  <a:schemeClr val="tx2"/>
                </a:solidFill>
              </a:rPr>
              <a:t> (в 1871 году отменены шпицрутены для ссыльных, а в 1885 году – розги). Закреплялась система наказаний: от более жестких к более мягким</a:t>
            </a:r>
          </a:p>
          <a:p>
            <a:pPr marL="0" indent="0" algn="just">
              <a:buNone/>
            </a:pPr>
            <a:r>
              <a:rPr lang="ru-RU" sz="2000" dirty="0">
                <a:solidFill>
                  <a:schemeClr val="tx2"/>
                </a:solidFill>
              </a:rPr>
              <a:t>Устав получил высокую оценку современников за гуманность, демократизм и простоту применения. Он был, бесспорно, этапом в формировании отечественной уголовной пенитенциарной политики</a:t>
            </a:r>
          </a:p>
          <a:p>
            <a:pPr marL="0" indent="0" algn="just">
              <a:buNone/>
            </a:pPr>
            <a:r>
              <a:rPr lang="ru-RU" sz="2000" dirty="0">
                <a:solidFill>
                  <a:schemeClr val="tx2"/>
                </a:solidFill>
              </a:rPr>
              <a:t>1 января 1864 г. издано Положение о земских учреждениях, на основании которого впервые расходы на содержание тюремной части были перенесены из местного в государственный бюджет. Благодаря реформе 1879 г. изменились организационные принципы тюремной системы России, были определены компетенции центральных и местных властей по руководству тюремной частью. Система тюремного управления представляло собой следующую иерархию: – Главное тюремное управление; – губернаторы и органы губернской тюремной инспекции; – администрация конкретных мест заключения</a:t>
            </a:r>
          </a:p>
          <a:p>
            <a:pPr marL="0" indent="0" algn="just">
              <a:buNone/>
            </a:pPr>
            <a:r>
              <a:rPr lang="ru-RU" sz="2000" dirty="0">
                <a:solidFill>
                  <a:schemeClr val="tx2"/>
                </a:solidFill>
              </a:rPr>
              <a:t>27 января 1867 г. утверждена должность главного инспектора по пересылке арестантов, начальника этапно-пересыльной части Главного штаба</a:t>
            </a:r>
          </a:p>
          <a:p>
            <a:pPr marL="0" indent="0" algn="just">
              <a:buNone/>
            </a:pPr>
            <a:r>
              <a:rPr lang="ru-RU" sz="2000" dirty="0">
                <a:solidFill>
                  <a:schemeClr val="tx2"/>
                </a:solidFill>
              </a:rPr>
              <a:t>Накануне реформы управление местами заключения в Российской империи находилось в ведении департамента исполнительной полиции Министерства внутренних дел. Управление тюрьмами составляло только часть обязанностей департамента, поэтому места лишения свободы не получали требуемого внимания</a:t>
            </a:r>
          </a:p>
          <a:p>
            <a:endParaRPr lang="ru-RU"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4" descr="Изображение выглядит как текст, рисует&#10;&#10;Автоматически созданное описание">
            <a:extLst>
              <a:ext uri="{FF2B5EF4-FFF2-40B4-BE49-F238E27FC236}">
                <a16:creationId xmlns:a16="http://schemas.microsoft.com/office/drawing/2014/main" id="{569684A0-8683-48CA-A4D3-953B1D288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975" y="1875454"/>
            <a:ext cx="3255866" cy="4107868"/>
          </a:xfrm>
          <a:prstGeom prst="rect">
            <a:avLst/>
          </a:prstGeom>
        </p:spPr>
      </p:pic>
      <p:pic>
        <p:nvPicPr>
          <p:cNvPr id="6" name="Рисунок 5">
            <a:extLst>
              <a:ext uri="{FF2B5EF4-FFF2-40B4-BE49-F238E27FC236}">
                <a16:creationId xmlns:a16="http://schemas.microsoft.com/office/drawing/2014/main" id="{3A89BE82-5998-88DD-4E70-ADD42616F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66306" y="2357240"/>
            <a:ext cx="4107868" cy="2143519"/>
          </a:xfrm>
          <a:prstGeom prst="rect">
            <a:avLst/>
          </a:prstGeom>
        </p:spPr>
      </p:pic>
    </p:spTree>
    <p:extLst>
      <p:ext uri="{BB962C8B-B14F-4D97-AF65-F5344CB8AC3E}">
        <p14:creationId xmlns:p14="http://schemas.microsoft.com/office/powerpoint/2010/main" val="265270687"/>
      </p:ext>
    </p:extLst>
  </p:cSld>
  <p:clrMapOvr>
    <a:masterClrMapping/>
  </p:clrMapOvr>
</p:sld>
</file>

<file path=ppt/theme/theme1.xml><?xml version="1.0" encoding="utf-8"?>
<a:theme xmlns:a="http://schemas.openxmlformats.org/drawingml/2006/main" name="BlockprintVTI">
  <a:themeElements>
    <a:clrScheme name="AnalogousFromLightSeedLeftStep">
      <a:dk1>
        <a:srgbClr val="000000"/>
      </a:dk1>
      <a:lt1>
        <a:srgbClr val="FFFFFF"/>
      </a:lt1>
      <a:dk2>
        <a:srgbClr val="213B37"/>
      </a:dk2>
      <a:lt2>
        <a:srgbClr val="E8E6E2"/>
      </a:lt2>
      <a:accent1>
        <a:srgbClr val="94A4C5"/>
      </a:accent1>
      <a:accent2>
        <a:srgbClr val="7FAABA"/>
      </a:accent2>
      <a:accent3>
        <a:srgbClr val="82ACA6"/>
      </a:accent3>
      <a:accent4>
        <a:srgbClr val="77AE8F"/>
      </a:accent4>
      <a:accent5>
        <a:srgbClr val="81AD81"/>
      </a:accent5>
      <a:accent6>
        <a:srgbClr val="8BAB75"/>
      </a:accent6>
      <a:hlink>
        <a:srgbClr val="938059"/>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emplate/>
  <TotalTime>618</TotalTime>
  <Words>3761</Words>
  <Application>Microsoft Office PowerPoint</Application>
  <PresentationFormat>Широкоэкранный</PresentationFormat>
  <Paragraphs>134</Paragraphs>
  <Slides>25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Avenir Next LT Pro</vt:lpstr>
      <vt:lpstr>AvenirNext LT Pro Medium</vt:lpstr>
      <vt:lpstr>Times New Roman</vt:lpstr>
      <vt:lpstr>BlockprintVTI</vt:lpstr>
      <vt:lpstr>Федеральная служба исполнения наказаний России  (историко-правовой очерк)</vt:lpstr>
      <vt:lpstr>План работы:</vt:lpstr>
      <vt:lpstr>Первые шаги к созданию единой государственной системы управления</vt:lpstr>
      <vt:lpstr>Первые шаги к созданию единой государственной системы управления</vt:lpstr>
      <vt:lpstr>Инструкция смотрителю губернского тюремного замка 1831 года – важный рубеж к тюремному кодексу России</vt:lpstr>
      <vt:lpstr>Первый систематизированный законодательный акт об исполнении лишения свободы</vt:lpstr>
      <vt:lpstr>Разделение видов наказаний</vt:lpstr>
      <vt:lpstr>Принятие Устава о наказаниях, налагаемых мировыми судьями</vt:lpstr>
      <vt:lpstr>Принятие Устава о наказаниях, налагаемых мировыми судьями</vt:lpstr>
      <vt:lpstr>Тюремная инспекция</vt:lpstr>
      <vt:lpstr>Тюремная инспекция</vt:lpstr>
      <vt:lpstr> Совет по тюремным делам </vt:lpstr>
      <vt:lpstr> Совет по тюремным делам </vt:lpstr>
      <vt:lpstr> Совет по тюремным делам </vt:lpstr>
      <vt:lpstr>Условия отбывания наказаний</vt:lpstr>
      <vt:lpstr>Средства, формы и методы воздействия на арестантов</vt:lpstr>
      <vt:lpstr>Средства, формы и методы воздействия на арестантов</vt:lpstr>
      <vt:lpstr>Министерство (наркомат) юстиции и Главное управление</vt:lpstr>
      <vt:lpstr>Тюремные лагеря</vt:lpstr>
      <vt:lpstr>Деятельность тюремных учреждений</vt:lpstr>
      <vt:lpstr>Уголовный кодекс РСФСР</vt:lpstr>
      <vt:lpstr>Появление ГУИУН МВД РФ</vt:lpstr>
      <vt:lpstr>Преобразование ФСИН</vt:lpstr>
      <vt:lpstr>Система ФСИН</vt:lpstr>
      <vt:lpstr>Библиографический список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Деятельность Федеральной службы исполнения наказания</dc:title>
  <dc:creator>Яна Фомичева</dc:creator>
  <cp:lastModifiedBy>Андрей Доронин</cp:lastModifiedBy>
  <cp:revision>5</cp:revision>
  <dcterms:created xsi:type="dcterms:W3CDTF">2022-05-20T18:53:55Z</dcterms:created>
  <dcterms:modified xsi:type="dcterms:W3CDTF">2022-05-23T11:03:12Z</dcterms:modified>
</cp:coreProperties>
</file>