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59" r:id="rId5"/>
    <p:sldId id="278" r:id="rId6"/>
    <p:sldId id="279" r:id="rId7"/>
    <p:sldId id="281" r:id="rId8"/>
    <p:sldId id="282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7" r:id="rId18"/>
    <p:sldId id="269" r:id="rId19"/>
    <p:sldId id="271" r:id="rId20"/>
    <p:sldId id="270" r:id="rId21"/>
    <p:sldId id="272" r:id="rId22"/>
    <p:sldId id="275" r:id="rId23"/>
    <p:sldId id="273" r:id="rId24"/>
    <p:sldId id="274" r:id="rId25"/>
    <p:sldId id="27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DDD"/>
    <a:srgbClr val="51657F"/>
    <a:srgbClr val="E1E9E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8" autoAdjust="0"/>
    <p:restoredTop sz="93103" autoAdjust="0"/>
  </p:normalViewPr>
  <p:slideViewPr>
    <p:cSldViewPr snapToGrid="0">
      <p:cViewPr varScale="1">
        <p:scale>
          <a:sx n="74" d="100"/>
          <a:sy n="74" d="100"/>
        </p:scale>
        <p:origin x="77" y="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effectLst/>
              </a:rPr>
              <a:t>Формы использования </a:t>
            </a:r>
            <a:r>
              <a:rPr lang="ru-RU" dirty="0" smtClean="0">
                <a:effectLst/>
              </a:rPr>
              <a:t>судебно-почерковедческой </a:t>
            </a:r>
            <a:r>
              <a:rPr lang="ru-RU" dirty="0">
                <a:effectLst/>
              </a:rPr>
              <a:t>экспертизы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 </a:t>
            </a:r>
            <a:r>
              <a:rPr lang="ru-RU" dirty="0">
                <a:effectLst/>
              </a:rPr>
              <a:t>уголовном судопроизводстве</a:t>
            </a:r>
          </a:p>
        </c:rich>
      </c:tx>
      <c:layout>
        <c:manualLayout>
          <c:xMode val="edge"/>
          <c:yMode val="edge"/>
          <c:x val="0.11850187676329751"/>
          <c:y val="4.2592592592592592E-2"/>
        </c:manualLayout>
      </c:layout>
      <c:overlay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6923385258908692E-2"/>
          <c:y val="0.19057086614173227"/>
          <c:w val="0.44537356220783514"/>
          <c:h val="0.8259075787424828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Формы использования судебно – почерковедческой экспертизы в уголовном судопроизводстве</c:v>
                </c:pt>
              </c:strCache>
            </c:strRef>
          </c:tx>
          <c:dPt>
            <c:idx val="0"/>
            <c:bubble3D val="0"/>
            <c:spPr>
              <a:solidFill>
                <a:srgbClr val="51657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4B-4226-A402-A07FF5BCC9E2}"/>
              </c:ext>
            </c:extLst>
          </c:dPt>
          <c:dPt>
            <c:idx val="1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04B-4226-A402-A07FF5BCC9E2}"/>
              </c:ext>
            </c:extLst>
          </c:dPt>
          <c:dPt>
            <c:idx val="2"/>
            <c:bubble3D val="0"/>
            <c:spPr>
              <a:solidFill>
                <a:srgbClr val="E1E9E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4B-4226-A402-A07FF5BCC9E2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04B-4226-A402-A07FF5BCC9E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Использование специальных знаний</c:v>
                </c:pt>
                <c:pt idx="1">
                  <c:v>Предварительные исследования почерка</c:v>
                </c:pt>
                <c:pt idx="2">
                  <c:v>Несудебная  почерковедческая экспертиза</c:v>
                </c:pt>
                <c:pt idx="3">
                  <c:v>Материалы справочно-консультационной и профилактической деятельности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55.5</c:v>
                </c:pt>
                <c:pt idx="1">
                  <c:v>15</c:v>
                </c:pt>
                <c:pt idx="2">
                  <c:v>20</c:v>
                </c:pt>
                <c:pt idx="3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4B-4226-A402-A07FF5BCC9E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778685795711464"/>
          <c:y val="0.33134951881014874"/>
          <c:w val="0.32074218169765573"/>
          <c:h val="0.5278932633420822"/>
        </c:manualLayout>
      </c:layout>
      <c:overlay val="0"/>
      <c:spPr>
        <a:solidFill>
          <a:schemeClr val="bg1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3">
        <a:alphaModFix amt="15000"/>
      </a:blip>
      <a:stretch>
        <a:fillRect/>
      </a:stretch>
    </a:blip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7B5-4345-B85E-CD4FCF5980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365-40E3-A875-EDF568B821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7B5-4345-B85E-CD4FCF5980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7B5-4345-B85E-CD4FCF5980B4}"/>
              </c:ext>
            </c:extLst>
          </c:dPt>
          <c:dLbls>
            <c:dLbl>
              <c:idx val="1"/>
              <c:layout>
                <c:manualLayout>
                  <c:x val="0.12989397195360963"/>
                  <c:y val="5.4440132836358603E-2"/>
                </c:manualLayout>
              </c:layout>
              <c:spPr>
                <a:solidFill>
                  <a:srgbClr val="51657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09555844366478"/>
                      <c:h val="0.282333870293783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365-40E3-A875-EDF568B82141}"/>
                </c:ext>
              </c:extLst>
            </c:dLbl>
            <c:spPr>
              <a:solidFill>
                <a:srgbClr val="5165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Производство идентификационных исследований почерка </c:v>
                </c:pt>
                <c:pt idx="1">
                  <c:v>Производство диагностических исследований почерка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98.5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65-40E3-A875-EDF568B8214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912347784537205"/>
          <c:y val="0.1995840532637039"/>
          <c:w val="0.35363015499166289"/>
          <c:h val="0.35344446360348758"/>
        </c:manualLayout>
      </c:layout>
      <c:overlay val="0"/>
      <c:spPr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лл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754-4990-B975-3FAB1CB28D7E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754-4990-B975-3FAB1CB28D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754-4990-B975-3FAB1CB28D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754-4990-B975-3FAB1CB28D7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Раскрытие экономических преступлений </c:v>
                </c:pt>
                <c:pt idx="1">
                  <c:v>Раскрытие преступлений против собственности</c:v>
                </c:pt>
                <c:pt idx="2">
                  <c:v>раскрытие преступлений против государственной власти, интересов государственной службы и службы в органах местного самоуправления </c:v>
                </c:pt>
                <c:pt idx="3">
                  <c:v>Раскрытие иных преступлений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40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A2-46C9-A8E8-28D8EF0FCEB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291821277106438"/>
          <c:y val="3.9226171121956328E-3"/>
          <c:w val="0.40387533271173559"/>
          <c:h val="0.9554596881939319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F467-DBE6-45D7-9DC1-E7F2AD2322D4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25D-FBFE-483C-96CC-AF8CC7353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50650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F467-DBE6-45D7-9DC1-E7F2AD2322D4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25D-FBFE-483C-96CC-AF8CC7353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191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F467-DBE6-45D7-9DC1-E7F2AD2322D4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25D-FBFE-483C-96CC-AF8CC7353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62317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F467-DBE6-45D7-9DC1-E7F2AD2322D4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25D-FBFE-483C-96CC-AF8CC7353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84503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F467-DBE6-45D7-9DC1-E7F2AD2322D4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25D-FBFE-483C-96CC-AF8CC7353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3122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F467-DBE6-45D7-9DC1-E7F2AD2322D4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25D-FBFE-483C-96CC-AF8CC7353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07637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F467-DBE6-45D7-9DC1-E7F2AD2322D4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25D-FBFE-483C-96CC-AF8CC7353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39559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F467-DBE6-45D7-9DC1-E7F2AD2322D4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25D-FBFE-483C-96CC-AF8CC7353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7010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F467-DBE6-45D7-9DC1-E7F2AD2322D4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25D-FBFE-483C-96CC-AF8CC7353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8117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F467-DBE6-45D7-9DC1-E7F2AD2322D4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25D-FBFE-483C-96CC-AF8CC7353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9915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F467-DBE6-45D7-9DC1-E7F2AD2322D4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B25D-FBFE-483C-96CC-AF8CC7353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95722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6F467-DBE6-45D7-9DC1-E7F2AD2322D4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4B25D-FBFE-483C-96CC-AF8CC7353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4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00964" y="2187426"/>
            <a:ext cx="9391036" cy="2084657"/>
          </a:xfrm>
          <a:prstGeom prst="rect">
            <a:avLst/>
          </a:prstGeom>
          <a:solidFill>
            <a:srgbClr val="51657F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0233" y="4901653"/>
            <a:ext cx="8981767" cy="1655762"/>
          </a:xfrm>
          <a:solidFill>
            <a:schemeClr val="bg1">
              <a:alpha val="76000"/>
            </a:schemeClr>
          </a:solidFill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0" y="560439"/>
            <a:ext cx="9099755" cy="629756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53183" y="2272654"/>
            <a:ext cx="7499265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HT Skyline" panose="020B0603020202020204" pitchFamily="34" charset="0"/>
                <a:cs typeface="RomanC" panose="00000400000000000000" pitchFamily="2" charset="0"/>
              </a:rPr>
              <a:t>ЗНАЧЕНИЕ СУДЕБНО-ПОЧЕРКОВЕДЧЕСКОЙ ЭКСПЕРТИЗЫ В </a:t>
            </a:r>
            <a:r>
              <a:rPr lang="ru-RU" sz="2800" b="1" dirty="0">
                <a:solidFill>
                  <a:schemeClr val="bg1"/>
                </a:solidFill>
                <a:latin typeface="HT Skyline" panose="020B0603020202020204" pitchFamily="34" charset="0"/>
                <a:cs typeface="RomanC" panose="00000400000000000000" pitchFamily="2" charset="0"/>
              </a:rPr>
              <a:t>ПРАВООХРАНИТЕЛЬНОЙ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HT Skyline" panose="020B0603020202020204" pitchFamily="34" charset="0"/>
                <a:cs typeface="RomanC" panose="00000400000000000000" pitchFamily="2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HT Skyline" panose="020B0603020202020204" pitchFamily="34" charset="0"/>
                <a:cs typeface="RomanC" panose="00000400000000000000" pitchFamily="2" charset="0"/>
              </a:rPr>
              <a:t>ДЕЯТЕЛЬНОСТИ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HT Skyline" panose="020B0603020202020204" pitchFamily="34" charset="0"/>
                <a:cs typeface="RomanC" panose="00000400000000000000" pitchFamily="2" charset="0"/>
              </a:rPr>
              <a:t> РОССИЙСКОЙ ФЕДЕРАЦИИ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3183" cy="502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0666" y="5028718"/>
            <a:ext cx="4119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Тульский институт (филиал) ВГУЮ (РПА Минюста России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72604" y="4901036"/>
            <a:ext cx="51589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ew Standard Old" panose="00000400000000000000" pitchFamily="2" charset="-52"/>
                <a:cs typeface="Times New Roman" panose="02020603050405020304" pitchFamily="18" charset="0"/>
              </a:rPr>
              <a:t>Асташкина В. </a:t>
            </a:r>
            <a:r>
              <a:rPr lang="ru-RU" sz="17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ew Standard Old" panose="00000400000000000000" pitchFamily="2" charset="-52"/>
                <a:cs typeface="Times New Roman" panose="02020603050405020304" pitchFamily="18" charset="0"/>
              </a:rPr>
              <a:t>А. Зотова Е. </a:t>
            </a:r>
            <a:r>
              <a:rPr lang="ru-RU" sz="17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ew Standard Old" panose="00000400000000000000" pitchFamily="2" charset="-52"/>
                <a:cs typeface="Times New Roman" panose="02020603050405020304" pitchFamily="18" charset="0"/>
              </a:rPr>
              <a:t>А., </a:t>
            </a:r>
          </a:p>
          <a:p>
            <a:pPr algn="r"/>
            <a:r>
              <a:rPr lang="ru-RU" sz="17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ew Standard Old" panose="00000400000000000000" pitchFamily="2" charset="-52"/>
                <a:cs typeface="Times New Roman" panose="02020603050405020304" pitchFamily="18" charset="0"/>
              </a:rPr>
              <a:t>обучающиеся </a:t>
            </a:r>
            <a:r>
              <a:rPr lang="ru-RU" sz="17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ew Standard Old" panose="00000400000000000000" pitchFamily="2" charset="-52"/>
                <a:cs typeface="Times New Roman" panose="02020603050405020304" pitchFamily="18" charset="0"/>
              </a:rPr>
              <a:t>2 курса,</a:t>
            </a:r>
            <a:br>
              <a:rPr lang="ru-RU" sz="17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ew Standard Old" panose="00000400000000000000" pitchFamily="2" charset="-52"/>
                <a:cs typeface="Times New Roman" panose="02020603050405020304" pitchFamily="18" charset="0"/>
              </a:rPr>
            </a:br>
            <a:r>
              <a:rPr lang="ru-RU" sz="17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ew Standard Old" panose="00000400000000000000" pitchFamily="2" charset="-52"/>
                <a:cs typeface="Times New Roman" panose="02020603050405020304" pitchFamily="18" charset="0"/>
              </a:rPr>
              <a:t> гр. 15-бЮРо20-3</a:t>
            </a:r>
          </a:p>
          <a:p>
            <a:pPr algn="r"/>
            <a:r>
              <a:rPr lang="ru-RU" sz="17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ew Standard Old" panose="00000400000000000000" pitchFamily="2" charset="-52"/>
                <a:cs typeface="Times New Roman" panose="02020603050405020304" pitchFamily="18" charset="0"/>
              </a:rPr>
              <a:t>Науч. </a:t>
            </a:r>
            <a:r>
              <a:rPr lang="ru-RU" sz="17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ew Standard Old" panose="00000400000000000000" pitchFamily="2" charset="-52"/>
                <a:cs typeface="Times New Roman" panose="02020603050405020304" pitchFamily="18" charset="0"/>
              </a:rPr>
              <a:t>рук.: </a:t>
            </a:r>
            <a:r>
              <a:rPr lang="ru-RU" sz="17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ew Standard Old" panose="00000400000000000000" pitchFamily="2" charset="-52"/>
                <a:cs typeface="Times New Roman" panose="02020603050405020304" pitchFamily="18" charset="0"/>
              </a:rPr>
              <a:t>к.ю.н</a:t>
            </a:r>
            <a:r>
              <a:rPr lang="ru-RU" sz="17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ew Standard Old" panose="00000400000000000000" pitchFamily="2" charset="-52"/>
                <a:cs typeface="Times New Roman" panose="02020603050405020304" pitchFamily="18" charset="0"/>
              </a:rPr>
              <a:t>., доцент кафедры уголовно-правовых дисциплин </a:t>
            </a:r>
          </a:p>
          <a:p>
            <a:pPr algn="r"/>
            <a:r>
              <a:rPr lang="ru-RU" sz="17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ew Standard Old" panose="00000400000000000000" pitchFamily="2" charset="-52"/>
                <a:cs typeface="Times New Roman" panose="02020603050405020304" pitchFamily="18" charset="0"/>
              </a:rPr>
              <a:t>Макасеева</a:t>
            </a:r>
            <a:r>
              <a:rPr lang="ru-RU" sz="17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ew Standard Old" panose="00000400000000000000" pitchFamily="2" charset="-52"/>
                <a:cs typeface="Times New Roman" panose="02020603050405020304" pitchFamily="18" charset="0"/>
              </a:rPr>
              <a:t> А. А.</a:t>
            </a:r>
            <a:endParaRPr lang="ru-RU" sz="17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ew Standard Old" panose="00000400000000000000" pitchFamily="2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95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3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8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 animBg="1"/>
      <p:bldP spid="7" grpId="0" animBg="1"/>
      <p:bldP spid="8" grpId="0"/>
      <p:bldP spid="11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912" y="2477613"/>
            <a:ext cx="9736394" cy="873329"/>
          </a:xfrm>
          <a:solidFill>
            <a:schemeClr val="bg1">
              <a:lumMod val="9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В уголовном</a:t>
            </a:r>
            <a:r>
              <a:rPr lang="ru-RU" sz="2400" dirty="0"/>
              <a:t> судопроизводстве результаты судебно-почерковедческой экспертизы имеют </a:t>
            </a:r>
            <a:r>
              <a:rPr lang="ru-RU" sz="2400" dirty="0" smtClean="0"/>
              <a:t>доказательственное </a:t>
            </a:r>
            <a:r>
              <a:rPr lang="ru-RU" sz="2400" dirty="0"/>
              <a:t>и ориентирующее значение.</a:t>
            </a: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398638" y="103240"/>
            <a:ext cx="9365225" cy="2064774"/>
          </a:xfrm>
          <a:prstGeom prst="flowChartPunchedTape">
            <a:avLst/>
          </a:prstGeom>
          <a:solidFill>
            <a:srgbClr val="51657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latin typeface="Bahnschrift SemiBold SemiConden" panose="020B0502040204020203" pitchFamily="34" charset="0"/>
              </a:rPr>
              <a:t>Использование судебно-почерковедческой экспертизы в правоохранительной деятельности</a:t>
            </a:r>
            <a:endParaRPr lang="ru-RU" sz="2800" i="1" dirty="0">
              <a:latin typeface="Bahnschrift SemiBold SemiConden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912" y="3660541"/>
            <a:ext cx="10718391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характеризуются объективными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строго научными показателями, не подверженными влиянию субъективных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факторов, что </a:t>
            </a:r>
            <a:r>
              <a:rPr lang="ru-RU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обеспечивает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эффективное установление личности, свойств и состояний преступника, его соучастников, внешней обстановки письма, иных фактических обстоятельств, составляющих субъективную и объективную сторону по уголовному делу.</a:t>
            </a:r>
            <a:endParaRPr lang="ru-RU" sz="2800" dirty="0">
              <a:ea typeface="Times New Roman" panose="02020603050405020304" pitchFamily="18" charset="0"/>
            </a:endParaRP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538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83914373"/>
              </p:ext>
            </p:extLst>
          </p:nvPr>
        </p:nvGraphicFramePr>
        <p:xfrm>
          <a:off x="0" y="0"/>
          <a:ext cx="1219200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875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углом 8"/>
          <p:cNvSpPr/>
          <p:nvPr/>
        </p:nvSpPr>
        <p:spPr>
          <a:xfrm>
            <a:off x="-1" y="-1"/>
            <a:ext cx="10677833" cy="1191446"/>
          </a:xfrm>
          <a:prstGeom prst="snip1Rect">
            <a:avLst/>
          </a:prstGeom>
          <a:solidFill>
            <a:srgbClr val="E1E9E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91445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atin typeface="Arial Black" panose="020B0A04020102020204" pitchFamily="34" charset="0"/>
              </a:rPr>
              <a:t>По классу задач использование результатов судебно-почерковедческой экспертизы осуществляется следующим </a:t>
            </a:r>
            <a:r>
              <a:rPr lang="ru-RU" sz="2400" b="1" dirty="0" smtClean="0">
                <a:latin typeface="Arial Black" panose="020B0A04020102020204" pitchFamily="34" charset="0"/>
              </a:rPr>
              <a:t>образом: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059627"/>
              </p:ext>
            </p:extLst>
          </p:nvPr>
        </p:nvGraphicFramePr>
        <p:xfrm>
          <a:off x="1228" y="1191445"/>
          <a:ext cx="10514372" cy="3410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7705" y="4411481"/>
            <a:ext cx="7269727" cy="2308324"/>
          </a:xfrm>
          <a:prstGeom prst="rect">
            <a:avLst/>
          </a:prstGeom>
          <a:solidFill>
            <a:srgbClr val="51657F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Этот дисбаланс связан большей частью с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непроцессуальной формой </a:t>
            </a:r>
            <a:r>
              <a:rPr lang="ru-RU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использования судебно-почерковедческой диагностики в ходе проведения оперативно-розыскных мероприятий и следственных действий «по горячим следам». 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Для его преодоления существенное значение имеет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современного потенциала судебно-почерковедческой диагностики и уровня осведомленности о нем лиц, обладающих правом назначения и использования результатов судебно-почерковедческой экспертизы. 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1" t="5891" r="13304" b="16987"/>
          <a:stretch/>
        </p:blipFill>
        <p:spPr>
          <a:xfrm>
            <a:off x="8023124" y="3616857"/>
            <a:ext cx="3726426" cy="2984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9026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>
            <a:off x="0" y="324465"/>
            <a:ext cx="4955458" cy="6533536"/>
          </a:xfrm>
          <a:prstGeom prst="rtTriangle">
            <a:avLst/>
          </a:prstGeom>
          <a:solidFill>
            <a:srgbClr val="5165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74839"/>
          </a:xfrm>
          <a:solidFill>
            <a:srgbClr val="51657F"/>
          </a:solidFill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Судебно-почерковедческая диагностика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849216"/>
            <a:ext cx="7789606" cy="1976352"/>
          </a:xfrm>
          <a:solidFill>
            <a:schemeClr val="bg1">
              <a:lumMod val="95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Однако весьма </a:t>
            </a:r>
            <a:r>
              <a:rPr lang="ru-RU" sz="2000" dirty="0"/>
              <a:t>широкое использование судебно-почерковедческой диагностики наблюдается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гражданском судопроизводстве</a:t>
            </a:r>
            <a:r>
              <a:rPr lang="ru-RU" sz="2000" b="1" dirty="0"/>
              <a:t>.</a:t>
            </a:r>
            <a:r>
              <a:rPr lang="ru-RU" sz="2000" dirty="0"/>
              <a:t> </a:t>
            </a:r>
            <a:r>
              <a:rPr lang="ru-RU" sz="2000" b="1" u="sng" dirty="0"/>
              <a:t>Например,</a:t>
            </a:r>
            <a:r>
              <a:rPr lang="ru-RU" sz="2000" dirty="0"/>
              <a:t> заключение эксперта о психопатологическом состоянии исполнителя рукописи является основанием для признания отдельных форм завещания, договоров займа, дарения ничтожной или оспоримой сделкой.</a:t>
            </a:r>
          </a:p>
          <a:p>
            <a:pPr algn="just"/>
            <a:endParaRPr lang="ru-RU" sz="2000" dirty="0"/>
          </a:p>
        </p:txBody>
      </p:sp>
      <p:sp>
        <p:nvSpPr>
          <p:cNvPr id="5" name="AutoShape 2" descr="https://static.tildacdn.com/tild6561-3732-4439-a463-616235353763/51465278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52" y="3825568"/>
            <a:ext cx="4548648" cy="30324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54304" y="4492354"/>
            <a:ext cx="6589048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результатов судебно-почерковедческой экспертизы на уровне вида её задач связано с исследованием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подписей (65 %), </a:t>
            </a:r>
            <a:r>
              <a:rPr lang="ru-RU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кратких 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записей (30 %), текстов (5 %)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что обусловлено характером современного документооборота.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51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just"/>
            <a:r>
              <a:rPr lang="ru-RU" sz="2800" dirty="0"/>
              <a:t>На уровне подвида задач судебно-почерковедческой экспертизы использование ее результатов </a:t>
            </a:r>
            <a:r>
              <a:rPr lang="ru-RU" sz="2800" b="1" u="sng" dirty="0"/>
              <a:t>связано с</a:t>
            </a:r>
            <a:r>
              <a:rPr lang="ru-RU" sz="2800" dirty="0"/>
              <a:t> 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044" y="1922738"/>
            <a:ext cx="7674079" cy="776217"/>
          </a:xfr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</a:t>
            </a:r>
            <a:r>
              <a:rPr lang="ru-RU" dirty="0" smtClean="0"/>
              <a:t>сследованием рукописей буквенного состава </a:t>
            </a:r>
            <a:r>
              <a:rPr lang="ru-RU" b="1" dirty="0" smtClean="0"/>
              <a:t>(75 %)</a:t>
            </a:r>
            <a:r>
              <a:rPr lang="ru-RU" dirty="0" smtClean="0"/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043" y="5645706"/>
            <a:ext cx="7777317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Исследованием </a:t>
            </a:r>
            <a:r>
              <a:rPr lang="ru-RU" sz="2800" dirty="0"/>
              <a:t>смешанного буквенно-цифрового </a:t>
            </a:r>
            <a:r>
              <a:rPr lang="ru-RU" sz="2800" b="1" dirty="0"/>
              <a:t>(10 %);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044" y="3188763"/>
            <a:ext cx="7777316" cy="954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Исследованием буквенно-пиктографического, идеографического </a:t>
            </a:r>
            <a:r>
              <a:rPr lang="ru-RU" sz="2800" b="1" dirty="0"/>
              <a:t>(2 % 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044" y="4632677"/>
            <a:ext cx="777731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Исследованием штрихового </a:t>
            </a:r>
            <a:r>
              <a:rPr lang="ru-RU" sz="2800" b="1" dirty="0"/>
              <a:t>(13 %).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8104" y="2078601"/>
            <a:ext cx="5098026" cy="477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472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8406582" cy="1165123"/>
          </a:xfrm>
          <a:prstGeom prst="rect">
            <a:avLst/>
          </a:prstGeom>
          <a:solidFill>
            <a:srgbClr val="E1E9EF">
              <a:alpha val="54000"/>
            </a:srgbClr>
          </a:solidFill>
          <a:ln>
            <a:solidFill>
              <a:srgbClr val="E1E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По сферам уголовного судопроизводства </a:t>
            </a:r>
            <a:r>
              <a:rPr lang="ru-RU" sz="2000" b="1" dirty="0" smtClean="0"/>
              <a:t>использование судебно-почерковедческой экспертизы при раскрытии и расследовании преступлений </a:t>
            </a:r>
            <a:r>
              <a:rPr lang="ru-RU" sz="2000" dirty="0" smtClean="0"/>
              <a:t>распределяется следующим образом:</a:t>
            </a:r>
            <a:endParaRPr lang="ru-RU" sz="20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86049821"/>
              </p:ext>
            </p:extLst>
          </p:nvPr>
        </p:nvGraphicFramePr>
        <p:xfrm>
          <a:off x="132735" y="1371600"/>
          <a:ext cx="11882283" cy="519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398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Graphic spid="8" grpId="0">
        <p:bldSub>
          <a:bldChart bld="category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5284042" cy="6858001"/>
          </a:xfrm>
          <a:custGeom>
            <a:avLst/>
            <a:gdLst>
              <a:gd name="connsiteX0" fmla="*/ 0 w 5284042"/>
              <a:gd name="connsiteY0" fmla="*/ 0 h 6858001"/>
              <a:gd name="connsiteX1" fmla="*/ 5284042 w 5284042"/>
              <a:gd name="connsiteY1" fmla="*/ 0 h 6858001"/>
              <a:gd name="connsiteX2" fmla="*/ 5284042 w 5284042"/>
              <a:gd name="connsiteY2" fmla="*/ 6858001 h 6858001"/>
              <a:gd name="connsiteX3" fmla="*/ 0 w 5284042"/>
              <a:gd name="connsiteY3" fmla="*/ 6858001 h 6858001"/>
              <a:gd name="connsiteX4" fmla="*/ 0 w 5284042"/>
              <a:gd name="connsiteY4" fmla="*/ 0 h 6858001"/>
              <a:gd name="connsiteX0" fmla="*/ 0 w 5284042"/>
              <a:gd name="connsiteY0" fmla="*/ 0 h 6858001"/>
              <a:gd name="connsiteX1" fmla="*/ 3912442 w 5284042"/>
              <a:gd name="connsiteY1" fmla="*/ 0 h 6858001"/>
              <a:gd name="connsiteX2" fmla="*/ 5284042 w 5284042"/>
              <a:gd name="connsiteY2" fmla="*/ 6858001 h 6858001"/>
              <a:gd name="connsiteX3" fmla="*/ 0 w 5284042"/>
              <a:gd name="connsiteY3" fmla="*/ 6858001 h 6858001"/>
              <a:gd name="connsiteX4" fmla="*/ 0 w 5284042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4042" h="6858001">
                <a:moveTo>
                  <a:pt x="0" y="0"/>
                </a:moveTo>
                <a:lnTo>
                  <a:pt x="3912442" y="0"/>
                </a:lnTo>
                <a:lnTo>
                  <a:pt x="5284042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rgbClr val="5165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 flipH="1">
            <a:off x="57104" y="-1"/>
            <a:ext cx="5204869" cy="6858001"/>
          </a:xfrm>
          <a:custGeom>
            <a:avLst/>
            <a:gdLst>
              <a:gd name="connsiteX0" fmla="*/ 0 w 7212563"/>
              <a:gd name="connsiteY0" fmla="*/ 6984000 h 6984000"/>
              <a:gd name="connsiteX1" fmla="*/ 1963342 w 7212563"/>
              <a:gd name="connsiteY1" fmla="*/ 0 h 6984000"/>
              <a:gd name="connsiteX2" fmla="*/ 7212563 w 7212563"/>
              <a:gd name="connsiteY2" fmla="*/ 0 h 6984000"/>
              <a:gd name="connsiteX3" fmla="*/ 5249221 w 7212563"/>
              <a:gd name="connsiteY3" fmla="*/ 6984000 h 6984000"/>
              <a:gd name="connsiteX4" fmla="*/ 0 w 7212563"/>
              <a:gd name="connsiteY4" fmla="*/ 6984000 h 6984000"/>
              <a:gd name="connsiteX0" fmla="*/ 0 w 5402813"/>
              <a:gd name="connsiteY0" fmla="*/ 6984000 h 6984000"/>
              <a:gd name="connsiteX1" fmla="*/ 1963342 w 5402813"/>
              <a:gd name="connsiteY1" fmla="*/ 0 h 6984000"/>
              <a:gd name="connsiteX2" fmla="*/ 5402813 w 5402813"/>
              <a:gd name="connsiteY2" fmla="*/ 38100 h 6984000"/>
              <a:gd name="connsiteX3" fmla="*/ 5249221 w 5402813"/>
              <a:gd name="connsiteY3" fmla="*/ 6984000 h 6984000"/>
              <a:gd name="connsiteX4" fmla="*/ 0 w 5402813"/>
              <a:gd name="connsiteY4" fmla="*/ 6984000 h 6984000"/>
              <a:gd name="connsiteX0" fmla="*/ 0 w 5402813"/>
              <a:gd name="connsiteY0" fmla="*/ 6984000 h 6984000"/>
              <a:gd name="connsiteX1" fmla="*/ 1963342 w 5402813"/>
              <a:gd name="connsiteY1" fmla="*/ 0 h 6984000"/>
              <a:gd name="connsiteX2" fmla="*/ 5402813 w 5402813"/>
              <a:gd name="connsiteY2" fmla="*/ 19050 h 6984000"/>
              <a:gd name="connsiteX3" fmla="*/ 5249221 w 5402813"/>
              <a:gd name="connsiteY3" fmla="*/ 6984000 h 6984000"/>
              <a:gd name="connsiteX4" fmla="*/ 0 w 5402813"/>
              <a:gd name="connsiteY4" fmla="*/ 6984000 h 6984000"/>
              <a:gd name="connsiteX0" fmla="*/ 0 w 5402813"/>
              <a:gd name="connsiteY0" fmla="*/ 6984000 h 6984000"/>
              <a:gd name="connsiteX1" fmla="*/ 1963342 w 5402813"/>
              <a:gd name="connsiteY1" fmla="*/ 0 h 6984000"/>
              <a:gd name="connsiteX2" fmla="*/ 5402813 w 5402813"/>
              <a:gd name="connsiteY2" fmla="*/ 19050 h 6984000"/>
              <a:gd name="connsiteX3" fmla="*/ 5249221 w 5402813"/>
              <a:gd name="connsiteY3" fmla="*/ 6984000 h 6984000"/>
              <a:gd name="connsiteX4" fmla="*/ 0 w 5402813"/>
              <a:gd name="connsiteY4" fmla="*/ 6984000 h 6984000"/>
              <a:gd name="connsiteX0" fmla="*/ 0 w 5402813"/>
              <a:gd name="connsiteY0" fmla="*/ 6984000 h 6984000"/>
              <a:gd name="connsiteX1" fmla="*/ 1963342 w 5402813"/>
              <a:gd name="connsiteY1" fmla="*/ 0 h 6984000"/>
              <a:gd name="connsiteX2" fmla="*/ 5402813 w 5402813"/>
              <a:gd name="connsiteY2" fmla="*/ 19050 h 6984000"/>
              <a:gd name="connsiteX3" fmla="*/ 4772971 w 5402813"/>
              <a:gd name="connsiteY3" fmla="*/ 6984000 h 6984000"/>
              <a:gd name="connsiteX4" fmla="*/ 0 w 5402813"/>
              <a:gd name="connsiteY4" fmla="*/ 6984000 h 6984000"/>
              <a:gd name="connsiteX0" fmla="*/ 0 w 5402813"/>
              <a:gd name="connsiteY0" fmla="*/ 6984000 h 6984000"/>
              <a:gd name="connsiteX1" fmla="*/ 1963342 w 5402813"/>
              <a:gd name="connsiteY1" fmla="*/ 0 h 6984000"/>
              <a:gd name="connsiteX2" fmla="*/ 5402813 w 5402813"/>
              <a:gd name="connsiteY2" fmla="*/ 19050 h 6984000"/>
              <a:gd name="connsiteX3" fmla="*/ 5268271 w 5402813"/>
              <a:gd name="connsiteY3" fmla="*/ 6888750 h 6984000"/>
              <a:gd name="connsiteX4" fmla="*/ 0 w 5402813"/>
              <a:gd name="connsiteY4" fmla="*/ 6984000 h 6984000"/>
              <a:gd name="connsiteX0" fmla="*/ 0 w 5326613"/>
              <a:gd name="connsiteY0" fmla="*/ 6984000 h 6984000"/>
              <a:gd name="connsiteX1" fmla="*/ 1963342 w 5326613"/>
              <a:gd name="connsiteY1" fmla="*/ 0 h 6984000"/>
              <a:gd name="connsiteX2" fmla="*/ 5326613 w 5326613"/>
              <a:gd name="connsiteY2" fmla="*/ 38100 h 6984000"/>
              <a:gd name="connsiteX3" fmla="*/ 5268271 w 5326613"/>
              <a:gd name="connsiteY3" fmla="*/ 6888750 h 6984000"/>
              <a:gd name="connsiteX4" fmla="*/ 0 w 5326613"/>
              <a:gd name="connsiteY4" fmla="*/ 6984000 h 6984000"/>
              <a:gd name="connsiteX0" fmla="*/ 0 w 5272968"/>
              <a:gd name="connsiteY0" fmla="*/ 6984000 h 6984000"/>
              <a:gd name="connsiteX1" fmla="*/ 1963342 w 5272968"/>
              <a:gd name="connsiteY1" fmla="*/ 0 h 6984000"/>
              <a:gd name="connsiteX2" fmla="*/ 5059913 w 5272968"/>
              <a:gd name="connsiteY2" fmla="*/ 38100 h 6984000"/>
              <a:gd name="connsiteX3" fmla="*/ 5268271 w 5272968"/>
              <a:gd name="connsiteY3" fmla="*/ 6888750 h 6984000"/>
              <a:gd name="connsiteX4" fmla="*/ 0 w 5272968"/>
              <a:gd name="connsiteY4" fmla="*/ 6984000 h 6984000"/>
              <a:gd name="connsiteX0" fmla="*/ 0 w 5288513"/>
              <a:gd name="connsiteY0" fmla="*/ 6984000 h 6984000"/>
              <a:gd name="connsiteX1" fmla="*/ 1963342 w 5288513"/>
              <a:gd name="connsiteY1" fmla="*/ 0 h 6984000"/>
              <a:gd name="connsiteX2" fmla="*/ 5288513 w 5288513"/>
              <a:gd name="connsiteY2" fmla="*/ 38100 h 6984000"/>
              <a:gd name="connsiteX3" fmla="*/ 5268271 w 5288513"/>
              <a:gd name="connsiteY3" fmla="*/ 6888750 h 6984000"/>
              <a:gd name="connsiteX4" fmla="*/ 0 w 5288513"/>
              <a:gd name="connsiteY4" fmla="*/ 6984000 h 6984000"/>
              <a:gd name="connsiteX0" fmla="*/ 0 w 5288513"/>
              <a:gd name="connsiteY0" fmla="*/ 6984000 h 6984000"/>
              <a:gd name="connsiteX1" fmla="*/ 1963342 w 5288513"/>
              <a:gd name="connsiteY1" fmla="*/ 0 h 6984000"/>
              <a:gd name="connsiteX2" fmla="*/ 5288513 w 5288513"/>
              <a:gd name="connsiteY2" fmla="*/ 38100 h 6984000"/>
              <a:gd name="connsiteX3" fmla="*/ 5268271 w 5288513"/>
              <a:gd name="connsiteY3" fmla="*/ 6888750 h 6984000"/>
              <a:gd name="connsiteX4" fmla="*/ 0 w 5288513"/>
              <a:gd name="connsiteY4" fmla="*/ 6984000 h 6984000"/>
              <a:gd name="connsiteX0" fmla="*/ 0 w 5337195"/>
              <a:gd name="connsiteY0" fmla="*/ 6984000 h 6984000"/>
              <a:gd name="connsiteX1" fmla="*/ 1963342 w 5337195"/>
              <a:gd name="connsiteY1" fmla="*/ 0 h 6984000"/>
              <a:gd name="connsiteX2" fmla="*/ 5288513 w 5337195"/>
              <a:gd name="connsiteY2" fmla="*/ 38100 h 6984000"/>
              <a:gd name="connsiteX3" fmla="*/ 5325710 w 5337195"/>
              <a:gd name="connsiteY3" fmla="*/ 6907477 h 6984000"/>
              <a:gd name="connsiteX4" fmla="*/ 0 w 5337195"/>
              <a:gd name="connsiteY4" fmla="*/ 698400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7195" h="6984000">
                <a:moveTo>
                  <a:pt x="0" y="6984000"/>
                </a:moveTo>
                <a:lnTo>
                  <a:pt x="1963342" y="0"/>
                </a:lnTo>
                <a:lnTo>
                  <a:pt x="5288513" y="38100"/>
                </a:lnTo>
                <a:cubicBezTo>
                  <a:pt x="5237316" y="2340700"/>
                  <a:pt x="5376907" y="4585827"/>
                  <a:pt x="5325710" y="6907477"/>
                </a:cubicBezTo>
                <a:lnTo>
                  <a:pt x="0" y="6984000"/>
                </a:lnTo>
                <a:close/>
              </a:path>
            </a:pathLst>
          </a:custGeom>
          <a:solidFill>
            <a:srgbClr val="51657F"/>
          </a:solidFill>
          <a:ln>
            <a:solidFill>
              <a:srgbClr val="5165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 rot="1380000">
            <a:off x="222546" y="934781"/>
            <a:ext cx="4102347" cy="4988438"/>
          </a:xfrm>
          <a:prstGeom prst="diamond">
            <a:avLst/>
          </a:prstGeom>
          <a:solidFill>
            <a:srgbClr val="E1E9EF"/>
          </a:solidFill>
          <a:ln>
            <a:solidFill>
              <a:srgbClr val="E1E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3" y="1439061"/>
            <a:ext cx="4162792" cy="3979875"/>
          </a:xfrm>
          <a:prstGeom prst="diamond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9317" y="5229134"/>
            <a:ext cx="603885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ее использования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постепенное сужение круга подозреваемых и оперативное изъятие у них образцов почерка с целью последующего отождествления личности</a:t>
            </a:r>
          </a:p>
        </p:txBody>
      </p:sp>
      <p:sp>
        <p:nvSpPr>
          <p:cNvPr id="7" name="Нашивка 6"/>
          <p:cNvSpPr/>
          <p:nvPr/>
        </p:nvSpPr>
        <p:spPr>
          <a:xfrm rot="5400000">
            <a:off x="8274892" y="4406352"/>
            <a:ext cx="647697" cy="655023"/>
          </a:xfrm>
          <a:prstGeom prst="chevron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4042" y="170079"/>
            <a:ext cx="6629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cs typeface="Times New Roman" panose="02020603050405020304" pitchFamily="18" charset="0"/>
              </a:rPr>
              <a:t>Результаты судебно-почерковедческой экспертизы широко используются и в розыске лиц - </a:t>
            </a:r>
            <a:r>
              <a:rPr lang="ru-RU" b="1" dirty="0">
                <a:cs typeface="Times New Roman" panose="02020603050405020304" pitchFamily="18" charset="0"/>
              </a:rPr>
              <a:t>неустановленных преступников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229" y="1181100"/>
            <a:ext cx="65502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24525" y="1847850"/>
            <a:ext cx="5867400" cy="2466915"/>
          </a:xfrm>
          <a:prstGeom prst="ellipse">
            <a:avLst/>
          </a:prstGeom>
          <a:solidFill>
            <a:srgbClr val="E1E9E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anose="02020603050405020304" pitchFamily="18" charset="0"/>
              </a:rPr>
              <a:t>Составляется </a:t>
            </a:r>
            <a:r>
              <a:rPr lang="ru-RU" dirty="0">
                <a:cs typeface="Times New Roman" panose="02020603050405020304" pitchFamily="18" charset="0"/>
              </a:rPr>
              <a:t>розыскная таблица, которая содержит данные о личности исполнителя рукописи (</a:t>
            </a:r>
            <a:r>
              <a:rPr lang="ru-RU" b="1" dirty="0">
                <a:cs typeface="Times New Roman" panose="02020603050405020304" pitchFamily="18" charset="0"/>
              </a:rPr>
              <a:t>пол, возраст, профессия, образование и др.</a:t>
            </a:r>
            <a:r>
              <a:rPr lang="ru-RU" dirty="0">
                <a:cs typeface="Times New Roman" panose="02020603050405020304" pitchFamily="18" charset="0"/>
              </a:rPr>
              <a:t>) и наиболее броские идентификационные признаки почерка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303086" y="-3"/>
            <a:ext cx="1349531" cy="6858001"/>
          </a:xfrm>
          <a:prstGeom prst="line">
            <a:avLst/>
          </a:prstGeom>
          <a:ln w="76200">
            <a:solidFill>
              <a:srgbClr val="E1E9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792" y="324672"/>
            <a:ext cx="6629400" cy="6629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2295" y="3943515"/>
            <a:ext cx="28536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дальнейшего развития судебно-почерковедческой экспертизы в Российской Федерации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1724" y="3704553"/>
            <a:ext cx="223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1724" y="4216449"/>
            <a:ext cx="248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1724" y="4728345"/>
            <a:ext cx="231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1724" y="5236176"/>
            <a:ext cx="237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организационно-тактическое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24326" y="299904"/>
            <a:ext cx="356429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8024326" y="1548882"/>
            <a:ext cx="4068147" cy="1502228"/>
          </a:xfrm>
          <a:prstGeom prst="rightArrow">
            <a:avLst/>
          </a:prstGeom>
          <a:solidFill>
            <a:srgbClr val="51657F"/>
          </a:solidFill>
          <a:ln>
            <a:solidFill>
              <a:srgbClr val="5165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024326" y="1910829"/>
            <a:ext cx="3359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Правовое </a:t>
            </a:r>
            <a:r>
              <a:rPr lang="ru-RU" sz="2000" dirty="0">
                <a:solidFill>
                  <a:schemeClr val="bg1"/>
                </a:solidFill>
              </a:rPr>
              <a:t>и материально-техническое обеспечение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26" y="3254634"/>
            <a:ext cx="4090988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024326" y="3601616"/>
            <a:ext cx="3564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Организационно-управленческая </a:t>
            </a:r>
            <a:r>
              <a:rPr lang="ru-RU" sz="2000" dirty="0">
                <a:solidFill>
                  <a:schemeClr val="bg1"/>
                </a:solidFill>
              </a:rPr>
              <a:t>деятельность 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26" y="4962136"/>
            <a:ext cx="4090988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024326" y="5327780"/>
            <a:ext cx="3564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Профессиональное </a:t>
            </a:r>
            <a:r>
              <a:rPr lang="ru-RU" sz="2000" dirty="0">
                <a:solidFill>
                  <a:schemeClr val="bg1"/>
                </a:solidFill>
              </a:rPr>
              <a:t>обучение и повышение квалификации </a:t>
            </a:r>
          </a:p>
        </p:txBody>
      </p:sp>
    </p:spTree>
    <p:extLst>
      <p:ext uri="{BB962C8B-B14F-4D97-AF65-F5344CB8AC3E}">
        <p14:creationId xmlns:p14="http://schemas.microsoft.com/office/powerpoint/2010/main" val="971109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755779" y="615820"/>
            <a:ext cx="5365102" cy="5719665"/>
          </a:xfrm>
          <a:prstGeom prst="parallelogram">
            <a:avLst/>
          </a:prstGeom>
          <a:solidFill>
            <a:srgbClr val="51657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8" y="205271"/>
            <a:ext cx="5013969" cy="5723581"/>
          </a:xfrm>
          <a:prstGeom prst="parallelogram">
            <a:avLst/>
          </a:prstGeom>
        </p:spPr>
      </p:pic>
      <p:sp>
        <p:nvSpPr>
          <p:cNvPr id="4" name="Параллелограмм 3"/>
          <p:cNvSpPr/>
          <p:nvPr/>
        </p:nvSpPr>
        <p:spPr>
          <a:xfrm>
            <a:off x="10848223" y="4905180"/>
            <a:ext cx="1331963" cy="1951566"/>
          </a:xfrm>
          <a:custGeom>
            <a:avLst/>
            <a:gdLst>
              <a:gd name="connsiteX0" fmla="*/ 0 w 5234473"/>
              <a:gd name="connsiteY0" fmla="*/ 6858000 h 6858000"/>
              <a:gd name="connsiteX1" fmla="*/ 4760963 w 5234473"/>
              <a:gd name="connsiteY1" fmla="*/ 0 h 6858000"/>
              <a:gd name="connsiteX2" fmla="*/ 5234473 w 5234473"/>
              <a:gd name="connsiteY2" fmla="*/ 0 h 6858000"/>
              <a:gd name="connsiteX3" fmla="*/ 473510 w 5234473"/>
              <a:gd name="connsiteY3" fmla="*/ 6858000 h 6858000"/>
              <a:gd name="connsiteX4" fmla="*/ 0 w 5234473"/>
              <a:gd name="connsiteY4" fmla="*/ 6858000 h 6858000"/>
              <a:gd name="connsiteX0" fmla="*/ 0 w 4760963"/>
              <a:gd name="connsiteY0" fmla="*/ 6858000 h 6858000"/>
              <a:gd name="connsiteX1" fmla="*/ 4760963 w 4760963"/>
              <a:gd name="connsiteY1" fmla="*/ 0 h 6858000"/>
              <a:gd name="connsiteX2" fmla="*/ 3177073 w 4760963"/>
              <a:gd name="connsiteY2" fmla="*/ 2990850 h 6858000"/>
              <a:gd name="connsiteX3" fmla="*/ 473510 w 4760963"/>
              <a:gd name="connsiteY3" fmla="*/ 6858000 h 6858000"/>
              <a:gd name="connsiteX4" fmla="*/ 0 w 4760963"/>
              <a:gd name="connsiteY4" fmla="*/ 6858000 h 6858000"/>
              <a:gd name="connsiteX0" fmla="*/ 0 w 3179813"/>
              <a:gd name="connsiteY0" fmla="*/ 4667250 h 4667250"/>
              <a:gd name="connsiteX1" fmla="*/ 3179813 w 3179813"/>
              <a:gd name="connsiteY1" fmla="*/ 0 h 4667250"/>
              <a:gd name="connsiteX2" fmla="*/ 3177073 w 3179813"/>
              <a:gd name="connsiteY2" fmla="*/ 800100 h 4667250"/>
              <a:gd name="connsiteX3" fmla="*/ 473510 w 3179813"/>
              <a:gd name="connsiteY3" fmla="*/ 4667250 h 4667250"/>
              <a:gd name="connsiteX4" fmla="*/ 0 w 3179813"/>
              <a:gd name="connsiteY4" fmla="*/ 4667250 h 4667250"/>
              <a:gd name="connsiteX0" fmla="*/ 1412440 w 2706303"/>
              <a:gd name="connsiteY0" fmla="*/ 1866900 h 4667250"/>
              <a:gd name="connsiteX1" fmla="*/ 2706303 w 2706303"/>
              <a:gd name="connsiteY1" fmla="*/ 0 h 4667250"/>
              <a:gd name="connsiteX2" fmla="*/ 2703563 w 2706303"/>
              <a:gd name="connsiteY2" fmla="*/ 800100 h 4667250"/>
              <a:gd name="connsiteX3" fmla="*/ 0 w 2706303"/>
              <a:gd name="connsiteY3" fmla="*/ 4667250 h 4667250"/>
              <a:gd name="connsiteX4" fmla="*/ 1412440 w 2706303"/>
              <a:gd name="connsiteY4" fmla="*/ 1866900 h 4667250"/>
              <a:gd name="connsiteX0" fmla="*/ 0 w 1293863"/>
              <a:gd name="connsiteY0" fmla="*/ 1866900 h 1943100"/>
              <a:gd name="connsiteX1" fmla="*/ 1293863 w 1293863"/>
              <a:gd name="connsiteY1" fmla="*/ 0 h 1943100"/>
              <a:gd name="connsiteX2" fmla="*/ 1291123 w 1293863"/>
              <a:gd name="connsiteY2" fmla="*/ 800100 h 1943100"/>
              <a:gd name="connsiteX3" fmla="*/ 492560 w 1293863"/>
              <a:gd name="connsiteY3" fmla="*/ 1943100 h 1943100"/>
              <a:gd name="connsiteX4" fmla="*/ 0 w 1293863"/>
              <a:gd name="connsiteY4" fmla="*/ 1866900 h 1943100"/>
              <a:gd name="connsiteX0" fmla="*/ 0 w 1331963"/>
              <a:gd name="connsiteY0" fmla="*/ 1943100 h 1943100"/>
              <a:gd name="connsiteX1" fmla="*/ 1331963 w 1331963"/>
              <a:gd name="connsiteY1" fmla="*/ 0 h 1943100"/>
              <a:gd name="connsiteX2" fmla="*/ 1329223 w 1331963"/>
              <a:gd name="connsiteY2" fmla="*/ 800100 h 1943100"/>
              <a:gd name="connsiteX3" fmla="*/ 530660 w 1331963"/>
              <a:gd name="connsiteY3" fmla="*/ 1943100 h 1943100"/>
              <a:gd name="connsiteX4" fmla="*/ 0 w 1331963"/>
              <a:gd name="connsiteY4" fmla="*/ 1943100 h 1943100"/>
              <a:gd name="connsiteX0" fmla="*/ 0 w 1331963"/>
              <a:gd name="connsiteY0" fmla="*/ 1943100 h 1951566"/>
              <a:gd name="connsiteX1" fmla="*/ 1331963 w 1331963"/>
              <a:gd name="connsiteY1" fmla="*/ 0 h 1951566"/>
              <a:gd name="connsiteX2" fmla="*/ 1329223 w 1331963"/>
              <a:gd name="connsiteY2" fmla="*/ 800100 h 1951566"/>
              <a:gd name="connsiteX3" fmla="*/ 530660 w 1331963"/>
              <a:gd name="connsiteY3" fmla="*/ 1943100 h 1951566"/>
              <a:gd name="connsiteX4" fmla="*/ 0 w 1331963"/>
              <a:gd name="connsiteY4" fmla="*/ 1943100 h 195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963" h="1951566">
                <a:moveTo>
                  <a:pt x="0" y="1943100"/>
                </a:moveTo>
                <a:lnTo>
                  <a:pt x="1331963" y="0"/>
                </a:lnTo>
                <a:cubicBezTo>
                  <a:pt x="1331050" y="266700"/>
                  <a:pt x="1330136" y="533400"/>
                  <a:pt x="1329223" y="800100"/>
                </a:cubicBezTo>
                <a:lnTo>
                  <a:pt x="530660" y="1943100"/>
                </a:lnTo>
                <a:cubicBezTo>
                  <a:pt x="353773" y="1943100"/>
                  <a:pt x="214987" y="1962150"/>
                  <a:pt x="0" y="1943100"/>
                </a:cubicBezTo>
                <a:close/>
              </a:path>
            </a:pathLst>
          </a:custGeom>
          <a:solidFill>
            <a:srgbClr val="E1E9EF"/>
          </a:solidFill>
          <a:ln>
            <a:solidFill>
              <a:srgbClr val="E1E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300000">
            <a:off x="10054361" y="3658991"/>
            <a:ext cx="2075701" cy="3312079"/>
          </a:xfrm>
          <a:custGeom>
            <a:avLst/>
            <a:gdLst>
              <a:gd name="connsiteX0" fmla="*/ 0 w 4572000"/>
              <a:gd name="connsiteY0" fmla="*/ 6858000 h 6858000"/>
              <a:gd name="connsiteX1" fmla="*/ 4048140 w 4572000"/>
              <a:gd name="connsiteY1" fmla="*/ 0 h 6858000"/>
              <a:gd name="connsiteX2" fmla="*/ 4572000 w 4572000"/>
              <a:gd name="connsiteY2" fmla="*/ 0 h 6858000"/>
              <a:gd name="connsiteX3" fmla="*/ 523860 w 4572000"/>
              <a:gd name="connsiteY3" fmla="*/ 6858000 h 6858000"/>
              <a:gd name="connsiteX4" fmla="*/ 0 w 4572000"/>
              <a:gd name="connsiteY4" fmla="*/ 6858000 h 6858000"/>
              <a:gd name="connsiteX0" fmla="*/ 0 w 4572000"/>
              <a:gd name="connsiteY0" fmla="*/ 6858000 h 6858000"/>
              <a:gd name="connsiteX1" fmla="*/ 4048140 w 4572000"/>
              <a:gd name="connsiteY1" fmla="*/ 0 h 6858000"/>
              <a:gd name="connsiteX2" fmla="*/ 4572000 w 4572000"/>
              <a:gd name="connsiteY2" fmla="*/ 0 h 6858000"/>
              <a:gd name="connsiteX3" fmla="*/ 1306219 w 4572000"/>
              <a:gd name="connsiteY3" fmla="*/ 5527449 h 6858000"/>
              <a:gd name="connsiteX4" fmla="*/ 0 w 4572000"/>
              <a:gd name="connsiteY4" fmla="*/ 6858000 h 6858000"/>
              <a:gd name="connsiteX0" fmla="*/ 0 w 3844910"/>
              <a:gd name="connsiteY0" fmla="*/ 5551408 h 5551408"/>
              <a:gd name="connsiteX1" fmla="*/ 3321050 w 3844910"/>
              <a:gd name="connsiteY1" fmla="*/ 0 h 5551408"/>
              <a:gd name="connsiteX2" fmla="*/ 3844910 w 3844910"/>
              <a:gd name="connsiteY2" fmla="*/ 0 h 5551408"/>
              <a:gd name="connsiteX3" fmla="*/ 579129 w 3844910"/>
              <a:gd name="connsiteY3" fmla="*/ 5527449 h 5551408"/>
              <a:gd name="connsiteX4" fmla="*/ 0 w 3844910"/>
              <a:gd name="connsiteY4" fmla="*/ 5551408 h 5551408"/>
              <a:gd name="connsiteX0" fmla="*/ 0 w 3844910"/>
              <a:gd name="connsiteY0" fmla="*/ 5551408 h 5551408"/>
              <a:gd name="connsiteX1" fmla="*/ 1954170 w 3844910"/>
              <a:gd name="connsiteY1" fmla="*/ 2299582 h 5551408"/>
              <a:gd name="connsiteX2" fmla="*/ 3844910 w 3844910"/>
              <a:gd name="connsiteY2" fmla="*/ 0 h 5551408"/>
              <a:gd name="connsiteX3" fmla="*/ 579129 w 3844910"/>
              <a:gd name="connsiteY3" fmla="*/ 5527449 h 5551408"/>
              <a:gd name="connsiteX4" fmla="*/ 0 w 3844910"/>
              <a:gd name="connsiteY4" fmla="*/ 5551408 h 5551408"/>
              <a:gd name="connsiteX0" fmla="*/ 0 w 2209257"/>
              <a:gd name="connsiteY0" fmla="*/ 3251826 h 3251826"/>
              <a:gd name="connsiteX1" fmla="*/ 1954170 w 2209257"/>
              <a:gd name="connsiteY1" fmla="*/ 0 h 3251826"/>
              <a:gd name="connsiteX2" fmla="*/ 2209257 w 2209257"/>
              <a:gd name="connsiteY2" fmla="*/ 425092 h 3251826"/>
              <a:gd name="connsiteX3" fmla="*/ 579129 w 2209257"/>
              <a:gd name="connsiteY3" fmla="*/ 3227867 h 3251826"/>
              <a:gd name="connsiteX4" fmla="*/ 0 w 2209257"/>
              <a:gd name="connsiteY4" fmla="*/ 3251826 h 3251826"/>
              <a:gd name="connsiteX0" fmla="*/ 0 w 2209257"/>
              <a:gd name="connsiteY0" fmla="*/ 3312079 h 3312079"/>
              <a:gd name="connsiteX1" fmla="*/ 1987144 w 2209257"/>
              <a:gd name="connsiteY1" fmla="*/ 0 h 3312079"/>
              <a:gd name="connsiteX2" fmla="*/ 2209257 w 2209257"/>
              <a:gd name="connsiteY2" fmla="*/ 485345 h 3312079"/>
              <a:gd name="connsiteX3" fmla="*/ 579129 w 2209257"/>
              <a:gd name="connsiteY3" fmla="*/ 3288120 h 3312079"/>
              <a:gd name="connsiteX4" fmla="*/ 0 w 2209257"/>
              <a:gd name="connsiteY4" fmla="*/ 3312079 h 3312079"/>
              <a:gd name="connsiteX0" fmla="*/ 0 w 2075701"/>
              <a:gd name="connsiteY0" fmla="*/ 3312079 h 3312079"/>
              <a:gd name="connsiteX1" fmla="*/ 1987144 w 2075701"/>
              <a:gd name="connsiteY1" fmla="*/ 0 h 3312079"/>
              <a:gd name="connsiteX2" fmla="*/ 2075701 w 2075701"/>
              <a:gd name="connsiteY2" fmla="*/ 707380 h 3312079"/>
              <a:gd name="connsiteX3" fmla="*/ 579129 w 2075701"/>
              <a:gd name="connsiteY3" fmla="*/ 3288120 h 3312079"/>
              <a:gd name="connsiteX4" fmla="*/ 0 w 2075701"/>
              <a:gd name="connsiteY4" fmla="*/ 3312079 h 331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5701" h="3312079">
                <a:moveTo>
                  <a:pt x="0" y="3312079"/>
                </a:moveTo>
                <a:lnTo>
                  <a:pt x="1987144" y="0"/>
                </a:lnTo>
                <a:lnTo>
                  <a:pt x="2075701" y="707380"/>
                </a:lnTo>
                <a:lnTo>
                  <a:pt x="579129" y="3288120"/>
                </a:lnTo>
                <a:lnTo>
                  <a:pt x="0" y="3312079"/>
                </a:lnTo>
                <a:close/>
              </a:path>
            </a:pathLst>
          </a:cu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276975" y="520570"/>
            <a:ext cx="5524500" cy="1200329"/>
          </a:xfrm>
          <a:prstGeom prst="rect">
            <a:avLst/>
          </a:prstGeom>
          <a:solidFill>
            <a:srgbClr val="51657F">
              <a:alpha val="79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 целом дальнейшее развитие теории судебного или криминалистического почерковедения охватывает широкий круг научных исследований, связанных с определением: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0421" y="2019324"/>
            <a:ext cx="5531054" cy="923330"/>
          </a:xfrm>
          <a:prstGeom prst="rect">
            <a:avLst/>
          </a:prstGeom>
          <a:solidFill>
            <a:srgbClr val="E1E9EF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специальных почерковедческих знаний, отдельных форм и субъектов их использования в правоохранительной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0421" y="3103219"/>
            <a:ext cx="553105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закономерностей формирования, функционирования, изменения письменного и письменно-двигательного навыка;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0421" y="4181605"/>
            <a:ext cx="553105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названия, предмета и системы дисциплины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5434" y="4705993"/>
            <a:ext cx="553105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методологии и фундаментальной базы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4846" y="5231734"/>
            <a:ext cx="5531055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криминалистических свойств письма и почерка</a:t>
            </a:r>
          </a:p>
        </p:txBody>
      </p:sp>
    </p:spTree>
    <p:extLst>
      <p:ext uri="{BB962C8B-B14F-4D97-AF65-F5344CB8AC3E}">
        <p14:creationId xmlns:p14="http://schemas.microsoft.com/office/powerpoint/2010/main" val="1455271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5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омб 2"/>
          <p:cNvSpPr/>
          <p:nvPr/>
        </p:nvSpPr>
        <p:spPr>
          <a:xfrm>
            <a:off x="201168" y="1024128"/>
            <a:ext cx="5605272" cy="4690872"/>
          </a:xfrm>
          <a:prstGeom prst="diamond">
            <a:avLst/>
          </a:prstGeom>
          <a:solidFill>
            <a:srgbClr val="51657F"/>
          </a:solidFill>
          <a:ln>
            <a:solidFill>
              <a:srgbClr val="5165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9" r="11998" b="31757"/>
          <a:stretch/>
        </p:blipFill>
        <p:spPr>
          <a:xfrm>
            <a:off x="502920" y="1467612"/>
            <a:ext cx="5001768" cy="3803904"/>
          </a:xfrm>
          <a:prstGeom prst="diamond">
            <a:avLst/>
          </a:prstGeom>
          <a:noFill/>
          <a:ln>
            <a:noFill/>
          </a:ln>
        </p:spPr>
      </p:pic>
      <p:sp>
        <p:nvSpPr>
          <p:cNvPr id="4" name="Параллелограмм 3"/>
          <p:cNvSpPr/>
          <p:nvPr/>
        </p:nvSpPr>
        <p:spPr>
          <a:xfrm rot="600000">
            <a:off x="-91624" y="-4951022"/>
            <a:ext cx="8502823" cy="9258257"/>
          </a:xfrm>
          <a:prstGeom prst="parallelogram">
            <a:avLst>
              <a:gd name="adj" fmla="val 91417"/>
            </a:avLst>
          </a:prstGeom>
          <a:solidFill>
            <a:srgbClr val="E1E9EF"/>
          </a:solidFill>
          <a:ln>
            <a:solidFill>
              <a:srgbClr val="E1E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" y="-321894"/>
            <a:ext cx="10017125" cy="791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5627" y="-461328"/>
            <a:ext cx="10017125" cy="791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794" y="2608326"/>
            <a:ext cx="10017125" cy="791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9520" y="0"/>
            <a:ext cx="841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>
                <a:latin typeface="Arial Black" panose="020B0A04020102020204" pitchFamily="34" charset="0"/>
              </a:rPr>
              <a:t>Экспериментальное развитие судебно-почерковедческой экспертизы связано с дальнейшим совершенствованием знаний в области: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83266" y="1467612"/>
            <a:ext cx="5708734" cy="2281428"/>
          </a:xfrm>
          <a:prstGeom prst="roundRect">
            <a:avLst/>
          </a:prstGeom>
          <a:solidFill>
            <a:srgbClr val="51657F">
              <a:alpha val="58000"/>
            </a:srgbClr>
          </a:solidFill>
          <a:ln>
            <a:solidFill>
              <a:srgbClr val="E1E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u="sng" dirty="0">
                <a:solidFill>
                  <a:sysClr val="windowText" lastClr="000000"/>
                </a:solidFill>
              </a:rPr>
              <a:t>частоты встречаемости и идентификационной значимости признаков почерка в условиях использования современных норм прописи</a:t>
            </a:r>
            <a:r>
              <a:rPr lang="ru-RU" dirty="0">
                <a:solidFill>
                  <a:sysClr val="windowText" lastClr="000000"/>
                </a:solidFill>
              </a:rPr>
              <a:t>. В итоге необходимо подготовить таблицы количественных данных и методические рекомендации по их использованию в решении задач, связанных с установлением исполнителя рукописи;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83266" y="4099560"/>
            <a:ext cx="5708734" cy="2529840"/>
          </a:xfrm>
          <a:prstGeom prst="roundRect">
            <a:avLst/>
          </a:prstGeom>
          <a:solidFill>
            <a:srgbClr val="51657F">
              <a:alpha val="62000"/>
            </a:srgbClr>
          </a:solidFill>
          <a:ln>
            <a:solidFill>
              <a:srgbClr val="E1E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u="sng" dirty="0">
                <a:solidFill>
                  <a:sysClr val="windowText" lastClr="000000"/>
                </a:solidFill>
              </a:rPr>
              <a:t>корреляции типологии исполнителя, внутренних, внешних и временных условий выполнения рукописи с признаками письма</a:t>
            </a:r>
            <a:r>
              <a:rPr lang="ru-RU" dirty="0">
                <a:solidFill>
                  <a:sysClr val="windowText" lastClr="000000"/>
                </a:solidFill>
              </a:rPr>
              <a:t>. Эти данные составляют экспериментальную базу для развития методического потенциала криминалистической диагностики письма и почерка, разграничивают с псевдонаучными задачами </a:t>
            </a:r>
            <a:r>
              <a:rPr lang="ru-RU" dirty="0" smtClean="0">
                <a:solidFill>
                  <a:sysClr val="windowText" lastClr="000000"/>
                </a:solidFill>
              </a:rPr>
              <a:t>графологии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276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67770" y="0"/>
            <a:ext cx="7824230" cy="694793"/>
          </a:xfrm>
          <a:custGeom>
            <a:avLst/>
            <a:gdLst>
              <a:gd name="connsiteX0" fmla="*/ 0 w 7856888"/>
              <a:gd name="connsiteY0" fmla="*/ 0 h 694793"/>
              <a:gd name="connsiteX1" fmla="*/ 7856888 w 7856888"/>
              <a:gd name="connsiteY1" fmla="*/ 0 h 694793"/>
              <a:gd name="connsiteX2" fmla="*/ 7856888 w 7856888"/>
              <a:gd name="connsiteY2" fmla="*/ 694793 h 694793"/>
              <a:gd name="connsiteX3" fmla="*/ 0 w 7856888"/>
              <a:gd name="connsiteY3" fmla="*/ 694793 h 694793"/>
              <a:gd name="connsiteX4" fmla="*/ 0 w 7856888"/>
              <a:gd name="connsiteY4" fmla="*/ 0 h 694793"/>
              <a:gd name="connsiteX0" fmla="*/ 0 w 7856888"/>
              <a:gd name="connsiteY0" fmla="*/ 0 h 694793"/>
              <a:gd name="connsiteX1" fmla="*/ 7856888 w 7856888"/>
              <a:gd name="connsiteY1" fmla="*/ 0 h 694793"/>
              <a:gd name="connsiteX2" fmla="*/ 7856888 w 7856888"/>
              <a:gd name="connsiteY2" fmla="*/ 694793 h 694793"/>
              <a:gd name="connsiteX3" fmla="*/ 195943 w 7856888"/>
              <a:gd name="connsiteY3" fmla="*/ 694793 h 694793"/>
              <a:gd name="connsiteX4" fmla="*/ 0 w 7856888"/>
              <a:gd name="connsiteY4" fmla="*/ 0 h 694793"/>
              <a:gd name="connsiteX0" fmla="*/ 0 w 7824230"/>
              <a:gd name="connsiteY0" fmla="*/ 0 h 694793"/>
              <a:gd name="connsiteX1" fmla="*/ 7824230 w 7824230"/>
              <a:gd name="connsiteY1" fmla="*/ 0 h 694793"/>
              <a:gd name="connsiteX2" fmla="*/ 7824230 w 7824230"/>
              <a:gd name="connsiteY2" fmla="*/ 694793 h 694793"/>
              <a:gd name="connsiteX3" fmla="*/ 163285 w 7824230"/>
              <a:gd name="connsiteY3" fmla="*/ 694793 h 694793"/>
              <a:gd name="connsiteX4" fmla="*/ 0 w 7824230"/>
              <a:gd name="connsiteY4" fmla="*/ 0 h 69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4230" h="694793">
                <a:moveTo>
                  <a:pt x="0" y="0"/>
                </a:moveTo>
                <a:lnTo>
                  <a:pt x="7824230" y="0"/>
                </a:lnTo>
                <a:lnTo>
                  <a:pt x="7824230" y="694793"/>
                </a:lnTo>
                <a:lnTo>
                  <a:pt x="163285" y="6947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План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2" name="Параллелограмм 1"/>
          <p:cNvSpPr/>
          <p:nvPr/>
        </p:nvSpPr>
        <p:spPr>
          <a:xfrm flipV="1">
            <a:off x="-83967" y="0"/>
            <a:ext cx="6150220" cy="6858000"/>
          </a:xfrm>
          <a:custGeom>
            <a:avLst/>
            <a:gdLst>
              <a:gd name="connsiteX0" fmla="*/ 0 w 6809014"/>
              <a:gd name="connsiteY0" fmla="*/ 6858000 h 6858000"/>
              <a:gd name="connsiteX1" fmla="*/ 1702254 w 6809014"/>
              <a:gd name="connsiteY1" fmla="*/ 0 h 6858000"/>
              <a:gd name="connsiteX2" fmla="*/ 6809014 w 6809014"/>
              <a:gd name="connsiteY2" fmla="*/ 0 h 6858000"/>
              <a:gd name="connsiteX3" fmla="*/ 5106761 w 6809014"/>
              <a:gd name="connsiteY3" fmla="*/ 6858000 h 6858000"/>
              <a:gd name="connsiteX4" fmla="*/ 0 w 6809014"/>
              <a:gd name="connsiteY4" fmla="*/ 6858000 h 6858000"/>
              <a:gd name="connsiteX0" fmla="*/ 0 w 6074228"/>
              <a:gd name="connsiteY0" fmla="*/ 6825342 h 6858000"/>
              <a:gd name="connsiteX1" fmla="*/ 967468 w 6074228"/>
              <a:gd name="connsiteY1" fmla="*/ 0 h 6858000"/>
              <a:gd name="connsiteX2" fmla="*/ 6074228 w 6074228"/>
              <a:gd name="connsiteY2" fmla="*/ 0 h 6858000"/>
              <a:gd name="connsiteX3" fmla="*/ 4371975 w 6074228"/>
              <a:gd name="connsiteY3" fmla="*/ 6858000 h 6858000"/>
              <a:gd name="connsiteX4" fmla="*/ 0 w 6074228"/>
              <a:gd name="connsiteY4" fmla="*/ 6825342 h 6858000"/>
              <a:gd name="connsiteX0" fmla="*/ 0 w 6074228"/>
              <a:gd name="connsiteY0" fmla="*/ 6825342 h 6858000"/>
              <a:gd name="connsiteX1" fmla="*/ 967468 w 6074228"/>
              <a:gd name="connsiteY1" fmla="*/ 0 h 6858000"/>
              <a:gd name="connsiteX2" fmla="*/ 6074228 w 6074228"/>
              <a:gd name="connsiteY2" fmla="*/ 0 h 6858000"/>
              <a:gd name="connsiteX3" fmla="*/ 4371975 w 6074228"/>
              <a:gd name="connsiteY3" fmla="*/ 6858000 h 6858000"/>
              <a:gd name="connsiteX4" fmla="*/ 0 w 6074228"/>
              <a:gd name="connsiteY4" fmla="*/ 6825342 h 6858000"/>
              <a:gd name="connsiteX0" fmla="*/ 57425 w 6131653"/>
              <a:gd name="connsiteY0" fmla="*/ 6825342 h 6858000"/>
              <a:gd name="connsiteX1" fmla="*/ 1024893 w 6131653"/>
              <a:gd name="connsiteY1" fmla="*/ 0 h 6858000"/>
              <a:gd name="connsiteX2" fmla="*/ 6131653 w 6131653"/>
              <a:gd name="connsiteY2" fmla="*/ 0 h 6858000"/>
              <a:gd name="connsiteX3" fmla="*/ 4429400 w 6131653"/>
              <a:gd name="connsiteY3" fmla="*/ 6858000 h 6858000"/>
              <a:gd name="connsiteX4" fmla="*/ 57425 w 6131653"/>
              <a:gd name="connsiteY4" fmla="*/ 6825342 h 6858000"/>
              <a:gd name="connsiteX0" fmla="*/ 53706 w 6209577"/>
              <a:gd name="connsiteY0" fmla="*/ 6825342 h 6858000"/>
              <a:gd name="connsiteX1" fmla="*/ 1102817 w 6209577"/>
              <a:gd name="connsiteY1" fmla="*/ 0 h 6858000"/>
              <a:gd name="connsiteX2" fmla="*/ 6209577 w 6209577"/>
              <a:gd name="connsiteY2" fmla="*/ 0 h 6858000"/>
              <a:gd name="connsiteX3" fmla="*/ 4507324 w 6209577"/>
              <a:gd name="connsiteY3" fmla="*/ 6858000 h 6858000"/>
              <a:gd name="connsiteX4" fmla="*/ 53706 w 6209577"/>
              <a:gd name="connsiteY4" fmla="*/ 6825342 h 6858000"/>
              <a:gd name="connsiteX0" fmla="*/ 51645 w 6257729"/>
              <a:gd name="connsiteY0" fmla="*/ 6825342 h 6858000"/>
              <a:gd name="connsiteX1" fmla="*/ 1150969 w 6257729"/>
              <a:gd name="connsiteY1" fmla="*/ 0 h 6858000"/>
              <a:gd name="connsiteX2" fmla="*/ 6257729 w 6257729"/>
              <a:gd name="connsiteY2" fmla="*/ 0 h 6858000"/>
              <a:gd name="connsiteX3" fmla="*/ 4555476 w 6257729"/>
              <a:gd name="connsiteY3" fmla="*/ 6858000 h 6858000"/>
              <a:gd name="connsiteX4" fmla="*/ 51645 w 6257729"/>
              <a:gd name="connsiteY4" fmla="*/ 6825342 h 6858000"/>
              <a:gd name="connsiteX0" fmla="*/ 50992 w 6273813"/>
              <a:gd name="connsiteY0" fmla="*/ 6825342 h 6858000"/>
              <a:gd name="connsiteX1" fmla="*/ 1167053 w 6273813"/>
              <a:gd name="connsiteY1" fmla="*/ 0 h 6858000"/>
              <a:gd name="connsiteX2" fmla="*/ 6273813 w 6273813"/>
              <a:gd name="connsiteY2" fmla="*/ 0 h 6858000"/>
              <a:gd name="connsiteX3" fmla="*/ 4571560 w 6273813"/>
              <a:gd name="connsiteY3" fmla="*/ 6858000 h 6858000"/>
              <a:gd name="connsiteX4" fmla="*/ 50992 w 6273813"/>
              <a:gd name="connsiteY4" fmla="*/ 6825342 h 6858000"/>
              <a:gd name="connsiteX0" fmla="*/ 52304 w 6241930"/>
              <a:gd name="connsiteY0" fmla="*/ 6858000 h 6858000"/>
              <a:gd name="connsiteX1" fmla="*/ 1135170 w 6241930"/>
              <a:gd name="connsiteY1" fmla="*/ 0 h 6858000"/>
              <a:gd name="connsiteX2" fmla="*/ 6241930 w 6241930"/>
              <a:gd name="connsiteY2" fmla="*/ 0 h 6858000"/>
              <a:gd name="connsiteX3" fmla="*/ 4539677 w 6241930"/>
              <a:gd name="connsiteY3" fmla="*/ 6858000 h 6858000"/>
              <a:gd name="connsiteX4" fmla="*/ 52304 w 6241930"/>
              <a:gd name="connsiteY4" fmla="*/ 6858000 h 6858000"/>
              <a:gd name="connsiteX0" fmla="*/ 61847 w 6251473"/>
              <a:gd name="connsiteY0" fmla="*/ 6858000 h 6858000"/>
              <a:gd name="connsiteX1" fmla="*/ 1144713 w 6251473"/>
              <a:gd name="connsiteY1" fmla="*/ 0 h 6858000"/>
              <a:gd name="connsiteX2" fmla="*/ 6251473 w 6251473"/>
              <a:gd name="connsiteY2" fmla="*/ 0 h 6858000"/>
              <a:gd name="connsiteX3" fmla="*/ 4549220 w 6251473"/>
              <a:gd name="connsiteY3" fmla="*/ 6858000 h 6858000"/>
              <a:gd name="connsiteX4" fmla="*/ 61847 w 625147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473" h="6858000">
                <a:moveTo>
                  <a:pt x="61847" y="6858000"/>
                </a:moveTo>
                <a:cubicBezTo>
                  <a:pt x="-269344" y="4680857"/>
                  <a:pt x="822224" y="2275114"/>
                  <a:pt x="1144713" y="0"/>
                </a:cubicBezTo>
                <a:lnTo>
                  <a:pt x="6251473" y="0"/>
                </a:lnTo>
                <a:lnTo>
                  <a:pt x="4549220" y="6858000"/>
                </a:lnTo>
                <a:lnTo>
                  <a:pt x="61847" y="6858000"/>
                </a:lnTo>
                <a:close/>
              </a:path>
            </a:pathLst>
          </a:custGeom>
          <a:blipFill dpi="0" rotWithShape="1">
            <a:blip r:embed="rId2">
              <a:alphaModFix amt="43000"/>
            </a:blip>
            <a:srcRect/>
            <a:stretch>
              <a:fillRect/>
            </a:stretch>
          </a:blip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5583517" y="771950"/>
            <a:ext cx="3412671" cy="914400"/>
            <a:chOff x="6057900" y="718457"/>
            <a:chExt cx="3412671" cy="9144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515100" y="718457"/>
              <a:ext cx="2955471" cy="4308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r"/>
              <a:r>
                <a:rPr lang="ru-RU" sz="2100" dirty="0" smtClean="0">
                  <a:solidFill>
                    <a:schemeClr val="bg1"/>
                  </a:solidFill>
                  <a:latin typeface="New Standard Old" panose="00000400000000000000" pitchFamily="2" charset="-52"/>
                </a:rPr>
                <a:t>    </a:t>
              </a:r>
              <a:r>
                <a:rPr lang="ru-RU" sz="2200" dirty="0">
                  <a:solidFill>
                    <a:schemeClr val="bg1"/>
                  </a:solidFill>
                  <a:latin typeface="New Standard Old" panose="00000400000000000000" pitchFamily="2" charset="-52"/>
                </a:rPr>
                <a:t>Введение</a:t>
              </a:r>
            </a:p>
          </p:txBody>
        </p:sp>
        <p:sp>
          <p:nvSpPr>
            <p:cNvPr id="5" name="Семиугольник 4"/>
            <p:cNvSpPr/>
            <p:nvPr/>
          </p:nvSpPr>
          <p:spPr>
            <a:xfrm>
              <a:off x="6057900" y="718457"/>
              <a:ext cx="914400" cy="914400"/>
            </a:xfrm>
            <a:prstGeom prst="heptagon">
              <a:avLst/>
            </a:prstGeom>
            <a:solidFill>
              <a:srgbClr val="5165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/>
                <a:t>1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27267" y="1763507"/>
            <a:ext cx="9057908" cy="968679"/>
            <a:chOff x="6057900" y="1717221"/>
            <a:chExt cx="9057908" cy="9144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515099" y="1719795"/>
              <a:ext cx="8600709" cy="40674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r"/>
              <a:r>
                <a:rPr lang="ru-RU" sz="2200" dirty="0" smtClean="0">
                  <a:solidFill>
                    <a:schemeClr val="bg1"/>
                  </a:solidFill>
                  <a:latin typeface="New Standard Old" panose="00000400000000000000" pitchFamily="2" charset="-52"/>
                </a:rPr>
                <a:t>  Развитие </a:t>
              </a:r>
              <a:r>
                <a:rPr lang="ru-RU" sz="2200" dirty="0">
                  <a:solidFill>
                    <a:schemeClr val="bg1"/>
                  </a:solidFill>
                  <a:latin typeface="New Standard Old" panose="00000400000000000000" pitchFamily="2" charset="-52"/>
                </a:rPr>
                <a:t>судебно-почерковедческой экспертизы</a:t>
              </a:r>
            </a:p>
          </p:txBody>
        </p:sp>
        <p:sp>
          <p:nvSpPr>
            <p:cNvPr id="7" name="Семиугольник 6"/>
            <p:cNvSpPr/>
            <p:nvPr/>
          </p:nvSpPr>
          <p:spPr>
            <a:xfrm>
              <a:off x="6057900" y="1717221"/>
              <a:ext cx="1005590" cy="914400"/>
            </a:xfrm>
            <a:prstGeom prst="heptagon">
              <a:avLst/>
            </a:prstGeom>
            <a:solidFill>
              <a:srgbClr val="5165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/>
                <a:t>2</a:t>
              </a:r>
              <a:endParaRPr lang="ru-RU" sz="36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789853" y="2598454"/>
            <a:ext cx="9402147" cy="920137"/>
            <a:chOff x="8283144" y="3840092"/>
            <a:chExt cx="8134303" cy="920137"/>
          </a:xfrm>
        </p:grpSpPr>
        <p:sp>
          <p:nvSpPr>
            <p:cNvPr id="15" name="TextBox 14"/>
            <p:cNvSpPr txBox="1"/>
            <p:nvPr/>
          </p:nvSpPr>
          <p:spPr>
            <a:xfrm>
              <a:off x="8740344" y="3840092"/>
              <a:ext cx="7677103" cy="4308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ru-RU" sz="2200" dirty="0" smtClean="0">
                  <a:solidFill>
                    <a:schemeClr val="bg1"/>
                  </a:solidFill>
                  <a:latin typeface="New Standard Old" panose="00000400000000000000" pitchFamily="2" charset="-52"/>
                </a:rPr>
                <a:t>        Развитие Тульской лаборатории судебной экспертизы</a:t>
              </a:r>
              <a:endParaRPr lang="ru-RU" sz="2200" dirty="0">
                <a:solidFill>
                  <a:schemeClr val="bg1"/>
                </a:solidFill>
                <a:latin typeface="New Standard Old" panose="00000400000000000000" pitchFamily="2" charset="-52"/>
              </a:endParaRPr>
            </a:p>
          </p:txBody>
        </p:sp>
        <p:sp>
          <p:nvSpPr>
            <p:cNvPr id="6" name="Семиугольник 5"/>
            <p:cNvSpPr/>
            <p:nvPr/>
          </p:nvSpPr>
          <p:spPr>
            <a:xfrm>
              <a:off x="8283144" y="3845829"/>
              <a:ext cx="831459" cy="914400"/>
            </a:xfrm>
            <a:prstGeom prst="heptagon">
              <a:avLst/>
            </a:prstGeom>
            <a:solidFill>
              <a:srgbClr val="5165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/>
                <a:t>3</a:t>
              </a:r>
              <a:endParaRPr lang="ru-RU" sz="36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72727" y="3646864"/>
            <a:ext cx="10821579" cy="925238"/>
            <a:chOff x="459797" y="3735669"/>
            <a:chExt cx="11690084" cy="90615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983857" y="3735669"/>
              <a:ext cx="11166024" cy="75357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200" dirty="0" smtClean="0">
                  <a:solidFill>
                    <a:schemeClr val="bg1"/>
                  </a:solidFill>
                  <a:latin typeface="New Standard Old" panose="00000400000000000000" pitchFamily="2" charset="-52"/>
                </a:rPr>
                <a:t>   Использование </a:t>
              </a:r>
              <a:r>
                <a:rPr lang="ru-RU" sz="2200" dirty="0">
                  <a:solidFill>
                    <a:schemeClr val="bg1"/>
                  </a:solidFill>
                  <a:latin typeface="New Standard Old" panose="00000400000000000000" pitchFamily="2" charset="-52"/>
                </a:rPr>
                <a:t>судебно-почерковедческой экспертизы </a:t>
              </a:r>
              <a:r>
                <a:rPr lang="ru-RU" sz="2200" dirty="0" smtClean="0">
                  <a:solidFill>
                    <a:schemeClr val="bg1"/>
                  </a:solidFill>
                  <a:latin typeface="New Standard Old" panose="00000400000000000000" pitchFamily="2" charset="-52"/>
                </a:rPr>
                <a:t/>
              </a:r>
              <a:br>
                <a:rPr lang="ru-RU" sz="2200" dirty="0" smtClean="0">
                  <a:solidFill>
                    <a:schemeClr val="bg1"/>
                  </a:solidFill>
                  <a:latin typeface="New Standard Old" panose="00000400000000000000" pitchFamily="2" charset="-52"/>
                </a:rPr>
              </a:br>
              <a:r>
                <a:rPr lang="ru-RU" sz="2200" dirty="0" smtClean="0">
                  <a:solidFill>
                    <a:schemeClr val="bg1"/>
                  </a:solidFill>
                  <a:latin typeface="New Standard Old" panose="00000400000000000000" pitchFamily="2" charset="-52"/>
                </a:rPr>
                <a:t>в правоохранительной деятельности</a:t>
              </a:r>
              <a:endParaRPr lang="ru-RU" sz="2200" dirty="0">
                <a:solidFill>
                  <a:schemeClr val="bg1"/>
                </a:solidFill>
                <a:latin typeface="New Standard Old" panose="00000400000000000000" pitchFamily="2" charset="-52"/>
              </a:endParaRPr>
            </a:p>
          </p:txBody>
        </p:sp>
        <p:sp>
          <p:nvSpPr>
            <p:cNvPr id="8" name="Семиугольник 7"/>
            <p:cNvSpPr/>
            <p:nvPr/>
          </p:nvSpPr>
          <p:spPr>
            <a:xfrm>
              <a:off x="459797" y="3736312"/>
              <a:ext cx="1048120" cy="905511"/>
            </a:xfrm>
            <a:prstGeom prst="heptagon">
              <a:avLst/>
            </a:prstGeom>
            <a:solidFill>
              <a:srgbClr val="5165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/>
                <a:t>4</a:t>
              </a:r>
              <a:endParaRPr lang="ru-RU" sz="36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392517" y="4721313"/>
            <a:ext cx="10210800" cy="915839"/>
            <a:chOff x="1640788" y="5113389"/>
            <a:chExt cx="10210800" cy="91583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097988" y="5113389"/>
              <a:ext cx="9753600" cy="76944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200" dirty="0" smtClean="0">
                  <a:solidFill>
                    <a:schemeClr val="bg1"/>
                  </a:solidFill>
                  <a:latin typeface="New Standard Old" panose="00000400000000000000" pitchFamily="2" charset="-52"/>
                </a:rPr>
                <a:t>Основные </a:t>
              </a:r>
              <a:r>
                <a:rPr lang="ru-RU" sz="2200" dirty="0">
                  <a:solidFill>
                    <a:schemeClr val="bg1"/>
                  </a:solidFill>
                  <a:latin typeface="New Standard Old" panose="00000400000000000000" pitchFamily="2" charset="-52"/>
                </a:rPr>
                <a:t>направления развития судебно-почерковедческой экспертизы в Российской Федерации</a:t>
              </a:r>
            </a:p>
          </p:txBody>
        </p:sp>
        <p:sp>
          <p:nvSpPr>
            <p:cNvPr id="9" name="Семиугольник 8"/>
            <p:cNvSpPr/>
            <p:nvPr/>
          </p:nvSpPr>
          <p:spPr>
            <a:xfrm>
              <a:off x="1640788" y="5114828"/>
              <a:ext cx="914400" cy="914400"/>
            </a:xfrm>
            <a:prstGeom prst="heptagon">
              <a:avLst/>
            </a:prstGeom>
            <a:solidFill>
              <a:srgbClr val="5165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/>
                <a:t>5</a:t>
              </a:r>
              <a:endParaRPr lang="ru-RU" sz="36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258912" y="5852740"/>
            <a:ext cx="4548282" cy="919494"/>
            <a:chOff x="5796643" y="5938250"/>
            <a:chExt cx="4548282" cy="919494"/>
          </a:xfrm>
        </p:grpSpPr>
        <p:sp>
          <p:nvSpPr>
            <p:cNvPr id="24" name="TextBox 23"/>
            <p:cNvSpPr txBox="1"/>
            <p:nvPr/>
          </p:nvSpPr>
          <p:spPr>
            <a:xfrm>
              <a:off x="6253843" y="5938250"/>
              <a:ext cx="4091082" cy="4308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200" dirty="0" smtClean="0">
                  <a:solidFill>
                    <a:schemeClr val="bg1"/>
                  </a:solidFill>
                  <a:latin typeface="New Standard Old" panose="00000400000000000000" pitchFamily="2" charset="-52"/>
                </a:rPr>
                <a:t>Заключение</a:t>
              </a:r>
              <a:endParaRPr lang="ru-RU" sz="2200" dirty="0">
                <a:solidFill>
                  <a:schemeClr val="bg1"/>
                </a:solidFill>
                <a:latin typeface="New Standard Old" panose="00000400000000000000" pitchFamily="2" charset="-52"/>
              </a:endParaRPr>
            </a:p>
          </p:txBody>
        </p:sp>
        <p:sp>
          <p:nvSpPr>
            <p:cNvPr id="22" name="Семиугольник 21"/>
            <p:cNvSpPr/>
            <p:nvPr/>
          </p:nvSpPr>
          <p:spPr>
            <a:xfrm>
              <a:off x="5796643" y="5943344"/>
              <a:ext cx="914400" cy="914400"/>
            </a:xfrm>
            <a:prstGeom prst="heptagon">
              <a:avLst/>
            </a:prstGeom>
            <a:solidFill>
              <a:srgbClr val="5165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0922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11087100" cy="954107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Теоретическое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развитие судебного почерковедения требует определения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3476436"/>
            <a:ext cx="2286000" cy="38100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3" name="Блок-схема: ручное управление 2"/>
          <p:cNvSpPr/>
          <p:nvPr/>
        </p:nvSpPr>
        <p:spPr>
          <a:xfrm flipV="1">
            <a:off x="7534656" y="-320040"/>
            <a:ext cx="4683242" cy="71688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98 w 10000"/>
              <a:gd name="connsiteY2" fmla="*/ 9973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82"/>
              <a:gd name="connsiteY0" fmla="*/ 0 h 10000"/>
              <a:gd name="connsiteX1" fmla="*/ 10000 w 10082"/>
              <a:gd name="connsiteY1" fmla="*/ 0 h 10000"/>
              <a:gd name="connsiteX2" fmla="*/ 10028 w 10082"/>
              <a:gd name="connsiteY2" fmla="*/ 9973 h 10000"/>
              <a:gd name="connsiteX3" fmla="*/ 2000 w 10082"/>
              <a:gd name="connsiteY3" fmla="*/ 10000 h 10000"/>
              <a:gd name="connsiteX4" fmla="*/ 0 w 10082"/>
              <a:gd name="connsiteY4" fmla="*/ 0 h 10000"/>
              <a:gd name="connsiteX0" fmla="*/ 0 w 10082"/>
              <a:gd name="connsiteY0" fmla="*/ 0 h 9973"/>
              <a:gd name="connsiteX1" fmla="*/ 10000 w 10082"/>
              <a:gd name="connsiteY1" fmla="*/ 0 h 9973"/>
              <a:gd name="connsiteX2" fmla="*/ 10028 w 10082"/>
              <a:gd name="connsiteY2" fmla="*/ 9973 h 9973"/>
              <a:gd name="connsiteX3" fmla="*/ 5622 w 10082"/>
              <a:gd name="connsiteY3" fmla="*/ 9960 h 9973"/>
              <a:gd name="connsiteX4" fmla="*/ 0 w 10082"/>
              <a:gd name="connsiteY4" fmla="*/ 0 h 9973"/>
              <a:gd name="connsiteX0" fmla="*/ 0 w 10000"/>
              <a:gd name="connsiteY0" fmla="*/ 0 h 10000"/>
              <a:gd name="connsiteX1" fmla="*/ 9919 w 10000"/>
              <a:gd name="connsiteY1" fmla="*/ 0 h 10000"/>
              <a:gd name="connsiteX2" fmla="*/ 9946 w 10000"/>
              <a:gd name="connsiteY2" fmla="*/ 10000 h 10000"/>
              <a:gd name="connsiteX3" fmla="*/ 5576 w 10000"/>
              <a:gd name="connsiteY3" fmla="*/ 9987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9919" y="0"/>
                </a:lnTo>
                <a:cubicBezTo>
                  <a:pt x="9719" y="3333"/>
                  <a:pt x="10146" y="6667"/>
                  <a:pt x="9946" y="10000"/>
                </a:cubicBezTo>
                <a:lnTo>
                  <a:pt x="5576" y="9987"/>
                </a:lnTo>
                <a:cubicBezTo>
                  <a:pt x="12777" y="5348"/>
                  <a:pt x="1859" y="3329"/>
                  <a:pt x="0" y="0"/>
                </a:cubicBezTo>
                <a:close/>
              </a:path>
            </a:pathLst>
          </a:custGeom>
          <a:solidFill>
            <a:srgbClr val="51657F"/>
          </a:solidFill>
          <a:ln>
            <a:solidFill>
              <a:srgbClr val="5165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8328" y="1295400"/>
            <a:ext cx="10207752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системы идентификационных признаков письма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(письменной речи и почерка) и частных систем признаков основных разновидностей почерка - буквенного, цифрового, подписного. Это актуально с учетом изменения современных норм прописи, тенденций по использованию в составе рукописей пиктографических символов и идеографических знаков;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9860" y="3429000"/>
            <a:ext cx="839724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системы диагностических признаков письма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частных систем признаков, информативных с точки зрения решения отдельных задач диагностического исследования - общих, собственных, классификационных, ситуационных, временных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43550" y="5254823"/>
            <a:ext cx="6096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стандартизированной терминологии</a:t>
            </a:r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судебного и криминалистического почерковедения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819137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  <p:bldP spid="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115062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5800" y="0"/>
            <a:ext cx="11506200" cy="6858000"/>
          </a:xfrm>
          <a:prstGeom prst="rect">
            <a:avLst/>
          </a:prstGeom>
          <a:solidFill>
            <a:srgbClr val="51657F">
              <a:alpha val="42000"/>
            </a:srgbClr>
          </a:solidFill>
          <a:ln>
            <a:solidFill>
              <a:srgbClr val="E1E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042160"/>
            <a:ext cx="4495800" cy="2362200"/>
          </a:xfrm>
          <a:prstGeom prst="rect">
            <a:avLst/>
          </a:prstGeom>
          <a:solidFill>
            <a:srgbClr val="51657F">
              <a:alpha val="87000"/>
            </a:srgbClr>
          </a:solidFill>
          <a:ln>
            <a:solidFill>
              <a:srgbClr val="5165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2192208"/>
            <a:ext cx="449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 </a:t>
            </a:r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rPr>
              <a:t>Задачи методических основ </a:t>
            </a:r>
            <a:r>
              <a:rPr lang="ru-RU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rPr>
              <a:t>судебно-почерковедческой экспертизы </a:t>
            </a:r>
            <a:endParaRPr lang="ru-RU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2550" y="1099600"/>
            <a:ext cx="6400800" cy="4247317"/>
          </a:xfrm>
          <a:prstGeom prst="rect">
            <a:avLst/>
          </a:prstGeom>
          <a:solidFill>
            <a:srgbClr val="51657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формирование общего учения о процессе криминалистического исследования письма и почерка;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совершенствование общей методики судебно-почерковедческой идентификации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автоматизация детального (раздельного и сравнительного) исследования общих и частных признаков почерка, оценки их качественных и количественных показателей;</a:t>
            </a:r>
            <a:endPara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разработка частных методик решения идентификационных задач, связанных с исследованием иероглифических рукописей, подписей избирателей и подписей с современной транскрипцией, граффити и др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совершенствование общей методики судебно-почерковедческой диагностики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совершенствование методики предварительного исследования </a:t>
            </a:r>
            <a:r>
              <a:rPr lang="ru-RU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почерковых</a:t>
            </a:r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объектов и др.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896100" cy="1366528"/>
          </a:xfrm>
          <a:prstGeom prst="rect">
            <a:avLst/>
          </a:prstGeom>
          <a:solidFill>
            <a:srgbClr val="E1E9EF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indent="449580" algn="ctr" fontAlgn="t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Организационно-тактическое развитие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судебно-почерковедческой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экспертизы связано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с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дальнейшим формированием знаний в сфере: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627754"/>
            <a:ext cx="11220450" cy="4647426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rgbClr val="51657F"/>
            </a:solidFill>
          </a:ln>
        </p:spPr>
        <p:txBody>
          <a:bodyPr wrap="square">
            <a:spAutoFit/>
          </a:bodyPr>
          <a:lstStyle/>
          <a:p>
            <a:pPr indent="449580" algn="just" fontAlgn="t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1) тактики назначения и организации производства судебной и несудебной почерковедческой экспертизы, предварительного исследования почерка;</a:t>
            </a:r>
            <a:endParaRPr lang="ru-RU" sz="2800" dirty="0">
              <a:ea typeface="Times New Roman" panose="02020603050405020304" pitchFamily="18" charset="0"/>
            </a:endParaRPr>
          </a:p>
          <a:p>
            <a:pPr indent="449580" algn="just" fontAlgn="t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2) тактики назначения и организации производства справочно-консультационной, профилактической, оперативно-розыскной деятельности эксперта и специалиста-</a:t>
            </a:r>
            <a:r>
              <a:rPr lang="ru-RU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почерковеда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;</a:t>
            </a:r>
            <a:endParaRPr lang="ru-RU" sz="2800" dirty="0">
              <a:ea typeface="Times New Roman" panose="02020603050405020304" pitchFamily="18" charset="0"/>
            </a:endParaRPr>
          </a:p>
          <a:p>
            <a:pPr indent="449580" algn="just" fontAlgn="t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3) взаимодействия между субъектами правоохранительной деятельности в сфере использования специальных почерковедческих знаний;</a:t>
            </a:r>
            <a:endParaRPr lang="ru-RU" sz="2800" dirty="0">
              <a:ea typeface="Times New Roman" panose="02020603050405020304" pitchFamily="18" charset="0"/>
            </a:endParaRPr>
          </a:p>
          <a:p>
            <a:pPr indent="449580" algn="just" fontAlgn="t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4) оценки и использования результатов судебно-почерковедческой экспертизы и иных форм использования специальных почерковедческих знаний в правоохранительной деятельности.</a:t>
            </a:r>
            <a:endParaRPr lang="ru-RU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3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solidFill>
            <a:srgbClr val="E1E9EF"/>
          </a:solidFill>
          <a:ln>
            <a:solidFill>
              <a:srgbClr val="E1E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58440" y="1151453"/>
            <a:ext cx="68732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состояние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судебно-почерковедческой экспертизы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Российской Федерации позволяет решать широкий круг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идентификационных и диагностических задач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целом они связаны с установлением данных, имеющих в правоохранительной деятельности доказательственное, ориентирующее и профилактическое значение. Повышение эффективности использования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судебно-почерковедческой экспертизы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требует ее дальнейшего развития по отдельным направлениям, которые осуществляются в русле общей тенденции развития криминалистики и судебной экспертизы.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80" y="3347357"/>
            <a:ext cx="4060320" cy="3510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0"/>
            <a:ext cx="699516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Заключение</a:t>
            </a:r>
            <a:endParaRPr lang="ru-RU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292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77240" cy="6858000"/>
          </a:xfrm>
          <a:prstGeom prst="rect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240" y="0"/>
            <a:ext cx="11414760" cy="6858000"/>
          </a:xfrm>
          <a:prstGeom prst="rect">
            <a:avLst/>
          </a:prstGeom>
          <a:solidFill>
            <a:srgbClr val="E1E9EF"/>
          </a:solidFill>
          <a:ln>
            <a:solidFill>
              <a:srgbClr val="E1E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4567"/>
            <a:ext cx="7772400" cy="1143000"/>
          </a:xfrm>
          <a:prstGeom prst="rect">
            <a:avLst/>
          </a:prstGeom>
          <a:solidFill>
            <a:srgbClr val="51657F">
              <a:alpha val="69000"/>
            </a:srgbClr>
          </a:solidFill>
          <a:ln>
            <a:solidFill>
              <a:srgbClr val="5165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156135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Библиографический список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" y="1534098"/>
            <a:ext cx="11245042" cy="53239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sz="2000" b="1" dirty="0" smtClean="0">
                <a:latin typeface="New Standard Old" panose="00000400000000000000" pitchFamily="2" charset="-52"/>
                <a:cs typeface="Times New Roman" panose="02020603050405020304" pitchFamily="18" charset="0"/>
              </a:rPr>
              <a:t>Литература</a:t>
            </a:r>
          </a:p>
          <a:p>
            <a:pPr marL="342900" indent="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err="1" smtClean="0">
                <a:latin typeface="New Standard Old" panose="00000400000000000000" pitchFamily="2" charset="-52"/>
                <a:cs typeface="Times New Roman" panose="02020603050405020304" pitchFamily="18" charset="0"/>
              </a:rPr>
              <a:t>Бобовкин</a:t>
            </a:r>
            <a:r>
              <a:rPr lang="ru-RU" sz="2000" b="1" dirty="0">
                <a:latin typeface="New Standard Old" panose="00000400000000000000" pitchFamily="2" charset="-52"/>
                <a:cs typeface="Times New Roman" panose="02020603050405020304" pitchFamily="18" charset="0"/>
              </a:rPr>
              <a:t>, М. В.</a:t>
            </a:r>
            <a:r>
              <a:rPr lang="ru-RU" sz="2000" dirty="0">
                <a:latin typeface="New Standard Old" panose="00000400000000000000" pitchFamily="2" charset="-52"/>
                <a:cs typeface="Times New Roman" panose="02020603050405020304" pitchFamily="18" charset="0"/>
              </a:rPr>
              <a:t> О систематизации диагностических задач судебно-почерковедческой экспертизы / М. В. </a:t>
            </a:r>
            <a:r>
              <a:rPr lang="ru-RU" sz="2000" dirty="0" err="1">
                <a:latin typeface="New Standard Old" panose="00000400000000000000" pitchFamily="2" charset="-52"/>
                <a:cs typeface="Times New Roman" panose="02020603050405020304" pitchFamily="18" charset="0"/>
              </a:rPr>
              <a:t>Бобовкин</a:t>
            </a:r>
            <a:r>
              <a:rPr lang="ru-RU" sz="2000" dirty="0">
                <a:latin typeface="New Standard Old" panose="00000400000000000000" pitchFamily="2" charset="-52"/>
                <a:cs typeface="Times New Roman" panose="02020603050405020304" pitchFamily="18" charset="0"/>
              </a:rPr>
              <a:t>, Н. А. </a:t>
            </a:r>
            <a:r>
              <a:rPr lang="ru-RU" sz="2000" dirty="0" smtClean="0">
                <a:latin typeface="New Standard Old" panose="00000400000000000000" pitchFamily="2" charset="-52"/>
                <a:cs typeface="Times New Roman" panose="02020603050405020304" pitchFamily="18" charset="0"/>
              </a:rPr>
              <a:t>Соловьева. – Текст : непосредственный </a:t>
            </a:r>
            <a:r>
              <a:rPr lang="ru-RU" sz="2000" dirty="0">
                <a:latin typeface="New Standard Old" panose="00000400000000000000" pitchFamily="2" charset="-52"/>
                <a:cs typeface="Times New Roman" panose="02020603050405020304" pitchFamily="18" charset="0"/>
              </a:rPr>
              <a:t>// Судебная экспертиза. - </a:t>
            </a:r>
            <a:r>
              <a:rPr lang="ru-RU" sz="2000" dirty="0" smtClean="0">
                <a:latin typeface="New Standard Old" panose="00000400000000000000" pitchFamily="2" charset="-52"/>
                <a:cs typeface="Times New Roman" panose="02020603050405020304" pitchFamily="18" charset="0"/>
              </a:rPr>
              <a:t>2020. </a:t>
            </a:r>
            <a:r>
              <a:rPr lang="ru-RU" sz="2000" dirty="0">
                <a:latin typeface="New Standard Old" panose="00000400000000000000" pitchFamily="2" charset="-52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New Standard Old" panose="00000400000000000000" pitchFamily="2" charset="-52"/>
                <a:cs typeface="Times New Roman" panose="02020603050405020304" pitchFamily="18" charset="0"/>
              </a:rPr>
              <a:t>№ </a:t>
            </a:r>
            <a:r>
              <a:rPr lang="ru-RU" sz="2000" dirty="0">
                <a:latin typeface="New Standard Old" panose="00000400000000000000" pitchFamily="2" charset="-52"/>
                <a:cs typeface="Times New Roman" panose="02020603050405020304" pitchFamily="18" charset="0"/>
              </a:rPr>
              <a:t>3 (35</a:t>
            </a:r>
            <a:r>
              <a:rPr lang="ru-RU" sz="2000" dirty="0" smtClean="0">
                <a:latin typeface="New Standard Old" panose="00000400000000000000" pitchFamily="2" charset="-52"/>
                <a:cs typeface="Times New Roman" panose="02020603050405020304" pitchFamily="18" charset="0"/>
              </a:rPr>
              <a:t>) </a:t>
            </a:r>
            <a:r>
              <a:rPr lang="ru-RU" sz="2000" dirty="0">
                <a:latin typeface="New Standard Old" panose="00000400000000000000" pitchFamily="2" charset="-52"/>
                <a:cs typeface="Times New Roman" panose="02020603050405020304" pitchFamily="18" charset="0"/>
              </a:rPr>
              <a:t>- С. 26-31</a:t>
            </a:r>
            <a:r>
              <a:rPr lang="ru-RU" sz="2000" dirty="0" smtClean="0">
                <a:latin typeface="New Standard Old" panose="00000400000000000000" pitchFamily="2" charset="-52"/>
                <a:cs typeface="Times New Roman" panose="02020603050405020304" pitchFamily="18" charset="0"/>
              </a:rPr>
              <a:t>.</a:t>
            </a:r>
          </a:p>
          <a:p>
            <a:pPr marL="342900" indent="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latin typeface="New Standard Old" panose="00000400000000000000" pitchFamily="2" charset="-52"/>
              </a:rPr>
              <a:t>Рыбалкин </a:t>
            </a:r>
            <a:r>
              <a:rPr lang="ru-RU" sz="2000" b="1" dirty="0" smtClean="0">
                <a:latin typeface="New Standard Old" panose="00000400000000000000" pitchFamily="2" charset="-52"/>
              </a:rPr>
              <a:t>Н. А. </a:t>
            </a:r>
            <a:r>
              <a:rPr lang="ru-RU" sz="2000" dirty="0" smtClean="0">
                <a:latin typeface="New Standard Old" panose="00000400000000000000" pitchFamily="2" charset="-52"/>
              </a:rPr>
              <a:t>Современные вызовы судебно-почерковедческой экспертизы </a:t>
            </a:r>
            <a:r>
              <a:rPr lang="en-US" sz="2000" dirty="0" smtClean="0">
                <a:latin typeface="New Standard Old" panose="00000400000000000000" pitchFamily="2" charset="-52"/>
              </a:rPr>
              <a:t>/</a:t>
            </a:r>
            <a:r>
              <a:rPr lang="ru-RU" sz="2000" dirty="0" smtClean="0">
                <a:latin typeface="New Standard Old" panose="00000400000000000000" pitchFamily="2" charset="-52"/>
              </a:rPr>
              <a:t> Н. А. Рыбалкин. – Текст : непосредственный</a:t>
            </a:r>
            <a:r>
              <a:rPr lang="en-US" sz="2000" dirty="0" smtClean="0">
                <a:latin typeface="New Standard Old" panose="00000400000000000000" pitchFamily="2" charset="-52"/>
              </a:rPr>
              <a:t> </a:t>
            </a:r>
            <a:r>
              <a:rPr lang="ru-RU" sz="2000" dirty="0" smtClean="0">
                <a:latin typeface="New Standard Old" panose="00000400000000000000" pitchFamily="2" charset="-52"/>
              </a:rPr>
              <a:t>// </a:t>
            </a:r>
            <a:r>
              <a:rPr lang="ru-RU" sz="2000" dirty="0">
                <a:latin typeface="New Standard Old" panose="00000400000000000000" pitchFamily="2" charset="-52"/>
              </a:rPr>
              <a:t>Известия </a:t>
            </a:r>
            <a:r>
              <a:rPr lang="ru-RU" sz="2000" dirty="0" err="1" smtClean="0">
                <a:latin typeface="New Standard Old" panose="00000400000000000000" pitchFamily="2" charset="-52"/>
              </a:rPr>
              <a:t>ТулГУ</a:t>
            </a:r>
            <a:r>
              <a:rPr lang="ru-RU" sz="2000" dirty="0" smtClean="0">
                <a:latin typeface="New Standard Old" panose="00000400000000000000" pitchFamily="2" charset="-52"/>
              </a:rPr>
              <a:t> - Экономические </a:t>
            </a:r>
            <a:r>
              <a:rPr lang="ru-RU" sz="2000" dirty="0">
                <a:latin typeface="New Standard Old" panose="00000400000000000000" pitchFamily="2" charset="-52"/>
              </a:rPr>
              <a:t>и юридические </a:t>
            </a:r>
            <a:r>
              <a:rPr lang="ru-RU" sz="2000" dirty="0" smtClean="0">
                <a:latin typeface="New Standard Old" panose="00000400000000000000" pitchFamily="2" charset="-52"/>
              </a:rPr>
              <a:t>науки. - 2021</a:t>
            </a:r>
            <a:r>
              <a:rPr lang="ru-RU" sz="2000" dirty="0">
                <a:latin typeface="New Standard Old" panose="00000400000000000000" pitchFamily="2" charset="-52"/>
              </a:rPr>
              <a:t>. </a:t>
            </a:r>
            <a:r>
              <a:rPr lang="ru-RU" sz="2000" dirty="0" smtClean="0">
                <a:latin typeface="New Standard Old" panose="00000400000000000000" pitchFamily="2" charset="-52"/>
              </a:rPr>
              <a:t>- №</a:t>
            </a:r>
            <a:r>
              <a:rPr lang="ru-RU" sz="2000" dirty="0">
                <a:latin typeface="New Standard Old" panose="00000400000000000000" pitchFamily="2" charset="-52"/>
              </a:rPr>
              <a:t>4. </a:t>
            </a:r>
            <a:r>
              <a:rPr lang="ru-RU" sz="2000" dirty="0" smtClean="0">
                <a:latin typeface="New Standard Old" panose="00000400000000000000" pitchFamily="2" charset="-52"/>
              </a:rPr>
              <a:t> - С. 89-92.</a:t>
            </a:r>
          </a:p>
          <a:p>
            <a:pPr marL="342900" indent="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latin typeface="New Standard Old" panose="00000400000000000000" pitchFamily="2" charset="-52"/>
              </a:rPr>
              <a:t>Харламова, О. А. </a:t>
            </a:r>
            <a:r>
              <a:rPr lang="ru-RU" sz="2000" dirty="0" smtClean="0">
                <a:latin typeface="New Standard Old" panose="00000400000000000000" pitchFamily="2" charset="-52"/>
              </a:rPr>
              <a:t>О </a:t>
            </a:r>
            <a:r>
              <a:rPr lang="ru-RU" sz="2000" dirty="0">
                <a:latin typeface="New Standard Old" panose="00000400000000000000" pitchFamily="2" charset="-52"/>
              </a:rPr>
              <a:t>задачах судебных экспертиз и почерковедческих </a:t>
            </a:r>
            <a:r>
              <a:rPr lang="ru-RU" sz="2000" dirty="0" smtClean="0">
                <a:latin typeface="New Standard Old" panose="00000400000000000000" pitchFamily="2" charset="-52"/>
              </a:rPr>
              <a:t>исследований</a:t>
            </a:r>
            <a:r>
              <a:rPr lang="en-US" sz="2000" dirty="0" smtClean="0">
                <a:latin typeface="New Standard Old" panose="00000400000000000000" pitchFamily="2" charset="-52"/>
              </a:rPr>
              <a:t> / </a:t>
            </a:r>
            <a:r>
              <a:rPr lang="ru-RU" sz="2000" dirty="0" smtClean="0">
                <a:latin typeface="New Standard Old" panose="00000400000000000000" pitchFamily="2" charset="-52"/>
              </a:rPr>
              <a:t>О. А. Харламова. – Текст : непосредственный </a:t>
            </a:r>
            <a:r>
              <a:rPr lang="ru-RU" sz="2000" dirty="0">
                <a:latin typeface="New Standard Old" panose="00000400000000000000" pitchFamily="2" charset="-52"/>
              </a:rPr>
              <a:t>// Современная наука. </a:t>
            </a:r>
            <a:r>
              <a:rPr lang="ru-RU" sz="2000" dirty="0" smtClean="0">
                <a:latin typeface="New Standard Old" panose="00000400000000000000" pitchFamily="2" charset="-52"/>
              </a:rPr>
              <a:t>- 2019. - № 3</a:t>
            </a:r>
            <a:r>
              <a:rPr lang="ru-RU" sz="2000" dirty="0">
                <a:latin typeface="New Standard Old" panose="00000400000000000000" pitchFamily="2" charset="-52"/>
              </a:rPr>
              <a:t>. </a:t>
            </a:r>
            <a:r>
              <a:rPr lang="ru-RU" sz="2000" dirty="0" smtClean="0">
                <a:latin typeface="New Standard Old" panose="00000400000000000000" pitchFamily="2" charset="-52"/>
              </a:rPr>
              <a:t>– С. 56-58.</a:t>
            </a:r>
          </a:p>
        </p:txBody>
      </p:sp>
    </p:spTree>
    <p:extLst>
      <p:ext uri="{BB962C8B-B14F-4D97-AF65-F5344CB8AC3E}">
        <p14:creationId xmlns:p14="http://schemas.microsoft.com/office/powerpoint/2010/main" val="2891822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86800" y="0"/>
            <a:ext cx="3505200" cy="6858000"/>
          </a:xfrm>
          <a:custGeom>
            <a:avLst/>
            <a:gdLst>
              <a:gd name="connsiteX0" fmla="*/ 0 w 3505200"/>
              <a:gd name="connsiteY0" fmla="*/ 0 h 6858000"/>
              <a:gd name="connsiteX1" fmla="*/ 3505200 w 3505200"/>
              <a:gd name="connsiteY1" fmla="*/ 0 h 6858000"/>
              <a:gd name="connsiteX2" fmla="*/ 3505200 w 3505200"/>
              <a:gd name="connsiteY2" fmla="*/ 6858000 h 6858000"/>
              <a:gd name="connsiteX3" fmla="*/ 0 w 3505200"/>
              <a:gd name="connsiteY3" fmla="*/ 6858000 h 6858000"/>
              <a:gd name="connsiteX4" fmla="*/ 0 w 3505200"/>
              <a:gd name="connsiteY4" fmla="*/ 0 h 6858000"/>
              <a:gd name="connsiteX0" fmla="*/ 1619250 w 3505200"/>
              <a:gd name="connsiteY0" fmla="*/ 19050 h 6858000"/>
              <a:gd name="connsiteX1" fmla="*/ 3505200 w 3505200"/>
              <a:gd name="connsiteY1" fmla="*/ 0 h 6858000"/>
              <a:gd name="connsiteX2" fmla="*/ 3505200 w 3505200"/>
              <a:gd name="connsiteY2" fmla="*/ 6858000 h 6858000"/>
              <a:gd name="connsiteX3" fmla="*/ 0 w 3505200"/>
              <a:gd name="connsiteY3" fmla="*/ 6858000 h 6858000"/>
              <a:gd name="connsiteX4" fmla="*/ 1619250 w 3505200"/>
              <a:gd name="connsiteY4" fmla="*/ 19050 h 6858000"/>
              <a:gd name="connsiteX0" fmla="*/ 1600200 w 3505200"/>
              <a:gd name="connsiteY0" fmla="*/ 0 h 6858000"/>
              <a:gd name="connsiteX1" fmla="*/ 3505200 w 3505200"/>
              <a:gd name="connsiteY1" fmla="*/ 0 h 6858000"/>
              <a:gd name="connsiteX2" fmla="*/ 3505200 w 3505200"/>
              <a:gd name="connsiteY2" fmla="*/ 6858000 h 6858000"/>
              <a:gd name="connsiteX3" fmla="*/ 0 w 3505200"/>
              <a:gd name="connsiteY3" fmla="*/ 6858000 h 6858000"/>
              <a:gd name="connsiteX4" fmla="*/ 1600200 w 35052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58000">
                <a:moveTo>
                  <a:pt x="1600200" y="0"/>
                </a:moveTo>
                <a:lnTo>
                  <a:pt x="3505200" y="0"/>
                </a:lnTo>
                <a:lnTo>
                  <a:pt x="3505200" y="6858000"/>
                </a:lnTo>
                <a:lnTo>
                  <a:pt x="0" y="6858000"/>
                </a:lnTo>
                <a:lnTo>
                  <a:pt x="16002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32465" y="1428750"/>
            <a:ext cx="7429500" cy="40005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HT Skyline" panose="020B0603020202020204" pitchFamily="34" charset="0"/>
              </a:rPr>
              <a:t>СПАСИБО ЗА ВНИМАНИЕ!</a:t>
            </a:r>
            <a:endParaRPr lang="ru-RU" sz="4800" dirty="0">
              <a:solidFill>
                <a:schemeClr val="tx1"/>
              </a:solidFill>
              <a:latin typeface="HT Skyline" panose="020B0603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765142"/>
            <a:ext cx="4487635" cy="42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55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181"/>
            <a:ext cx="3849329" cy="6858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ВВЕДЕНИЕ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49329" y="0"/>
            <a:ext cx="8342671" cy="685800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49329" y="369026"/>
            <a:ext cx="8276302" cy="61863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Standard Old" panose="00000400000000000000" pitchFamily="2" charset="-52"/>
                <a:cs typeface="Times New Roman" panose="02020603050405020304" pitchFamily="18" charset="0"/>
              </a:rPr>
              <a:t>Судебно-почерковедческая экспертиза имеет большое значение в правоохранительной деятельности.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 Standard Old" panose="00000400000000000000" pitchFamily="2" charset="-52"/>
              <a:cs typeface="Times New Roman" panose="02020603050405020304" pitchFamily="18" charset="0"/>
            </a:endParaRPr>
          </a:p>
          <a:p>
            <a:pPr indent="450000" algn="just">
              <a:lnSpc>
                <a:spcPct val="150000"/>
              </a:lnSpc>
            </a:pPr>
            <a:r>
              <a:rPr lang="ru-RU" sz="2400" dirty="0" smtClean="0">
                <a:latin typeface="New Standard Old" panose="00000400000000000000" pitchFamily="2" charset="-52"/>
                <a:cs typeface="Times New Roman" panose="02020603050405020304" pitchFamily="18" charset="0"/>
              </a:rPr>
              <a:t>Данные </a:t>
            </a:r>
            <a:r>
              <a:rPr lang="ru-RU" sz="2400" dirty="0">
                <a:latin typeface="New Standard Old" panose="00000400000000000000" pitchFamily="2" charset="-52"/>
                <a:cs typeface="Times New Roman" panose="02020603050405020304" pitchFamily="18" charset="0"/>
              </a:rPr>
              <a:t>официальной отчетности ЭКЦ МВД Российской Федерации и РФЦСЭ при Минюсте Российской Федерации указывают на </a:t>
            </a:r>
            <a:r>
              <a:rPr lang="ru-RU" sz="2400" u="sng" dirty="0">
                <a:solidFill>
                  <a:schemeClr val="bg1"/>
                </a:solidFill>
                <a:latin typeface="New Standard Old" panose="00000400000000000000" pitchFamily="2" charset="-52"/>
                <a:cs typeface="Times New Roman" panose="02020603050405020304" pitchFamily="18" charset="0"/>
              </a:rPr>
              <a:t>сохранение с 1992 г. </a:t>
            </a:r>
            <a:r>
              <a:rPr lang="ru-RU" sz="2400" dirty="0">
                <a:latin typeface="New Standard Old" panose="00000400000000000000" pitchFamily="2" charset="-52"/>
                <a:cs typeface="Times New Roman" panose="02020603050405020304" pitchFamily="18" charset="0"/>
              </a:rPr>
              <a:t>в постсоветской России </a:t>
            </a:r>
            <a:r>
              <a:rPr lang="ru-RU" sz="2400" u="sng" dirty="0">
                <a:solidFill>
                  <a:schemeClr val="bg1"/>
                </a:solidFill>
                <a:latin typeface="New Standard Old" panose="00000400000000000000" pitchFamily="2" charset="-52"/>
                <a:cs typeface="Times New Roman" panose="02020603050405020304" pitchFamily="18" charset="0"/>
              </a:rPr>
              <a:t>тенденции к росту материалов судебно-почерковедческого производства</a:t>
            </a:r>
            <a:r>
              <a:rPr lang="ru-RU" sz="2400" dirty="0">
                <a:latin typeface="New Standard Old" panose="00000400000000000000" pitchFamily="2" charset="-52"/>
                <a:cs typeface="Times New Roman" panose="02020603050405020304" pitchFamily="18" charset="0"/>
              </a:rPr>
              <a:t>, что связано с повышением документооборота в стране и высоким уровнем его вовлечения в криминальную сферу общественной жизни.</a:t>
            </a:r>
          </a:p>
          <a:p>
            <a:pPr indent="450000" algn="just">
              <a:lnSpc>
                <a:spcPct val="150000"/>
              </a:lnSpc>
            </a:pPr>
            <a:endParaRPr lang="ru-RU" sz="2400" dirty="0">
              <a:latin typeface="New Standard Old" panose="00000400000000000000" pitchFamily="2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15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4261" y="1298236"/>
            <a:ext cx="79248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New Standard Old" panose="00000400000000000000" pitchFamily="2" charset="-52"/>
              </a:rPr>
              <a:t>Современные достижения судебного почерковедения широко представлены 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Standard Old" panose="00000400000000000000" pitchFamily="2" charset="-52"/>
              </a:rPr>
              <a:t>специальной литературе</a:t>
            </a:r>
            <a:r>
              <a:rPr lang="ru-RU" sz="2400" dirty="0">
                <a:latin typeface="New Standard Old" panose="00000400000000000000" pitchFamily="2" charset="-52"/>
              </a:rPr>
              <a:t>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32801" y="-1"/>
            <a:ext cx="2584297" cy="3417723"/>
          </a:xfrm>
          <a:prstGeom prst="rect">
            <a:avLst/>
          </a:prstGeom>
          <a:solidFill>
            <a:srgbClr val="516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4762" y="2400300"/>
            <a:ext cx="4436610" cy="3914975"/>
          </a:xfrm>
          <a:custGeom>
            <a:avLst/>
            <a:gdLst>
              <a:gd name="connsiteX0" fmla="*/ 0 w 5171396"/>
              <a:gd name="connsiteY0" fmla="*/ 3898646 h 3898646"/>
              <a:gd name="connsiteX1" fmla="*/ 974662 w 5171396"/>
              <a:gd name="connsiteY1" fmla="*/ 0 h 3898646"/>
              <a:gd name="connsiteX2" fmla="*/ 5171396 w 5171396"/>
              <a:gd name="connsiteY2" fmla="*/ 0 h 3898646"/>
              <a:gd name="connsiteX3" fmla="*/ 4196735 w 5171396"/>
              <a:gd name="connsiteY3" fmla="*/ 3898646 h 3898646"/>
              <a:gd name="connsiteX4" fmla="*/ 0 w 5171396"/>
              <a:gd name="connsiteY4" fmla="*/ 3898646 h 3898646"/>
              <a:gd name="connsiteX0" fmla="*/ 0 w 4469267"/>
              <a:gd name="connsiteY0" fmla="*/ 3898646 h 3898646"/>
              <a:gd name="connsiteX1" fmla="*/ 272533 w 4469267"/>
              <a:gd name="connsiteY1" fmla="*/ 0 h 3898646"/>
              <a:gd name="connsiteX2" fmla="*/ 4469267 w 4469267"/>
              <a:gd name="connsiteY2" fmla="*/ 0 h 3898646"/>
              <a:gd name="connsiteX3" fmla="*/ 3494606 w 4469267"/>
              <a:gd name="connsiteY3" fmla="*/ 3898646 h 3898646"/>
              <a:gd name="connsiteX4" fmla="*/ 0 w 4469267"/>
              <a:gd name="connsiteY4" fmla="*/ 3898646 h 3898646"/>
              <a:gd name="connsiteX0" fmla="*/ 0 w 4436610"/>
              <a:gd name="connsiteY0" fmla="*/ 3914975 h 3914975"/>
              <a:gd name="connsiteX1" fmla="*/ 239876 w 4436610"/>
              <a:gd name="connsiteY1" fmla="*/ 0 h 3914975"/>
              <a:gd name="connsiteX2" fmla="*/ 4436610 w 4436610"/>
              <a:gd name="connsiteY2" fmla="*/ 0 h 3914975"/>
              <a:gd name="connsiteX3" fmla="*/ 3461949 w 4436610"/>
              <a:gd name="connsiteY3" fmla="*/ 3898646 h 3914975"/>
              <a:gd name="connsiteX4" fmla="*/ 0 w 4436610"/>
              <a:gd name="connsiteY4" fmla="*/ 3914975 h 391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6610" h="3914975">
                <a:moveTo>
                  <a:pt x="0" y="3914975"/>
                </a:moveTo>
                <a:lnTo>
                  <a:pt x="239876" y="0"/>
                </a:lnTo>
                <a:lnTo>
                  <a:pt x="4436610" y="0"/>
                </a:lnTo>
                <a:lnTo>
                  <a:pt x="3461949" y="3898646"/>
                </a:lnTo>
                <a:lnTo>
                  <a:pt x="0" y="391497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1"/>
            <a:ext cx="7832801" cy="996044"/>
          </a:xfrm>
          <a:solidFill>
            <a:srgbClr val="51657F"/>
          </a:solidFill>
        </p:spPr>
        <p:txBody>
          <a:bodyPr>
            <a:normAutofit/>
          </a:bodyPr>
          <a:lstStyle/>
          <a:p>
            <a:pPr fontAlgn="t"/>
            <a:r>
              <a:rPr lang="ru-RU" sz="2800" dirty="0">
                <a:solidFill>
                  <a:schemeClr val="bg1"/>
                </a:solidFill>
                <a:latin typeface="New Standard Old" panose="00000400000000000000" pitchFamily="2" charset="-52"/>
              </a:rPr>
              <a:t>Развитие судебно-почерковедческой </a:t>
            </a:r>
            <a:r>
              <a:rPr lang="ru-RU" sz="2800" dirty="0" smtClean="0">
                <a:solidFill>
                  <a:schemeClr val="bg1"/>
                </a:solidFill>
                <a:latin typeface="New Standard Old" panose="00000400000000000000" pitchFamily="2" charset="-52"/>
              </a:rPr>
              <a:t>экспертизы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04" y="2687222"/>
            <a:ext cx="3174546" cy="36280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54928" y="3417722"/>
            <a:ext cx="7957457" cy="319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7000"/>
              </a:lnSpc>
            </a:pPr>
            <a:r>
              <a:rPr lang="ru-RU" sz="2000" dirty="0">
                <a:latin typeface="New Standard Old" panose="000004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Они формировались с периода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Standard Old" panose="000004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греко-римской цивилизации при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Standard Old" panose="00000400000000000000" pitchFamily="2" charset="-52"/>
              </a:rPr>
              <a:t>правителе императоре Юстиниане </a:t>
            </a:r>
            <a:r>
              <a:rPr lang="ru-RU" sz="2000" dirty="0">
                <a:latin typeface="New Standard Old" panose="000004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 получили интенсивное развитие в середине 50-х гг. XX века. Именно в это время получили научное обоснование категорические идентификационные выводы об исполнителе рукописи, что позволило более уверенно использовать эти суждения в экспертной практике.</a:t>
            </a:r>
            <a:endParaRPr lang="ru-RU" sz="2000" dirty="0">
              <a:latin typeface="New Standard Old" panose="00000400000000000000" pitchFamily="2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72" y="425254"/>
            <a:ext cx="3109992" cy="2754935"/>
          </a:xfrm>
          <a:prstGeom prst="rect">
            <a:avLst/>
          </a:prstGeom>
        </p:spPr>
      </p:pic>
      <p:sp>
        <p:nvSpPr>
          <p:cNvPr id="10" name="Минус 9"/>
          <p:cNvSpPr/>
          <p:nvPr/>
        </p:nvSpPr>
        <p:spPr>
          <a:xfrm>
            <a:off x="176893" y="5916870"/>
            <a:ext cx="3878035" cy="1338943"/>
          </a:xfrm>
          <a:prstGeom prst="mathMinus">
            <a:avLst/>
          </a:prstGeom>
          <a:solidFill>
            <a:srgbClr val="516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Император </a:t>
            </a:r>
            <a:r>
              <a:rPr lang="ru-RU" sz="2000" dirty="0" smtClean="0"/>
              <a:t>Юстиниан</a:t>
            </a:r>
            <a:r>
              <a:rPr lang="en-US" sz="2000" dirty="0" smtClean="0"/>
              <a:t> I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44386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1" grpId="0" animBg="1"/>
      <p:bldP spid="2" grpId="0" animBg="1"/>
      <p:bldP spid="8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-1"/>
            <a:ext cx="12192000" cy="1117943"/>
          </a:xfrm>
          <a:prstGeom prst="rect">
            <a:avLst/>
          </a:prstGeom>
          <a:solidFill>
            <a:srgbClr val="51657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>
              <a:lnSpc>
                <a:spcPct val="160000"/>
              </a:lnSpc>
              <a:spcBef>
                <a:spcPts val="0"/>
              </a:spcBef>
            </a:pPr>
            <a:r>
              <a:rPr lang="ru-RU" sz="4000" dirty="0" smtClean="0">
                <a:solidFill>
                  <a:schemeClr val="bg1"/>
                </a:solidFill>
                <a:latin typeface="New Standard Old" panose="00000400000000000000" pitchFamily="2" charset="-52"/>
              </a:rPr>
              <a:t>Развитие судебно-почерковедческой экспертизы в России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5455" y="1297166"/>
            <a:ext cx="9421090" cy="707886"/>
          </a:xfrm>
          <a:prstGeom prst="rect">
            <a:avLst/>
          </a:prstGeom>
          <a:solidFill>
            <a:srgbClr val="E1E9EF"/>
          </a:solidFill>
          <a:ln>
            <a:solidFill>
              <a:srgbClr val="51657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 fontAlgn="t"/>
            <a:r>
              <a:rPr lang="ru-RU" sz="2000" dirty="0">
                <a:solidFill>
                  <a:srgbClr val="000000"/>
                </a:solidFill>
                <a:latin typeface="REG"/>
              </a:rPr>
              <a:t>Традиционно криминалисты-исследователи </a:t>
            </a:r>
            <a:r>
              <a:rPr lang="ru-RU" sz="2000" dirty="0" smtClean="0">
                <a:solidFill>
                  <a:srgbClr val="000000"/>
                </a:solidFill>
                <a:latin typeface="REG"/>
              </a:rPr>
              <a:t>выделяют следующие этапы </a:t>
            </a:r>
            <a:r>
              <a:rPr lang="ru-RU" sz="2000" dirty="0">
                <a:solidFill>
                  <a:srgbClr val="000000"/>
                </a:solidFill>
                <a:latin typeface="REG"/>
              </a:rPr>
              <a:t>развития судебного почерковедения в России</a:t>
            </a:r>
            <a:r>
              <a:rPr lang="ru-RU" sz="2000" dirty="0" smtClean="0">
                <a:solidFill>
                  <a:srgbClr val="000000"/>
                </a:solidFill>
                <a:latin typeface="REG"/>
              </a:rPr>
              <a:t>:</a:t>
            </a:r>
            <a:endParaRPr lang="ru-RU" sz="2000" dirty="0">
              <a:solidFill>
                <a:srgbClr val="000000"/>
              </a:solidFill>
              <a:latin typeface="REG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019" y="2126672"/>
            <a:ext cx="875607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fontAlgn="t"/>
            <a:r>
              <a:rPr lang="ru-RU" sz="2000" dirty="0">
                <a:solidFill>
                  <a:srgbClr val="000000"/>
                </a:solidFill>
                <a:latin typeface="New Standard Old" panose="00000400000000000000" pitchFamily="2" charset="-52"/>
              </a:rPr>
              <a:t>1) этап первоначального накопления знаний и опыта (начало 20-х - середина 30-х гг. XX в.);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4019" y="2922775"/>
            <a:ext cx="9765050" cy="707886"/>
          </a:xfrm>
          <a:prstGeom prst="rect">
            <a:avLst/>
          </a:prstGeom>
          <a:solidFill>
            <a:srgbClr val="79ADDD"/>
          </a:solidFill>
        </p:spPr>
        <p:txBody>
          <a:bodyPr wrap="square">
            <a:spAutoFit/>
          </a:bodyPr>
          <a:lstStyle/>
          <a:p>
            <a:pPr algn="just" fontAlgn="t"/>
            <a:r>
              <a:rPr lang="ru-RU" sz="2000" dirty="0">
                <a:solidFill>
                  <a:srgbClr val="000000"/>
                </a:solidFill>
                <a:latin typeface="New Standard Old" panose="00000400000000000000" pitchFamily="2" charset="-52"/>
              </a:rPr>
              <a:t>2) этап создания теоретических основ судебного почерковедения (середина 30-х - середина 50-х гг. XX в.);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019" y="3718878"/>
            <a:ext cx="8999940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 fontAlgn="t"/>
            <a:r>
              <a:rPr lang="ru-RU" sz="2000" dirty="0">
                <a:solidFill>
                  <a:schemeClr val="bg1"/>
                </a:solidFill>
                <a:latin typeface="New Standard Old" panose="00000400000000000000" pitchFamily="2" charset="-52"/>
              </a:rPr>
              <a:t>3) этап дальнейшего развития теоретических и экспериментальных исследований (середина 50-х -начало 70-х гг. XX в.). Формирование теории судеб-но-почерковедческой идентификации и начал судеб-но-почерковедческой диагностики;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4019" y="5408591"/>
            <a:ext cx="11621842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 fontAlgn="t"/>
            <a:r>
              <a:rPr lang="ru-RU" sz="2000" dirty="0" smtClean="0">
                <a:solidFill>
                  <a:schemeClr val="bg1"/>
                </a:solidFill>
                <a:latin typeface="New Standard Old" panose="00000400000000000000" pitchFamily="2" charset="-52"/>
              </a:rPr>
              <a:t>4) </a:t>
            </a:r>
            <a:r>
              <a:rPr lang="ru-RU" sz="2000" dirty="0">
                <a:solidFill>
                  <a:schemeClr val="bg1"/>
                </a:solidFill>
                <a:latin typeface="New Standard Old" panose="00000400000000000000" pitchFamily="2" charset="-52"/>
              </a:rPr>
              <a:t>этап современного развития судебного почерковедения (начало 70-х гг. XX в. - настоящее время). Формирование теории судебно-почерковедческой диагностики. Разработка </a:t>
            </a:r>
            <a:r>
              <a:rPr lang="ru-RU" sz="2000" dirty="0" smtClean="0">
                <a:solidFill>
                  <a:schemeClr val="bg1"/>
                </a:solidFill>
                <a:latin typeface="New Standard Old" panose="00000400000000000000" pitchFamily="2" charset="-52"/>
              </a:rPr>
              <a:t>диагностико-классификационных</a:t>
            </a:r>
            <a:r>
              <a:rPr lang="ru-RU" sz="2000" dirty="0">
                <a:solidFill>
                  <a:schemeClr val="bg1"/>
                </a:solidFill>
                <a:latin typeface="New Standard Old" panose="00000400000000000000" pitchFamily="2" charset="-52"/>
              </a:rPr>
              <a:t>, собственно диагностических и ситуационно-диагностических задач в почерковедении».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47" b="93811" l="6341" r="91274">
                        <a14:backgroundMark x1="24607" y1="91930" x2="30308" y2="92597"/>
                        <a14:backgroundMark x1="51774" y1="24515" x2="51774" y2="231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498" y="1581348"/>
            <a:ext cx="4116157" cy="42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16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2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4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>
            <a:off x="0" y="0"/>
            <a:ext cx="10254343" cy="914400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Тульской лаборатории судебной экспертизы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318657"/>
            <a:ext cx="1404257" cy="1926771"/>
          </a:xfrm>
          <a:prstGeom prst="rect">
            <a:avLst/>
          </a:prstGeom>
          <a:solidFill>
            <a:srgbClr val="516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87743" y="2699657"/>
            <a:ext cx="1404257" cy="4158343"/>
          </a:xfrm>
          <a:prstGeom prst="rect">
            <a:avLst/>
          </a:prstGeom>
          <a:solidFill>
            <a:srgbClr val="516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47" y="1139008"/>
            <a:ext cx="8156123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ew Standard Old" panose="000004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Судебно-экспертные учреждения системы Министерства юстиции начали организовываться еще в 1912 году. 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New Standard Old" panose="00000400000000000000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156" y="1094014"/>
            <a:ext cx="3450771" cy="2588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47" y="2592075"/>
            <a:ext cx="8156123" cy="4373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New Standard Old" panose="00000400000000000000" pitchFamily="2" charset="-52"/>
              </a:rPr>
              <a:t>Нашей же </a:t>
            </a:r>
            <a:r>
              <a:rPr lang="ru-RU" sz="2000" b="1" dirty="0" smtClean="0">
                <a:latin typeface="New Standard Old" panose="00000400000000000000" pitchFamily="2" charset="-52"/>
              </a:rPr>
              <a:t>самой главной гордостью является Тульская ЛСЭ </a:t>
            </a:r>
            <a:r>
              <a:rPr lang="ru-RU" sz="2000" dirty="0" smtClean="0">
                <a:latin typeface="New Standard Old" panose="00000400000000000000" pitchFamily="2" charset="-52"/>
              </a:rPr>
              <a:t>которая образовалась в 1963-м, в то время ее обеспечение было </a:t>
            </a:r>
            <a:r>
              <a:rPr lang="ru-RU" sz="2000" dirty="0" smtClean="0">
                <a:latin typeface="New Standard Old" panose="00000400000000000000" pitchFamily="2" charset="-52"/>
              </a:rPr>
              <a:t>недостаточным, </a:t>
            </a:r>
            <a:r>
              <a:rPr lang="ru-RU" sz="2000" dirty="0" smtClean="0">
                <a:latin typeface="New Standard Old" panose="00000400000000000000" pitchFamily="2" charset="-52"/>
              </a:rPr>
              <a:t>поэтому учреждение не могло похвастать техникой, оборудованием, </a:t>
            </a:r>
            <a:r>
              <a:rPr lang="ru-RU" sz="2000" dirty="0" smtClean="0">
                <a:latin typeface="New Standard Old" panose="00000400000000000000" pitchFamily="2" charset="-52"/>
              </a:rPr>
              <a:t> </a:t>
            </a:r>
            <a:r>
              <a:rPr lang="ru-RU" sz="2000" dirty="0" smtClean="0">
                <a:latin typeface="New Standard Old" panose="00000400000000000000" pitchFamily="2" charset="-52"/>
              </a:rPr>
              <a:t>материалами. Но </a:t>
            </a:r>
            <a:r>
              <a:rPr lang="ru-RU" sz="2000" dirty="0" smtClean="0">
                <a:latin typeface="New Standard Old" panose="00000400000000000000" pitchFamily="2" charset="-52"/>
              </a:rPr>
              <a:t>таким непростым </a:t>
            </a:r>
            <a:r>
              <a:rPr lang="ru-RU" sz="2000" dirty="0" smtClean="0">
                <a:latin typeface="New Standard Old" panose="00000400000000000000" pitchFamily="2" charset="-52"/>
              </a:rPr>
              <a:t>условиям </a:t>
            </a:r>
            <a:r>
              <a:rPr lang="ru-RU" sz="2000" b="1" dirty="0" smtClean="0">
                <a:latin typeface="New Standard Old" panose="00000400000000000000" pitchFamily="2" charset="-52"/>
              </a:rPr>
              <a:t>противопоставлялись энтузиазм, молодой задор и честное соперничество лучших специалистов нашей необъятной </a:t>
            </a:r>
            <a:r>
              <a:rPr lang="ru-RU" sz="2000" b="1" dirty="0" smtClean="0">
                <a:latin typeface="New Standard Old" panose="00000400000000000000" pitchFamily="2" charset="-52"/>
              </a:rPr>
              <a:t>Родины</a:t>
            </a:r>
            <a:r>
              <a:rPr lang="ru-RU" sz="2000" b="1" dirty="0" smtClean="0">
                <a:latin typeface="New Standard Old" panose="00000400000000000000" pitchFamily="2" charset="-52"/>
              </a:rPr>
              <a:t>! </a:t>
            </a:r>
            <a:r>
              <a:rPr lang="ru-RU" sz="2000" dirty="0" smtClean="0">
                <a:latin typeface="New Standard Old" panose="00000400000000000000" pitchFamily="2" charset="-52"/>
              </a:rPr>
              <a:t>Сотрудники ЛСЭ налаживали контакты с экспертами тульских заводов и институтов, </a:t>
            </a:r>
            <a:r>
              <a:rPr lang="ru-RU" sz="2000" b="1" dirty="0" smtClean="0">
                <a:latin typeface="New Standard Old" panose="00000400000000000000" pitchFamily="2" charset="-52"/>
              </a:rPr>
              <a:t>осваивали премудрости криминалистики, разрабатывали собственные программы и очень гордились оперативно добытыми доказательствами</a:t>
            </a:r>
            <a:r>
              <a:rPr lang="ru-RU" sz="2000" dirty="0" smtClean="0">
                <a:latin typeface="New Standard Old" panose="00000400000000000000" pitchFamily="2" charset="-52"/>
              </a:rPr>
              <a:t>, с помощью которых раскрывались уголовные дела.</a:t>
            </a:r>
            <a:endParaRPr lang="ru-RU" sz="2000" dirty="0">
              <a:latin typeface="New Standard Old" panose="000004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84000" l="10000" r="90000">
                        <a14:foregroundMark x1="59674" y1="44750" x2="59674" y2="41375"/>
                        <a14:foregroundMark x1="56304" y1="21875" x2="54457" y2="18625"/>
                        <a14:foregroundMark x1="65870" y1="71875" x2="67065" y2="76875"/>
                        <a14:backgroundMark x1="47826" y1="74000" x2="48043" y2="77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182" y="3922882"/>
            <a:ext cx="4068536" cy="353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4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4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9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0704" y="771919"/>
            <a:ext cx="1160996" cy="4495344"/>
          </a:xfrm>
          <a:prstGeom prst="rect">
            <a:avLst/>
          </a:prstGeom>
          <a:solidFill>
            <a:srgbClr val="516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895114" y="0"/>
            <a:ext cx="2296886" cy="3363686"/>
          </a:xfrm>
          <a:prstGeom prst="rect">
            <a:avLst/>
          </a:prstGeom>
          <a:solidFill>
            <a:srgbClr val="516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2" b="99559" l="9971" r="93695">
                        <a14:foregroundMark x1="82845" y1="71586" x2="83138" y2="91850"/>
                        <a14:backgroundMark x1="17742" y1="83700" x2="25806" y2="99780"/>
                        <a14:backgroundMark x1="28739" y1="73128" x2="31085" y2="81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03" y="1532227"/>
            <a:ext cx="6609739" cy="440003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293" y="-213480"/>
            <a:ext cx="8311243" cy="7071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0344" y="121020"/>
            <a:ext cx="666205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New Standard Old" panose="000004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нам по плечу самые разнообразные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ew Standard Old" panose="000004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задачи!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ew Standard Old" panose="000004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New Standard Old" panose="000004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последнее время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New Standard Old" panose="000004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появляется все больше сложной техники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New Standard Old" panose="000004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 расширяются масштабы «беловоротничковой» преступности, так что работы у наших экспертов хватает.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New Standard Old" panose="000004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 наших лабораториях «колдуют»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New Standard Old" panose="000004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над ветхими «угасшими» материалами или теми, что пришли в негодность,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ew Standard Old" panose="000004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New Standard Old" panose="000004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помогают людям восстановить документы, печати с помощью приборов, которые позволяют рассмотреть не только каждую буковку, но и распознать фальшивку.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New Standard Old" panose="000004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На чьей стороне правда – помогут выяснить сотрудники лаборатории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ew Standard Old" panose="000004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судебной экспертизы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ew Standard Old" panose="000004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New Standard Old" panose="000004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предоставив в суд бескомпромиссные результаты проверок. И в этом заключается главное предназначение ЛСЭ.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New Standard Old" panose="00000400000000000000" pitchFamily="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0414" y="5657671"/>
            <a:ext cx="5611586" cy="1200329"/>
          </a:xfrm>
          <a:prstGeom prst="rect">
            <a:avLst/>
          </a:prstGeom>
          <a:solidFill>
            <a:srgbClr val="51657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С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пециалист-эксперт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Тульской лаборатории судебной экспертизы Министерства юстиции Российской Федерации 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Козочкин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В.М.</a:t>
            </a:r>
          </a:p>
        </p:txBody>
      </p:sp>
    </p:spTree>
    <p:extLst>
      <p:ext uri="{BB962C8B-B14F-4D97-AF65-F5344CB8AC3E}">
        <p14:creationId xmlns:p14="http://schemas.microsoft.com/office/powerpoint/2010/main" val="3737428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6939644" y="0"/>
            <a:ext cx="5252356" cy="6858000"/>
          </a:xfrm>
          <a:custGeom>
            <a:avLst/>
            <a:gdLst>
              <a:gd name="connsiteX0" fmla="*/ 0 w 5252357"/>
              <a:gd name="connsiteY0" fmla="*/ 6858000 h 6858000"/>
              <a:gd name="connsiteX1" fmla="*/ 2626179 w 5252357"/>
              <a:gd name="connsiteY1" fmla="*/ 0 h 6858000"/>
              <a:gd name="connsiteX2" fmla="*/ 5252357 w 5252357"/>
              <a:gd name="connsiteY2" fmla="*/ 6858000 h 6858000"/>
              <a:gd name="connsiteX3" fmla="*/ 0 w 5252357"/>
              <a:gd name="connsiteY3" fmla="*/ 6858000 h 6858000"/>
              <a:gd name="connsiteX0" fmla="*/ 0 w 5287736"/>
              <a:gd name="connsiteY0" fmla="*/ 6792686 h 6792686"/>
              <a:gd name="connsiteX1" fmla="*/ 5287736 w 5287736"/>
              <a:gd name="connsiteY1" fmla="*/ 0 h 6792686"/>
              <a:gd name="connsiteX2" fmla="*/ 5252357 w 5287736"/>
              <a:gd name="connsiteY2" fmla="*/ 6792686 h 6792686"/>
              <a:gd name="connsiteX3" fmla="*/ 0 w 5287736"/>
              <a:gd name="connsiteY3" fmla="*/ 6792686 h 6792686"/>
              <a:gd name="connsiteX0" fmla="*/ 0 w 5287736"/>
              <a:gd name="connsiteY0" fmla="*/ 6792686 h 6792686"/>
              <a:gd name="connsiteX1" fmla="*/ 5287736 w 5287736"/>
              <a:gd name="connsiteY1" fmla="*/ 0 h 6792686"/>
              <a:gd name="connsiteX2" fmla="*/ 5285234 w 5287736"/>
              <a:gd name="connsiteY2" fmla="*/ 6792686 h 6792686"/>
              <a:gd name="connsiteX3" fmla="*/ 0 w 5287736"/>
              <a:gd name="connsiteY3" fmla="*/ 6792686 h 679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7736" h="6792686">
                <a:moveTo>
                  <a:pt x="0" y="6792686"/>
                </a:moveTo>
                <a:lnTo>
                  <a:pt x="5287736" y="0"/>
                </a:lnTo>
                <a:lnTo>
                  <a:pt x="5285234" y="6792686"/>
                </a:lnTo>
                <a:lnTo>
                  <a:pt x="0" y="6792686"/>
                </a:lnTo>
                <a:close/>
              </a:path>
            </a:pathLst>
          </a:custGeom>
          <a:solidFill>
            <a:srgbClr val="516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3143" y="1436147"/>
            <a:ext cx="10433957" cy="4154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New Standard Old" panose="000004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200" b="1" dirty="0">
                <a:latin typeface="New Standard Old" panose="000004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высочайшем качестве работы Тульской ЛСЭ </a:t>
            </a:r>
            <a:r>
              <a:rPr lang="ru-RU" sz="2200" dirty="0">
                <a:latin typeface="New Standard Old" panose="000004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известно далеко за пределами региона. </a:t>
            </a:r>
            <a:r>
              <a:rPr lang="ru-RU" sz="2200" u="sng" dirty="0">
                <a:latin typeface="New Standard Old" panose="000004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Заключения наших специалистов не отличаются от выводов федеральных экспертов, поэтому, если в столице образовалась очередь из жаждущих правды, объекты исследований направляют в лабораторию города оружейников</a:t>
            </a:r>
            <a:r>
              <a:rPr lang="ru-RU" sz="2200" dirty="0">
                <a:latin typeface="New Standard Old" panose="000004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 Если возникают вопросы у сотрудников ЛСЭ сопредельных областей – Орловской, Рязанской или Калужской, – на помощь приходят туляки. К нам едут на стажировку, на курсы повышения квалификации. </a:t>
            </a:r>
            <a:r>
              <a:rPr lang="ru-RU" sz="2200" b="1" dirty="0">
                <a:latin typeface="New Standard Old" panose="000004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 только адвокаты, которые берутся защищать преступников, заранее не любят Тульскую лабораторию судебных экспертиз. Причин тому — сразу две: достоверность результата и неподкупность экспертов.</a:t>
            </a:r>
            <a:endParaRPr lang="ru-RU" sz="2200" b="1" dirty="0">
              <a:latin typeface="New Standard Old" panose="00000400000000000000" pitchFamily="2" charset="-52"/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rot="16200000" flipH="1">
            <a:off x="9601201" y="391886"/>
            <a:ext cx="2416631" cy="1632859"/>
          </a:xfrm>
          <a:prstGeom prst="bentConnector3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rot="5400000">
            <a:off x="-163286" y="391885"/>
            <a:ext cx="2416631" cy="1632859"/>
          </a:xfrm>
          <a:prstGeom prst="bentConnector3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5400000">
            <a:off x="9601201" y="4833255"/>
            <a:ext cx="2416631" cy="1632859"/>
          </a:xfrm>
          <a:prstGeom prst="bentConnector3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rot="16200000" flipH="1">
            <a:off x="-163286" y="4833255"/>
            <a:ext cx="2416631" cy="1632859"/>
          </a:xfrm>
          <a:prstGeom prst="bentConnector3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59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0">
              <a:srgbClr val="51657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>
            <a:off x="1098756" y="2674184"/>
            <a:ext cx="4114800" cy="749263"/>
          </a:xfrm>
          <a:prstGeom prst="homePlate">
            <a:avLst/>
          </a:prstGeom>
          <a:solidFill>
            <a:srgbClr val="5165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Идентификационные задачи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" y="86983"/>
            <a:ext cx="10427110" cy="1032387"/>
          </a:xfrm>
          <a:prstGeom prst="homePlate">
            <a:avLst/>
          </a:prstGeom>
          <a:solidFill>
            <a:srgbClr val="51657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Задачи судебно-почерковедческой экспертизы</a:t>
            </a:r>
          </a:p>
        </p:txBody>
      </p:sp>
      <p:sp>
        <p:nvSpPr>
          <p:cNvPr id="7" name="Шеврон 6"/>
          <p:cNvSpPr/>
          <p:nvPr/>
        </p:nvSpPr>
        <p:spPr>
          <a:xfrm>
            <a:off x="10427111" y="86983"/>
            <a:ext cx="1339644" cy="1032387"/>
          </a:xfrm>
          <a:prstGeom prst="chevron">
            <a:avLst/>
          </a:prstGeom>
          <a:solidFill>
            <a:srgbClr val="51657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1727" y="1249365"/>
            <a:ext cx="6479458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Судебное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почерковедение представляет собой высокоразвитую область знаний, </a:t>
            </a:r>
            <a:r>
              <a:rPr lang="ru-RU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позволяющих решать широкий круг </a:t>
            </a:r>
            <a:r>
              <a:rPr lang="ru-RU" sz="20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в свою очередь делятся на: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26060" y="2365552"/>
            <a:ext cx="6040695" cy="1366528"/>
          </a:xfrm>
          <a:prstGeom prst="rect">
            <a:avLst/>
          </a:prstGeom>
          <a:solidFill>
            <a:schemeClr val="bg2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indent="449580" algn="just" fontAlgn="t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Они связаны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установлением конкретного исполнителя рукописи либо факта выполнения множества рукописей (отдельных фрагментов) одним лицом или разными лицами.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" y="4593663"/>
            <a:ext cx="10810567" cy="52080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ятиугольник 15"/>
          <p:cNvSpPr/>
          <p:nvPr/>
        </p:nvSpPr>
        <p:spPr>
          <a:xfrm flipH="1">
            <a:off x="7439333" y="4944591"/>
            <a:ext cx="4114800" cy="749263"/>
          </a:xfrm>
          <a:prstGeom prst="homePlate">
            <a:avLst/>
          </a:prstGeom>
          <a:solidFill>
            <a:srgbClr val="5165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Диагностические задачи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760" y="4857558"/>
            <a:ext cx="6184491" cy="923330"/>
          </a:xfrm>
          <a:prstGeom prst="rect">
            <a:avLst/>
          </a:prstGeom>
          <a:solidFill>
            <a:schemeClr val="bg2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связаны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установлением личностных характеристик (качеств, свойств) исполнителя рукописи, внутренних или внешних условий ее выполнения.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66337" y="3817337"/>
            <a:ext cx="816077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этом к числу наиболее распространенных объектов идентификационного исследования почерка относятся </a:t>
            </a:r>
            <a:r>
              <a:rPr lang="ru-RU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подписи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(65 %) и </a:t>
            </a:r>
            <a:r>
              <a:rPr lang="ru-RU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краткие записи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35 %).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08786" y="5897096"/>
            <a:ext cx="7924799" cy="72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 algn="just" fontAlgn="t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эти задачи делятся на следующие категории: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общие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собственные, классификационные, ситуационные, временные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17" y="2861966"/>
            <a:ext cx="1731697" cy="173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8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7" grpId="0" animBg="1"/>
      <p:bldP spid="9" grpId="0" animBg="1"/>
      <p:bldP spid="12" grpId="0" animBg="1"/>
      <p:bldP spid="16" grpId="0" animBg="1"/>
      <p:bldP spid="18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3165</TotalTime>
  <Words>1702</Words>
  <Application>Microsoft Office PowerPoint</Application>
  <PresentationFormat>Широкоэкранный</PresentationFormat>
  <Paragraphs>108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Arial</vt:lpstr>
      <vt:lpstr>Arial Black</vt:lpstr>
      <vt:lpstr>Bahnschrift SemiBold SemiConden</vt:lpstr>
      <vt:lpstr>Calibri</vt:lpstr>
      <vt:lpstr>Calibri Light</vt:lpstr>
      <vt:lpstr>HT Skyline</vt:lpstr>
      <vt:lpstr>New Standard Old</vt:lpstr>
      <vt:lpstr>REG</vt:lpstr>
      <vt:lpstr>RomanC</vt:lpstr>
      <vt:lpstr>Times New Roman</vt:lpstr>
      <vt:lpstr>Wingdings</vt:lpstr>
      <vt:lpstr>Тема Office</vt:lpstr>
      <vt:lpstr>Презентация PowerPoint</vt:lpstr>
      <vt:lpstr>Презентация PowerPoint</vt:lpstr>
      <vt:lpstr>ВВЕДЕНИЕ</vt:lpstr>
      <vt:lpstr>Развитие судебно-почерковедческой экспертизы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классу задач использование результатов судебно-почерковедческой экспертизы осуществляется следующим образом:</vt:lpstr>
      <vt:lpstr>Судебно-почерковедческая диагностика</vt:lpstr>
      <vt:lpstr>На уровне подвида задач судебно-почерковедческой экспертизы использование ее результатов связано с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СУДЕБНО-ПОЧЕРКОВЕДЧЕСКАЯ ЭКСПЕРТИЗА В ПРАВООХРАНИТЕЛЬНОЙ ДЕЯТЕЛЬНОСТИ РОССИЙСКОЙ ФЕДЕРАЦИИ</dc:title>
  <dc:creator>Тришин</dc:creator>
  <cp:lastModifiedBy>Макасеева Ася Александровна</cp:lastModifiedBy>
  <cp:revision>113</cp:revision>
  <dcterms:created xsi:type="dcterms:W3CDTF">2022-05-10T11:36:34Z</dcterms:created>
  <dcterms:modified xsi:type="dcterms:W3CDTF">2022-05-26T21:46:11Z</dcterms:modified>
</cp:coreProperties>
</file>