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97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366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5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53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40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34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3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22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27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A547-C346-42C2-8899-19EE8933FA90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5EFB938-C850-4389-B13E-9E83B623004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96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50C4C57-F815-5148-4A0B-439046A9A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751917"/>
              </p:ext>
            </p:extLst>
          </p:nvPr>
        </p:nvGraphicFramePr>
        <p:xfrm>
          <a:off x="1745673" y="1135380"/>
          <a:ext cx="8918369" cy="4587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46844">
                  <a:extLst>
                    <a:ext uri="{9D8B030D-6E8A-4147-A177-3AD203B41FA5}">
                      <a16:colId xmlns:a16="http://schemas.microsoft.com/office/drawing/2014/main" val="2342026268"/>
                    </a:ext>
                  </a:extLst>
                </a:gridCol>
                <a:gridCol w="4471525">
                  <a:extLst>
                    <a:ext uri="{9D8B030D-6E8A-4147-A177-3AD203B41FA5}">
                      <a16:colId xmlns:a16="http://schemas.microsoft.com/office/drawing/2014/main" val="862254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Фамилия, имя, отчество участника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Бадера Станислав Николаевич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279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Наименование образовательной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Всероссийский государственный университет юстиции </a:t>
                      </a:r>
                    </a:p>
                    <a:p>
                      <a:r>
                        <a:rPr lang="ru-RU" dirty="0">
                          <a:latin typeface="+mn-lt"/>
                        </a:rPr>
                        <a:t>Тульский институт (филиал) ВГУЮ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4339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Направление (специальность) и уровень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40.05.01. Правовое обеспечение   национальной </a:t>
                      </a:r>
                      <a:r>
                        <a:rPr lang="ru-RU" dirty="0" err="1">
                          <a:latin typeface="+mn-lt"/>
                        </a:rPr>
                        <a:t>безопасности:специалетет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591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Курс ,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3 курс, группа 15-сНБО-19.3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577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Название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Криминалистическое (судебное) </a:t>
                      </a:r>
                    </a:p>
                    <a:p>
                      <a:r>
                        <a:rPr lang="ru-RU" dirty="0">
                          <a:latin typeface="+mn-lt"/>
                        </a:rPr>
                        <a:t>почерковедение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335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Фамилия, имя, отчество научного руководителя, ученая степень, ученое звание , должность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Гавриков Владимир Алексеевич ,</a:t>
                      </a:r>
                    </a:p>
                    <a:p>
                      <a:r>
                        <a:rPr lang="ru-RU" dirty="0">
                          <a:latin typeface="+mn-lt"/>
                        </a:rPr>
                        <a:t>Доцент кафедры Уголовно-правовых дисциплин, кандидат Юридических наук.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83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E-mail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badera.stas@mail.ru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173600"/>
                  </a:ext>
                </a:extLst>
              </a:tr>
              <a:tr h="294685"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Телефон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+mn-lt"/>
                        </a:rPr>
                        <a:t>89105560756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307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6ACCA43-9914-DEDE-133A-AB329CB86A6F}"/>
              </a:ext>
            </a:extLst>
          </p:cNvPr>
          <p:cNvSpPr txBox="1"/>
          <p:nvPr/>
        </p:nvSpPr>
        <p:spPr>
          <a:xfrm>
            <a:off x="3144981" y="250432"/>
            <a:ext cx="590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Заявка на участие в конкурсе студенческих презентаций</a:t>
            </a:r>
          </a:p>
          <a:p>
            <a:r>
              <a:rPr lang="ru-RU" b="1" dirty="0"/>
              <a:t>«Министерство юстиции России: вчера, сегодня, завтра»</a:t>
            </a:r>
          </a:p>
        </p:txBody>
      </p:sp>
    </p:spTree>
    <p:extLst>
      <p:ext uri="{BB962C8B-B14F-4D97-AF65-F5344CB8AC3E}">
        <p14:creationId xmlns:p14="http://schemas.microsoft.com/office/powerpoint/2010/main" val="122493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1926B-8B44-420E-B31A-F69D6A1AA458}"/>
              </a:ext>
            </a:extLst>
          </p:cNvPr>
          <p:cNvSpPr txBox="1"/>
          <p:nvPr/>
        </p:nvSpPr>
        <p:spPr>
          <a:xfrm>
            <a:off x="-90310" y="3169356"/>
            <a:ext cx="71345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История судебного почерковедения в России неразрывно связана с именем К. Ф.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Буринского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Ему и принадлежит авторство термина почерковедение. Он был первым криминалистом, начавшим разрабатывать основы судебно-почерковедческой экспертизы с позиций естественных наук. Свои взгляды на почерк Е. Ф.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Буринский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изложил в работе "Судебная экспертиза документов" (1903), где он пишет о почерке как о "сложной функции многих переменных, между которыми первое место занимают анатомические и физиологические особенности пишущего".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F93790-2E9E-4419-B5E7-23D10CFD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08" y="154633"/>
            <a:ext cx="4175243" cy="578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C1B6C6-AFD7-442A-8D57-6494ECB97C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7" y="154633"/>
            <a:ext cx="1965605" cy="2862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68ADC1-0373-4570-A251-1ADBB7357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070" y="154633"/>
            <a:ext cx="1965605" cy="28623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6C150D-A191-435E-AF43-D6A919D96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314" y="159456"/>
            <a:ext cx="1965605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249937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0584AA-D9A3-4E8A-B1C6-469FA5601D65}"/>
              </a:ext>
            </a:extLst>
          </p:cNvPr>
          <p:cNvSpPr txBox="1"/>
          <p:nvPr/>
        </p:nvSpPr>
        <p:spPr>
          <a:xfrm>
            <a:off x="217310" y="95451"/>
            <a:ext cx="1197468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экспериментальных исследований в современный период характерен комплексный подход, предполагающий изучение как собственно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почерковых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закономерностей, так и структуры процесса экспертного исследования почерка, активное обращение к математическим методам и использование ЭВМ. Объективность экспериментальных исследований растет за счет использования технических средств, расширяющих возможности эксперимента и позволяющих изучать динамические закономерности процесса письма, в особенности распределения нажима на пишущий прибор.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3741F4-22BD-4148-A18D-E5DB4B9D1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10" y="2099732"/>
            <a:ext cx="5000978" cy="2500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56BD03-B01C-47BC-8909-1B89B6323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60000">
            <a:off x="6987543" y="867249"/>
            <a:ext cx="2460149" cy="4920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7295F-F401-4CA4-81AC-9D542E5C9621}"/>
              </a:ext>
            </a:extLst>
          </p:cNvPr>
          <p:cNvSpPr txBox="1"/>
          <p:nvPr/>
        </p:nvSpPr>
        <p:spPr>
          <a:xfrm>
            <a:off x="395111" y="468505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Проверка подлинности подписи при помощи стереомикроскопа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F09B1-9856-4D5E-821E-75F4EFE368B9}"/>
              </a:ext>
            </a:extLst>
          </p:cNvPr>
          <p:cNvSpPr txBox="1"/>
          <p:nvPr/>
        </p:nvSpPr>
        <p:spPr>
          <a:xfrm>
            <a:off x="5816600" y="4789682"/>
            <a:ext cx="61016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Обычно криминалистами используются микроскопы с апохроматической оптической системой. Кратность зум системы  минимум 12,5:1.</a:t>
            </a:r>
          </a:p>
        </p:txBody>
      </p:sp>
    </p:spTree>
    <p:extLst>
      <p:ext uri="{BB962C8B-B14F-4D97-AF65-F5344CB8AC3E}">
        <p14:creationId xmlns:p14="http://schemas.microsoft.com/office/powerpoint/2010/main" val="425142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78B117-2916-4FE4-8017-CE6ECD2E5304}"/>
              </a:ext>
            </a:extLst>
          </p:cNvPr>
          <p:cNvSpPr txBox="1"/>
          <p:nvPr/>
        </p:nvSpPr>
        <p:spPr>
          <a:xfrm>
            <a:off x="3596244" y="0"/>
            <a:ext cx="499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Правовые основы почерковедения: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3A877-EBA5-4CA2-B31F-19E04484320F}"/>
              </a:ext>
            </a:extLst>
          </p:cNvPr>
          <p:cNvSpPr txBox="1"/>
          <p:nvPr/>
        </p:nvSpPr>
        <p:spPr>
          <a:xfrm>
            <a:off x="83128" y="369332"/>
            <a:ext cx="56549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Правовая основа, принципы организации  судебно-почерковедческой экспертизы в Российской Федерации определяются:</a:t>
            </a:r>
          </a:p>
          <a:p>
            <a:endParaRPr lang="ru-RU" dirty="0"/>
          </a:p>
          <a:p>
            <a:r>
              <a:rPr lang="ru-RU" dirty="0"/>
              <a:t>    • Конституцией РФ;</a:t>
            </a:r>
          </a:p>
          <a:p>
            <a:r>
              <a:rPr lang="ru-RU" dirty="0"/>
              <a:t>    • Федеральным законом от 31 мая 2001 г. №7-ФЗ «О государственной судебно-экспертной деятельности в Российской Федерации»;</a:t>
            </a:r>
          </a:p>
          <a:p>
            <a:r>
              <a:rPr lang="ru-RU" dirty="0"/>
              <a:t>    • процессуальным законодательством РФ (ГПК РФ, КАС РФ, АПК РФ, УПК РФ, КоАП РФ, НК РФ);</a:t>
            </a:r>
          </a:p>
          <a:p>
            <a:r>
              <a:rPr lang="ru-RU" dirty="0"/>
              <a:t>    • Таможенным кодексом Таможенного союза;</a:t>
            </a:r>
          </a:p>
          <a:p>
            <a:r>
              <a:rPr lang="ru-RU" dirty="0"/>
              <a:t>    • другими федеральными законами, например, Основами законодательства Российской Федерации о нотариате, утвержденными Верховным Советом РФ 11 февраля 1993 г. № 4462-1;</a:t>
            </a:r>
          </a:p>
          <a:p>
            <a:r>
              <a:rPr lang="ru-RU" dirty="0"/>
              <a:t>    • ведомственными нормативными правовыми актами и приказами.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081FD3-446F-4EB5-AFAC-ACEF554EE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066" y="629927"/>
            <a:ext cx="5905384" cy="4557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352316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335881-510A-4A65-89E3-2B1103C83DBA}"/>
              </a:ext>
            </a:extLst>
          </p:cNvPr>
          <p:cNvSpPr txBox="1"/>
          <p:nvPr/>
        </p:nvSpPr>
        <p:spPr>
          <a:xfrm>
            <a:off x="154379" y="83127"/>
            <a:ext cx="11329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Судебная экспертиза  - процессуальное действие, состоящее из проведения исследований и дачи заключения экспертом по вопросам, разрешение которых требует специальных знаний в области науки, техники, искусства или ремесла и которые поставлены перед экспертом судом, судьей, органом дознания, лицом, производящим дознание, следователем, в целях установления обстоятельств, подлежащих доказыванию по конкретному делу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F19DB-259A-4251-B210-5C69DF811050}"/>
              </a:ext>
            </a:extLst>
          </p:cNvPr>
          <p:cNvSpPr txBox="1"/>
          <p:nvPr/>
        </p:nvSpPr>
        <p:spPr>
          <a:xfrm>
            <a:off x="154379" y="4288282"/>
            <a:ext cx="113290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результатам экспертизы экспертом выносится заключение - письменный документ, отражающий ход и результаты исследований, проведенных экспертом.</a:t>
            </a:r>
          </a:p>
          <a:p>
            <a:r>
              <a:rPr lang="ru-RU" dirty="0"/>
              <a:t>(Требования, предъявляемые к государственному эксперту, прописаны в ст. 13 Закона о ГСЭД. В соответствии с этими требованиями должность государственного эксперта может занимать гражданин Российской Федерации, имеющий высшее образование и получивший дополнительное профессиональное образование по конкретной экспертной специальности.)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18567E-1BBA-40C3-9F41-8866FB2626EE}"/>
              </a:ext>
            </a:extLst>
          </p:cNvPr>
          <p:cNvSpPr txBox="1"/>
          <p:nvPr/>
        </p:nvSpPr>
        <p:spPr>
          <a:xfrm>
            <a:off x="154379" y="1283456"/>
            <a:ext cx="113290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В соответствии с законодательством РФ специалист может быть привлечен:</a:t>
            </a:r>
          </a:p>
          <a:p>
            <a:r>
              <a:rPr lang="ru-RU" dirty="0"/>
              <a:t>    • для участия в процессуальных действиях с целью оказания содействия в обнаружении, закреплении, фиксации и изъятии вещественных доказательств (предметов, документов, следов и пр.);</a:t>
            </a:r>
          </a:p>
          <a:p>
            <a:r>
              <a:rPr lang="ru-RU" dirty="0"/>
              <a:t>    • использования и применения технических средств при проведении следственных действий и предварительном исследовании доказательств по уголовным, гражданским или арбитражным делам и делам об административных правонарушениях;</a:t>
            </a:r>
          </a:p>
          <a:p>
            <a:r>
              <a:rPr lang="ru-RU" dirty="0"/>
              <a:t>    • оказания помощи для правильного формулирования вопросов эксперту при назначении экспертизы;</a:t>
            </a:r>
          </a:p>
          <a:p>
            <a:r>
              <a:rPr lang="ru-RU" dirty="0"/>
              <a:t>    • предоставления в письменном виде заключения специалиста по вопросам, поставленным перед ним сторонами, участвующими в процессе;</a:t>
            </a:r>
          </a:p>
          <a:p>
            <a:r>
              <a:rPr lang="ru-RU" dirty="0"/>
              <a:t>    • разъяснения сторонам и суду вопросов, входящих в его профессиональную компетенцию.</a:t>
            </a:r>
          </a:p>
        </p:txBody>
      </p:sp>
    </p:spTree>
    <p:extLst>
      <p:ext uri="{BB962C8B-B14F-4D97-AF65-F5344CB8AC3E}">
        <p14:creationId xmlns:p14="http://schemas.microsoft.com/office/powerpoint/2010/main" val="226763011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CC7E47-AE5D-4EEE-B59B-D382C4C537C0}"/>
              </a:ext>
            </a:extLst>
          </p:cNvPr>
          <p:cNvSpPr txBox="1"/>
          <p:nvPr/>
        </p:nvSpPr>
        <p:spPr>
          <a:xfrm>
            <a:off x="310810" y="675416"/>
            <a:ext cx="541866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Судебное почерковедение - это отрасль криминалистики, изучающая почерк и закономерности его судебно-экспертного исследования. Объектом судебного почерковедения является почерк и практика его экспертного исследования. Предметом судебного почерковедения являются: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000" dirty="0">
                <a:cs typeface="Arial" panose="020B0604020202020204" pitchFamily="34" charset="0"/>
              </a:rPr>
              <a:t>o закономерности формирования и изменения функционально-динамического комплекса навыков (ФДКН), лежащего в основу почерка и отражающего деятельность исполнителя при подготовке рукописи;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E0FEF6-A8EC-4B67-A807-CA8B7A8B3961}"/>
              </a:ext>
            </a:extLst>
          </p:cNvPr>
          <p:cNvSpPr txBox="1"/>
          <p:nvPr/>
        </p:nvSpPr>
        <p:spPr>
          <a:xfrm>
            <a:off x="3642077" y="0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/>
              <a:t>Научные основы почерковедения: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88C34B-FE66-4310-9B79-5EBD53F9B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0688"/>
            <a:ext cx="5418667" cy="2709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E31B4C-6D02-40BF-89A6-403C8B98AEA4}"/>
              </a:ext>
            </a:extLst>
          </p:cNvPr>
          <p:cNvSpPr txBox="1"/>
          <p:nvPr/>
        </p:nvSpPr>
        <p:spPr>
          <a:xfrm>
            <a:off x="5921610" y="3823586"/>
            <a:ext cx="61016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cs typeface="Arial" panose="020B0604020202020204" pitchFamily="34" charset="0"/>
              </a:rPr>
              <a:t>o закономерности экспертного исследования почерка (методы, методики решения задач судебно-почерковедческой экспертизы), т.е. закономерности, отражающие деятельность эксперта при исследовании рукописи.</a:t>
            </a:r>
          </a:p>
        </p:txBody>
      </p:sp>
    </p:spTree>
    <p:extLst>
      <p:ext uri="{BB962C8B-B14F-4D97-AF65-F5344CB8AC3E}">
        <p14:creationId xmlns:p14="http://schemas.microsoft.com/office/powerpoint/2010/main" val="334614081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AB3BB6-33A5-46F7-89DF-BE6ECDB163DC}"/>
              </a:ext>
            </a:extLst>
          </p:cNvPr>
          <p:cNvSpPr txBox="1"/>
          <p:nvPr/>
        </p:nvSpPr>
        <p:spPr>
          <a:xfrm>
            <a:off x="183444" y="303537"/>
            <a:ext cx="6081889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Все методы судебного почерковедения можно систематизировать следующим образом</a:t>
            </a:r>
            <a:r>
              <a:rPr lang="ru-RU" dirty="0"/>
              <a:t>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Общенаучные методы используются во всех пунктах: наблюдение, измерение, описание, сравнение, эксперимент, моделирование и др.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Частнонаучные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методы - методы физиологии, психологии, физики, математики и других наук.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Специальные методы - графические (алфавитная разработка), инструментальные (использование специальной линейки при определении пола исполнителя рукописи), количественные (установление факта намеренного изменения почерка скорописным способом), машинные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дифференционно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-идентификационный алгоритм - ДИА), качественно-описательный метод  и комплексный.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E6583A-17AA-4D33-B345-7A21D8E3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350" y="154672"/>
            <a:ext cx="5820853" cy="2910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3AC5DE-0A65-4657-9B33-C2ADE9F776B6}"/>
              </a:ext>
            </a:extLst>
          </p:cNvPr>
          <p:cNvSpPr txBox="1"/>
          <p:nvPr/>
        </p:nvSpPr>
        <p:spPr>
          <a:xfrm>
            <a:off x="6265333" y="3350525"/>
            <a:ext cx="53622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Система судебного почерковедения представлена двумя частями. Общая часть носит теоретико-фундаментальный характер. Особенная часть по существу является методическим руководством для решения типовых задач судебно-почерковедческой экспертизы.</a:t>
            </a:r>
          </a:p>
        </p:txBody>
      </p:sp>
    </p:spTree>
    <p:extLst>
      <p:ext uri="{BB962C8B-B14F-4D97-AF65-F5344CB8AC3E}">
        <p14:creationId xmlns:p14="http://schemas.microsoft.com/office/powerpoint/2010/main" val="42410157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AF5C9F-EAD9-4708-9A1E-984ABA1D9D25}"/>
              </a:ext>
            </a:extLst>
          </p:cNvPr>
          <p:cNvSpPr txBox="1"/>
          <p:nvPr/>
        </p:nvSpPr>
        <p:spPr>
          <a:xfrm>
            <a:off x="206021" y="0"/>
            <a:ext cx="610164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Объекты экспертизы можно классифицировать:</a:t>
            </a:r>
          </a:p>
          <a:p>
            <a:endParaRPr lang="ru-RU" dirty="0"/>
          </a:p>
          <a:p>
            <a:r>
              <a:rPr lang="ru-RU" dirty="0"/>
              <a:t>   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составу: текст и краткая запись могут иметь буквенный состав, либо цифровой состав, либо смешанный (буквы и цифры); подпись может быть буквенной транскрипции,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безбуквенной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транскрипции или смешанной транскрипции.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- по объему: текст большого объема (одна и более страницы), среднего объема (от 10 слов до страницы), малого объема (4-10 слов); краткая запись может состоять из одного-трех слов либо 1-7 цифр; подпись может быть неинформативная, малоинформативная и информативная.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- по условиям выполнения: рукописи, исполненные в обычных условиях; рукописи, исполненные в необычных условиях, не связанных с намерением изменить свой почерк; рукописи, исполненные необычным образом, связанным с умышленным изменением своего почерка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F26B8C-8907-47E5-A2CF-277E188A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168" y="156276"/>
            <a:ext cx="4301067" cy="2112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CBFD73-8228-4A73-8E8C-A8E8CF63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212" y="2580138"/>
            <a:ext cx="4077965" cy="32505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723012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41C49F-CBA9-4D9D-8C69-58E5E751CAD5}"/>
              </a:ext>
            </a:extLst>
          </p:cNvPr>
          <p:cNvSpPr txBox="1"/>
          <p:nvPr/>
        </p:nvSpPr>
        <p:spPr>
          <a:xfrm>
            <a:off x="3045178" y="80623"/>
            <a:ext cx="61016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Методика проведения почерковедческой экспертизы: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E9FCE-E761-4B75-8A06-92A4933ED7A3}"/>
              </a:ext>
            </a:extLst>
          </p:cNvPr>
          <p:cNvSpPr txBox="1"/>
          <p:nvPr/>
        </p:nvSpPr>
        <p:spPr>
          <a:xfrm>
            <a:off x="194733" y="573964"/>
            <a:ext cx="590126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Методика проведения почерковедческой экспертизы представляет целую науку, включающую в себя множество понятий. Каждый эксперт должен владеть специальными методами работы. В самом начале экспертом применяются идентификационные признаки письма. Этот метод подразумевает, что экспертом определяется наличие   подделки рукописи, сравнивая ее с образцами почерков.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Сравнение проходит с помощью определенных признаков. Методика проведения почерковедческой экспертизы проводит идентификацию личности на основе  малейших признаков и особенностей его письма. К идентификационным признакам письма относят особенность письменно-двигательного навыка, отображающегося в письме. Идентификационные признаки письма состоят из общих и частных. Общими признаками дается характеристика почерка в общих чертах.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D8CC2E-04EC-4B1C-AE26-BF30E3EB1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139" y="677333"/>
            <a:ext cx="5569186" cy="41768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9740071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F52966-1A5C-4540-8D19-22E34EF4E6D9}"/>
              </a:ext>
            </a:extLst>
          </p:cNvPr>
          <p:cNvSpPr txBox="1"/>
          <p:nvPr/>
        </p:nvSpPr>
        <p:spPr>
          <a:xfrm>
            <a:off x="104422" y="122409"/>
            <a:ext cx="120875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Экспертом просто рассматривается почерк, и выявляются такие особенности на глаз. Также в общие признаки письма входит координация движений при письме, то есть способ соединения букв, штрихов, фраз. Неточности движений дают угловатый, изломанный почерк. К третьему общему признаку идентификации письма относят темп письма, который классифицируют как обычный и ускоренный.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основу методики входят данные признаки в целом, а эксперт  поддает четкому анализу все параметры почерка. К четвертому признаку относят сложность почерка. По сложности почерка классифицируют на несколько групп: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почерки простого движения;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упрощенного движения;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усложненного движения.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F81CE3-B5E4-4A54-B6EE-DD7338C4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22" y="2149245"/>
            <a:ext cx="5105400" cy="3448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C59141-165D-4361-A5FF-8E51A94F82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17" y="3292245"/>
            <a:ext cx="4634794" cy="2305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2773839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1E5CBC-B0C8-4D4C-BFD6-60371C483C69}"/>
              </a:ext>
            </a:extLst>
          </p:cNvPr>
          <p:cNvSpPr txBox="1"/>
          <p:nvPr/>
        </p:nvSpPr>
        <p:spPr>
          <a:xfrm>
            <a:off x="228600" y="125109"/>
            <a:ext cx="610164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методике проведения почерковедческой экспертизы вначале нужно рассмотреть общие признаки письма. На этой стадии эксперту-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почерковеду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удается легкая обрисовка автора документа с эмоциональной стороны. Общие признаки определяют наклон букв, размещение фрагментов текста, к примеру, красная строка. Методикой проведения почерковедческой экспертизы отличаются и частные признаки письма.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906B25-ADC0-4DF4-A971-BCC2A92DE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377" y="94676"/>
            <a:ext cx="3976512" cy="26461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6E0C62-57D0-41F5-B735-73D46C0A8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883748"/>
            <a:ext cx="6581422" cy="1465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38074B-0D76-4E81-8B42-C5923952B36D}"/>
              </a:ext>
            </a:extLst>
          </p:cNvPr>
          <p:cNvSpPr txBox="1"/>
          <p:nvPr/>
        </p:nvSpPr>
        <p:spPr>
          <a:xfrm>
            <a:off x="228600" y="4629124"/>
            <a:ext cx="120650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Первая группа признаков способствует определению формы и соединений букв, к примеру, дугообразной, петлевой, иглистой и других. Далее эксперт определяет направление написания букв, к примеру, снизу вверх или сверху вниз. Следующими признаками характеризуют протяженность букв, способ соединение их с помощью штрихов, уделяют внимание виду соединения букв – слитный или с интервалами. </a:t>
            </a:r>
          </a:p>
        </p:txBody>
      </p:sp>
    </p:spTree>
    <p:extLst>
      <p:ext uri="{BB962C8B-B14F-4D97-AF65-F5344CB8AC3E}">
        <p14:creationId xmlns:p14="http://schemas.microsoft.com/office/powerpoint/2010/main" val="199022550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31F479-B490-4A51-B932-8810724E6CD0}"/>
              </a:ext>
            </a:extLst>
          </p:cNvPr>
          <p:cNvSpPr txBox="1"/>
          <p:nvPr/>
        </p:nvSpPr>
        <p:spPr>
          <a:xfrm>
            <a:off x="2607276" y="701843"/>
            <a:ext cx="69774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государственный университет юстиции (РПА Минюста России)"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Тульский институт (филиал) ВГУЮ (РПА Минюста России)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теме: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Криминалистическое(Судебное)  почерковедение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Станислав Николаевич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курс, группа:15-сНБО-19.3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юридических наук, доцент кафедры </a:t>
            </a:r>
            <a:r>
              <a:rPr lang="ru-RU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уголовно-правовых дисциплин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Гавриков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Алексеевич</a:t>
            </a:r>
          </a:p>
        </p:txBody>
      </p:sp>
    </p:spTree>
    <p:extLst>
      <p:ext uri="{BB962C8B-B14F-4D97-AF65-F5344CB8AC3E}">
        <p14:creationId xmlns:p14="http://schemas.microsoft.com/office/powerpoint/2010/main" val="77552025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8F992E-BEBD-47E3-AB3A-CD330BE17284}"/>
              </a:ext>
            </a:extLst>
          </p:cNvPr>
          <p:cNvSpPr txBox="1"/>
          <p:nvPr/>
        </p:nvSpPr>
        <p:spPr>
          <a:xfrm>
            <a:off x="104422" y="212214"/>
            <a:ext cx="61016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этап для эксперта нужен, чтобы рассмотреть общие и частные идентификационные признаки письма. В следующем этапе экспертом оцениваются и анализируются образцы и документы. Получив разрозненные сведения, эксперт должен синтезировать документы. При синтезе сравниваются документы и образцы.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68F8E-9A17-498B-A65A-EB885767C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2214"/>
            <a:ext cx="4534822" cy="4961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DD160C4-385A-4399-9334-35AB014CB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86" y="2587177"/>
            <a:ext cx="6333370" cy="27106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11113903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7A3439-08ED-42BF-BC77-943976F5D0A2}"/>
              </a:ext>
            </a:extLst>
          </p:cNvPr>
          <p:cNvSpPr txBox="1"/>
          <p:nvPr/>
        </p:nvSpPr>
        <p:spPr>
          <a:xfrm>
            <a:off x="138287" y="90228"/>
            <a:ext cx="115344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только после проведения всех работ оценивается собранная информация. Методика проведения почерковедческой экспертизы требует  осуществления действий именно в таком порядке и в данной  последовательности. При нарушении порядка этапов может случиться так, что полученные результаты не совпадут с действительностью. Первый этап исследования важен для эксперта, чтобы выяснить суть оформления документов и определение порядка их анализа.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A05A1C-DAFE-4218-A220-6EF895474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380" y="1889915"/>
            <a:ext cx="5102577" cy="3501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2BB7D2-BEB1-40FD-AFD6-7547B2BDE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29" y="2172275"/>
            <a:ext cx="5392993" cy="2937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022877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882875-F98C-45FA-A8CD-FD542F65B076}"/>
              </a:ext>
            </a:extLst>
          </p:cNvPr>
          <p:cNvSpPr txBox="1"/>
          <p:nvPr/>
        </p:nvSpPr>
        <p:spPr>
          <a:xfrm>
            <a:off x="115711" y="98989"/>
            <a:ext cx="663504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Следуя методике проведения почерковедческой экспертизы, эксперт значительно облегчает себе работу, потому что  все работы требуют определенного порядка и тесно взаимосвязаны, при упущении одного из этапов, эксперту не удастся восстановить нить исследования.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Очень важно соблюдать и этику эксперта-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почерковеда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При помощи методики почерковедческой экспертизы идентифицируется лицо, выполнившее данную рукопись. С этой целью эксперт работает над корреляцией, то есть взаимозависимостью признаков. При обладании лицом упрощенным вариантом почерка сложность движения при письме тоже будет простой.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Все признаки находятся в тесной взаимосвязи друг с другом. Но это видно только опытному эксперту. Проводить почерковедческую экспертизу будет просто, и она будет непродолжительной по времени, если эксперт опытный и может прочитать идентификационные признаки с листа. Обычно проведение почерковедческой экспертизы занимает от одного дня до пяти.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4401DA-519D-42AD-8BAA-6082CECAB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11" y="129904"/>
            <a:ext cx="4120444" cy="3157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C8F079-4911-4E6A-B3CF-009142987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379" y="3837164"/>
            <a:ext cx="2466975" cy="184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67B253-143A-45CA-BDC2-859EFFA04D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634" y="3570464"/>
            <a:ext cx="1914525" cy="2381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6165870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8CFC9C-A0EA-47ED-88FA-A8CE1489598D}"/>
              </a:ext>
            </a:extLst>
          </p:cNvPr>
          <p:cNvSpPr txBox="1"/>
          <p:nvPr/>
        </p:nvSpPr>
        <p:spPr>
          <a:xfrm>
            <a:off x="3973689" y="214489"/>
            <a:ext cx="3578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Библиографический список: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FDDD71-C7AA-4548-9595-F0341533443F}"/>
              </a:ext>
            </a:extLst>
          </p:cNvPr>
          <p:cNvSpPr txBox="1"/>
          <p:nvPr/>
        </p:nvSpPr>
        <p:spPr>
          <a:xfrm>
            <a:off x="730648" y="716955"/>
            <a:ext cx="103410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1.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Игорь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Подволоцкий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Судебная почерковедческая экспертиза. Учебное пособие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Винберг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Л. А.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Шванкова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М. В.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Почерковечедческая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экспертиза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А.И.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Эсенбаева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Л.Ф. Бычкова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&lt;&lt;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Основы Судебно-почерковедческой экспертизы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&gt;&gt;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7631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485CF0-489F-41F5-8DDB-AE55B4D45B08}"/>
              </a:ext>
            </a:extLst>
          </p:cNvPr>
          <p:cNvSpPr txBox="1"/>
          <p:nvPr/>
        </p:nvSpPr>
        <p:spPr>
          <a:xfrm>
            <a:off x="586765" y="589795"/>
            <a:ext cx="11383562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</a:p>
          <a:p>
            <a:pPr algn="just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1.История почерковедческой экспертизы</a:t>
            </a:r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2.Научные и правовые основы почерковедческой экспертизы</a:t>
            </a: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3.Методика проведения почерковедческой экспертизы</a:t>
            </a:r>
          </a:p>
        </p:txBody>
      </p:sp>
    </p:spTree>
    <p:extLst>
      <p:ext uri="{BB962C8B-B14F-4D97-AF65-F5344CB8AC3E}">
        <p14:creationId xmlns:p14="http://schemas.microsoft.com/office/powerpoint/2010/main" val="241782123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5F615-1439-4D2C-BC8D-AF12FF6876D4}"/>
              </a:ext>
            </a:extLst>
          </p:cNvPr>
          <p:cNvSpPr txBox="1"/>
          <p:nvPr/>
        </p:nvSpPr>
        <p:spPr>
          <a:xfrm>
            <a:off x="1440743" y="0"/>
            <a:ext cx="85880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История почерковедческой экспертизы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C883B-145E-4728-BB0C-AB8464D750EE}"/>
              </a:ext>
            </a:extLst>
          </p:cNvPr>
          <p:cNvSpPr txBox="1"/>
          <p:nvPr/>
        </p:nvSpPr>
        <p:spPr>
          <a:xfrm>
            <a:off x="138289" y="682864"/>
            <a:ext cx="61016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Почерковедческая экспертиза начинает свое развитие в V-VI в. в древнем Риме при правителе императоре Юстиниане, когда исследование рукописей помогало в решении вопросов о подлинности документов.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29411-C71A-40DA-8213-1ABB7FE36F49}"/>
              </a:ext>
            </a:extLst>
          </p:cNvPr>
          <p:cNvSpPr txBox="1"/>
          <p:nvPr/>
        </p:nvSpPr>
        <p:spPr>
          <a:xfrm>
            <a:off x="6603998" y="3429000"/>
            <a:ext cx="5322711" cy="1740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 развитием почерковедческая экспертиза приобрела несколько направлений: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 каллиграфическое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приметоописательное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 err="1"/>
              <a:t>графометрическое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графологическое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4D1CC0-A7E5-417A-9DFF-BCFCCD790E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55" y="2312484"/>
            <a:ext cx="48768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8C453A-619E-4700-8D39-AA1F99942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954" y="730707"/>
            <a:ext cx="3784262" cy="25228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0045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1E3F0D-29C2-45DC-A58F-EC35E6B00E12}"/>
              </a:ext>
            </a:extLst>
          </p:cNvPr>
          <p:cNvSpPr txBox="1"/>
          <p:nvPr/>
        </p:nvSpPr>
        <p:spPr>
          <a:xfrm>
            <a:off x="-11288" y="369332"/>
            <a:ext cx="61016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 России свое место заняло каллиграфическое направление в XVII-XVIII вв. Сравнение почерков назначалось </a:t>
            </a:r>
            <a:r>
              <a:rPr lang="ru-RU" dirty="0" err="1"/>
              <a:t>чистописцам</a:t>
            </a:r>
            <a:r>
              <a:rPr lang="ru-RU" dirty="0"/>
              <a:t>, художникам и владевшим грамотой людям, что было большим минусом. Главным критерием эксперта-</a:t>
            </a:r>
            <a:r>
              <a:rPr lang="ru-RU" dirty="0" err="1"/>
              <a:t>почерковеда</a:t>
            </a:r>
            <a:r>
              <a:rPr lang="ru-RU" dirty="0"/>
              <a:t> было умение прилежно и грамотно владеть письмом. Конечно же данное исследование не являлось научным, сбивая тем самым следствие с поиска виновного.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EAF55-7021-474E-924F-E16D8953AE92}"/>
              </a:ext>
            </a:extLst>
          </p:cNvPr>
          <p:cNvSpPr txBox="1"/>
          <p:nvPr/>
        </p:nvSpPr>
        <p:spPr>
          <a:xfrm>
            <a:off x="6090356" y="3993992"/>
            <a:ext cx="61016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русскому Своду законов сличением почерков могли заниматься люди, владеющие "тайной" письма - секретари присутственных мест, учителя чистописания, писцы, дьяки - люди, "сведущие" в письме. Поэтому первое основное направление развития судебного почерковедения и называют каллиграфическим.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E252A-7C30-4455-9576-3C295EAC63C2}"/>
              </a:ext>
            </a:extLst>
          </p:cNvPr>
          <p:cNvSpPr txBox="1"/>
          <p:nvPr/>
        </p:nvSpPr>
        <p:spPr>
          <a:xfrm>
            <a:off x="0" y="0"/>
            <a:ext cx="406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Каллиграфическое направление</a:t>
            </a:r>
            <a:r>
              <a:rPr lang="ru-RU" dirty="0"/>
              <a:t>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51E339-F8F7-4209-87CE-B05F5B94D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622" y="184666"/>
            <a:ext cx="5729112" cy="34589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A08CC6-67FD-46CB-8145-E373418F2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59" y="2677656"/>
            <a:ext cx="4713952" cy="32354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44057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4E9F6-3740-42AB-BBC5-D945BB29BF55}"/>
              </a:ext>
            </a:extLst>
          </p:cNvPr>
          <p:cNvSpPr txBox="1"/>
          <p:nvPr/>
        </p:nvSpPr>
        <p:spPr>
          <a:xfrm>
            <a:off x="-50799" y="298039"/>
            <a:ext cx="61016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Подлинно научным направлением развития почерковедения становится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приметоописательное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направление. Его основоположником является Альфонс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Бертильон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который в 1887 г. предложил в статье "Сравнение почерков и графическая идентификация"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09BB65-29CD-4851-9861-FDE52DF3FE19}"/>
              </a:ext>
            </a:extLst>
          </p:cNvPr>
          <p:cNvSpPr txBox="1"/>
          <p:nvPr/>
        </p:nvSpPr>
        <p:spPr>
          <a:xfrm>
            <a:off x="0" y="0"/>
            <a:ext cx="451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Приметоописательное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 направление: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278A8-2AD7-4BA1-B597-66669DA6D398}"/>
              </a:ext>
            </a:extLst>
          </p:cNvPr>
          <p:cNvSpPr txBox="1"/>
          <p:nvPr/>
        </p:nvSpPr>
        <p:spPr>
          <a:xfrm>
            <a:off x="5500509" y="3661923"/>
            <a:ext cx="63528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срав­не­нии ру­ко­пи­сей ос­нов­ное вни­ма­ние ре­ко­мен­до­ва­лось об­ра­щать на наи­бо­лее бро­ские при­зна­ки по­чер­ка - гра­фи­че­ские при­ме­ты, свя­зан­ные с фор­мой, раз­ме­ром, по­ло­же­ни­ем, на­кло­ном пись­мен­ных зна­ков. Не­ко­то­рая со­во­куп­ность та­ких "при­ме­ча­тель­ных" при­зна­ков, без уче­та всех ос­таль­ных ме­нее за­мет­ных осо­бен­но­стей, лег­ла в ос­но­ву про­цес­са су­деб­но-по­чер­ко­вед­че­ской иден­ти­фи­ка­ции.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97900E-F6D3-45D0-A272-59E1F81A9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773"/>
            <a:ext cx="5035818" cy="32132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C001C25-00CE-49F6-96A7-7FD2E5261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82" y="2266274"/>
            <a:ext cx="4901496" cy="3531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794661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5B285-8C28-4607-B92B-874FC6756415}"/>
              </a:ext>
            </a:extLst>
          </p:cNvPr>
          <p:cNvSpPr txBox="1"/>
          <p:nvPr/>
        </p:nvSpPr>
        <p:spPr>
          <a:xfrm>
            <a:off x="0" y="22578"/>
            <a:ext cx="56218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При­ме­то­опи­са­тель­ное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на­прав­ле­ние вне­сло и оп­ре­де­лен­ный по­ло­жи­тель­ный вклад в раз­ви­тие су­деб­но­го по­чер­ко­ве­де­ния. На­при­мер, бы­ли раз­ра­бо­та­ны не­ко­то­рые при­зна­ки по­чер­ка, вве­де­но при­ме­не­ние спе­ци­аль­ных срав­ни­тель­ных таб­лиц для ил­лю­ст­ра­ции обос­но­ва­ния вы­во­дов, сде­лан­ных в ре­зуль­та­те про­ве­де­ния иден­ти­фи­ка­ци­он­ных ис­сле­до­ва­ний.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3CB1D1-74C1-4185-BDAE-98970CD84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394" y="261082"/>
            <a:ext cx="3939821" cy="5157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6AA850-FCE3-4DE3-9543-EC080067B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42" y="2540000"/>
            <a:ext cx="3287939" cy="3200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62529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967A64-4753-4FA7-8715-606D06C7D13C}"/>
              </a:ext>
            </a:extLst>
          </p:cNvPr>
          <p:cNvSpPr txBox="1"/>
          <p:nvPr/>
        </p:nvSpPr>
        <p:spPr>
          <a:xfrm>
            <a:off x="-5644" y="0"/>
            <a:ext cx="6101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 err="1"/>
              <a:t>Гра­фо­мет­ри­че­ское</a:t>
            </a:r>
            <a:r>
              <a:rPr lang="ru-RU" b="1" u="sng" dirty="0"/>
              <a:t> на­прав­ле­ние: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7E26B8-38FE-4557-AA40-A4672B179B53}"/>
              </a:ext>
            </a:extLst>
          </p:cNvPr>
          <p:cNvSpPr txBox="1"/>
          <p:nvPr/>
        </p:nvSpPr>
        <p:spPr>
          <a:xfrm>
            <a:off x="84666" y="478431"/>
            <a:ext cx="612986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 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Гра­фо­мет­рия, бу­ду­чи раз­но­вид­но­стью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при­ме­то­опи­са­тель­но­го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ме­то­да, раз­ра­ба­ты­ва­лась с це­лью уст­ра­не­ния не­дос­тат­ков по­след­не­го. Ее сущ­ность за­клю­ча­лась пре­ж­де все­го в стрем­ле­нии на ос­но­ве экс­пе­ри­мен­таль­ных дан­ных о раз­мер­ных ха­рак­те­ри­сти­ках пись­мен­ных зна­ков объ­ек­ти­ви­зи­ро­вать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сиг­на­ли­ти­че­ский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спо­соб про­ве­де­ния по­чер­ко­вед­че­ской экс­пер­ти­зы.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це­лом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гра­фо­мет­ри­че­ский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ме­тод сво­дил­ся к из­ме­ре­нию ря­да од­но­имен­ных ха­рак­те­ри­стик по­чер­ка в срав­ни­вае­мых ру­ко­пи­сях, ко­то­рые за­тем фик­си­ро­ва­лись на гра­фи­ках в ви­де кри­вых и со­пос­тав­ля­лись ме­ж­ду со­бой. Сов­па­де­ние или раз­ли­чие кри­вых сви­де­тель­ст­во­ва­ло со­от­вет­ст­вен­но об од­ном ли­бо раз­ных ис­пол­ни­те­лях ис­сле­дуе­мо­го гра­фи­че­ско­го ма­те­риа­ла.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DF30F3-D70C-4930-BAD8-316036AEC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24" y="3000022"/>
            <a:ext cx="5149800" cy="2039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A07772-A83E-4060-91C0-86889196D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624" y="478431"/>
            <a:ext cx="5281085" cy="1535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841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101D3-CEE9-4A75-B6EF-8E2CEE924D96}"/>
              </a:ext>
            </a:extLst>
          </p:cNvPr>
          <p:cNvSpPr txBox="1"/>
          <p:nvPr/>
        </p:nvSpPr>
        <p:spPr>
          <a:xfrm>
            <a:off x="0" y="0"/>
            <a:ext cx="351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Графологическое направление</a:t>
            </a:r>
            <a:r>
              <a:rPr lang="ru-RU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DA41F-940A-4060-B66F-A824C3509A39}"/>
              </a:ext>
            </a:extLst>
          </p:cNvPr>
          <p:cNvSpPr txBox="1"/>
          <p:nvPr/>
        </p:nvSpPr>
        <p:spPr>
          <a:xfrm>
            <a:off x="-56444" y="421742"/>
            <a:ext cx="61242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Графология, происходит из древнего Китая периода Сан. Графология исследовала черты характера человека по письму. Первым писанием об этом направлении считается тракт итальянского врача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Камилло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Бальди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«О способах узнать образ жизни, характер и личные качества человека, получающие отражение в почерке» 1622г. Г.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Мишон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зафиксирован как автор термина «графология». В 1872г. своей работе «Тайны письма» он описал характеристики человека, получившие отражение в письме;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4C5ED-D3D9-43CC-A863-8B8D5C847149}"/>
              </a:ext>
            </a:extLst>
          </p:cNvPr>
          <p:cNvSpPr txBox="1"/>
          <p:nvPr/>
        </p:nvSpPr>
        <p:spPr>
          <a:xfrm>
            <a:off x="6067778" y="3148803"/>
            <a:ext cx="61242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Большую популярность в XIX веке получило исследование «Руководство по графологии» Ч. Ломброзо, в нем он утверждал о характеристиках почерка присущим преступникам от рождения, разделяя их на две категории: преступники, причиняющие вред жизни и здоровью человека и преступники, причиняющие вред имуществу человека. На данный момент графологию изучают в медицинских целях, отслеживая психические заболевания.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91EC35-4AD3-41A5-AA49-E0ABD5EC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135" y="3785765"/>
            <a:ext cx="3963064" cy="2225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130FAB-0EFE-45C9-A9F8-C8EAF5A0A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845" y="369332"/>
            <a:ext cx="2856087" cy="2503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90355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Галерея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223</TotalTime>
  <Words>2802</Words>
  <Application>Microsoft Office PowerPoint</Application>
  <PresentationFormat>Широкоэкранный</PresentationFormat>
  <Paragraphs>126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Gill Sans MT</vt:lpstr>
      <vt:lpstr>Times New Roman</vt:lpstr>
      <vt:lpstr>Wingdings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 Криминалистическое(Судебное)  почерковедение</dc:title>
  <dc:creator>XE</dc:creator>
  <cp:lastModifiedBy>XE</cp:lastModifiedBy>
  <cp:revision>7</cp:revision>
  <dcterms:created xsi:type="dcterms:W3CDTF">2022-04-12T18:55:16Z</dcterms:created>
  <dcterms:modified xsi:type="dcterms:W3CDTF">2022-05-06T08:22:08Z</dcterms:modified>
</cp:coreProperties>
</file>