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7"/>
  </p:notesMasterIdLst>
  <p:sldIdLst>
    <p:sldId id="256" r:id="rId2"/>
    <p:sldId id="299" r:id="rId3"/>
    <p:sldId id="258" r:id="rId4"/>
    <p:sldId id="279" r:id="rId5"/>
    <p:sldId id="283" r:id="rId6"/>
    <p:sldId id="282" r:id="rId7"/>
    <p:sldId id="281" r:id="rId8"/>
    <p:sldId id="280" r:id="rId9"/>
    <p:sldId id="288" r:id="rId10"/>
    <p:sldId id="287" r:id="rId11"/>
    <p:sldId id="286" r:id="rId12"/>
    <p:sldId id="285" r:id="rId13"/>
    <p:sldId id="284" r:id="rId14"/>
    <p:sldId id="289" r:id="rId15"/>
    <p:sldId id="292" r:id="rId16"/>
    <p:sldId id="291" r:id="rId17"/>
    <p:sldId id="290" r:id="rId18"/>
    <p:sldId id="293" r:id="rId19"/>
    <p:sldId id="298" r:id="rId20"/>
    <p:sldId id="297" r:id="rId21"/>
    <p:sldId id="296" r:id="rId22"/>
    <p:sldId id="295" r:id="rId23"/>
    <p:sldId id="278" r:id="rId24"/>
    <p:sldId id="265" r:id="rId25"/>
    <p:sldId id="272" r:id="rId26"/>
  </p:sldIdLst>
  <p:sldSz cx="9144000" cy="5143500" type="screen16x9"/>
  <p:notesSz cx="6858000" cy="9144000"/>
  <p:embeddedFontLst>
    <p:embeddedFont>
      <p:font typeface="a_SeriferNr" panose="020B0604020202020204" charset="-52"/>
      <p:bold r:id="rId28"/>
    </p:embeddedFont>
    <p:embeddedFont>
      <p:font typeface="Raleway" charset="-52"/>
      <p:regular r:id="rId29"/>
      <p:bold r:id="rId30"/>
      <p:italic r:id="rId31"/>
      <p:boldItalic r:id="rId32"/>
    </p:embeddedFont>
    <p:embeddedFont>
      <p:font typeface="Arial Black" panose="020B0A04020102020204" pitchFamily="34" charset="0"/>
      <p:bold r:id="rId33"/>
    </p:embeddedFont>
    <p:embeddedFont>
      <p:font typeface="Raleway Thin" charset="-52"/>
      <p:regular r:id="rId34"/>
      <p: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A5BCE9"/>
    <a:srgbClr val="D5E66C"/>
    <a:srgbClr val="336699"/>
    <a:srgbClr val="407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9d1adff50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9d1adff50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d1adff508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9d1adff508_0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a51717de7b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a51717de7b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78AB8-D283-4AAF-B1A2-8BFC1D57C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C6D05C-5B53-4739-8295-99409BA6E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0C2224-CF1B-40C3-8CD5-0519DCE6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FF193-B0CE-408B-B028-5CCB6D717F9C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108CE5-E216-498F-B24B-2153309F5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AAE09-002D-499E-8698-EECA5937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3A8CDB-B1A1-46B3-A111-05D6F40B4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3989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3FC4B5-BE98-413A-AB71-1710795F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C6E728-4D95-48BF-A9D8-88DD7F6FF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85B992-F262-475E-AC28-AFDC5F08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FF193-B0CE-408B-B028-5CCB6D717F9C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7134B4-041E-430F-B0CE-31D1261C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68CDA6-4DEB-477F-8E0E-F162DF185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1492260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790ACC-5D34-4909-A8D5-558356C1B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34F58E-671D-45B2-8EB3-2734548F3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BC7C27-08BF-4502-A7C2-8C8087B89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FF193-B0CE-408B-B028-5CCB6D717F9C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F95462-8463-4B4C-B0E1-57BA022C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27BE84-A0E9-4736-9EA7-2EA51F3CD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5958744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128F1-7726-4714-AB3B-732C7949A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4C43EB-CB00-4CA7-80F1-C16D3DEA3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06F51A-E087-4095-A184-4E27C74C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FF193-B0CE-408B-B028-5CCB6D717F9C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7C1F6A-D07C-4378-ADDF-FDA330B72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88557C-9882-43DF-AD03-F29B661F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4098302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98AA8-70EB-4E3D-9D8B-58217D3FF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FFCB9F-7CB7-4035-8C6E-8A3049E12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AF43A8-BF62-40A4-9556-794B3CFF3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FF193-B0CE-408B-B028-5CCB6D717F9C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2A8195-07C6-47A9-8396-6F3F91A1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8F98F-E2EE-40C7-8294-55F8BA4A4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1679276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56DE4C-9EBE-4B1F-8BBE-8956FDA7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D2A9DC-6AA0-403B-A44E-22F0AE261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225E06-52DD-488B-A976-26124517B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C00E7C-B121-48AC-B524-C3F2296BC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FF193-B0CE-408B-B028-5CCB6D717F9C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5E9830-E17A-4885-B812-0361242B7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BE36DD-E6C3-419D-82F9-79E1007EB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50067107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F9F9A-8C02-4C33-8406-65757EF7F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7F4CE4-9869-4C31-9B0B-9E911DC3A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083D59-5654-4B13-9FA5-9750627B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02F52A-96EA-40E0-91DA-B685D2166C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79808E-DC23-46CB-BE53-8F6AE84C2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FB2F62-F3E5-448B-863E-FEC4C4FA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FF193-B0CE-408B-B028-5CCB6D717F9C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19D858F-90A4-4497-A59A-A38219E7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AFA479-BB5A-44CC-A16F-8A6BBA76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33903523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798F9-7B04-4DA6-84EA-43A7E4532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98D51E-889E-4D17-9335-DA01C922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FF193-B0CE-408B-B028-5CCB6D717F9C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5066FF-675B-435C-9D71-F82D676B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ED29E8-F348-49C8-A69A-119B91BC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16466655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271DD6-A573-42A2-80AB-AC9002FB0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FF193-B0CE-408B-B028-5CCB6D717F9C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DD0BF1-2056-4258-96C2-217DAA77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515352-FF8D-4AE6-B7C1-539A60DF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09436468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6BF9A-DB6E-48FE-9F01-A54B641EF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08EF6E-5664-4EEE-91D8-88EEA000B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B752E9-19B5-404F-9E20-4F5ED7A2A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A1CE65-37AB-4B3D-B5D3-12B347EFA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FF193-B0CE-408B-B028-5CCB6D717F9C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C19B24-4933-4A77-9AED-574286D76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576B10-86D9-4433-8DC3-07AAEC33F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0908851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4AF10-8179-4922-9129-5472327AD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C687FC-4FE7-44F9-8C9E-612D9BAEC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6EE98F-B2E0-4E35-A5F4-029E3992F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143C59-7348-4077-AF7F-BEB534532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FF193-B0CE-408B-B028-5CCB6D717F9C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A6E064-AA8B-495A-9813-23C0CCF86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BCDA5F-CAD5-481A-9DAB-1A692D7D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820855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4DC17-8FE4-4C23-995A-C0DF0D68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14AACB-428F-4B3F-AA26-8731E3592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75A996-7ADF-49C0-9EC7-7675201B5B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FF193-B0CE-408B-B028-5CCB6D717F9C}" type="datetimeFigureOut">
              <a:rPr lang="en-US" smtClean="0"/>
              <a:pPr/>
              <a:t>6/22/2022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3986B4-3389-429E-8C71-DDDECA6E8A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FD27C-FC5D-4FA7-944C-BEF1B9622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5F002D-02C8-4DD1-827A-AA53F55DF7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5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user\Desktop\Untitled.mp4" TargetMode="Externa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/>
        </p:nvSpPr>
        <p:spPr>
          <a:xfrm>
            <a:off x="495300" y="0"/>
            <a:ext cx="7954675" cy="19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dirty="0">
                <a:solidFill>
                  <a:schemeClr val="bg1"/>
                </a:solidFill>
                <a:latin typeface="Raleway Thin"/>
                <a:ea typeface="Raleway Thin"/>
                <a:cs typeface="Raleway Thin"/>
                <a:sym typeface="Raleway Thin"/>
              </a:rPr>
              <a:t>Тульский институт (филиал) ВГУЮ (РПА Минюста России)</a:t>
            </a:r>
            <a:endParaRPr sz="1600" dirty="0">
              <a:solidFill>
                <a:schemeClr val="bg1"/>
              </a:solidFill>
              <a:latin typeface="Raleway Thin"/>
              <a:ea typeface="Raleway Thin"/>
              <a:cs typeface="Raleway Thin"/>
              <a:sym typeface="Raleway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6148150" y="3247400"/>
            <a:ext cx="27876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13"/>
          <p:cNvSpPr txBox="1"/>
          <p:nvPr/>
        </p:nvSpPr>
        <p:spPr>
          <a:xfrm>
            <a:off x="6148150" y="2362700"/>
            <a:ext cx="30000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76950" y="3383340"/>
            <a:ext cx="29337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pPr algn="r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обучающийся 3 курса</a:t>
            </a:r>
          </a:p>
          <a:p>
            <a:pPr algn="r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15-сНБо19-3</a:t>
            </a:r>
          </a:p>
          <a:p>
            <a:pPr algn="r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Балашова Диана Александровна</a:t>
            </a:r>
          </a:p>
          <a:p>
            <a:pPr algn="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Проверил:</a:t>
            </a:r>
          </a:p>
          <a:p>
            <a:pPr algn="r"/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кафедры гражданско-</a:t>
            </a:r>
            <a:b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правовых дисциплин</a:t>
            </a:r>
          </a:p>
          <a:p>
            <a:pPr algn="r"/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Титова Наталия Владимировна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3926" y="1085850"/>
            <a:ext cx="597217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ОТ ПРОШЛОГО К СОВРЕМЕННОСТИ: ИСТОРИЯ СТАНОВЛЕНИЯ И РАЗВИТИЯ МИНИСТЕРСТВА ЮСТИЦИИ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РОССИЙСКОЙ ФЕДЕРАЦИИ</a:t>
            </a:r>
            <a:endParaRPr lang="ru-RU" sz="2400" b="1" cap="none" spc="0" dirty="0">
              <a:ln w="10541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Рисунок 12" descr="Emblem_of_Ministry_of_Justi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683353"/>
            <a:ext cx="2309638" cy="246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672" y="403055"/>
            <a:ext cx="1963078" cy="196307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4774" y="1163985"/>
            <a:ext cx="49244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С середины 19 века министры юстиции активно занимались международной деятельностью: председательствовали в Международном трибунале, были членами постоянной Международной палаты Третейского суда в Гааге. Задачей Министерства юстиции было информировать министров об утверждении уставов вновь созданных организаций и обществ, а сам министр обязан был еженедельно представлять Императору личные или письменные доклады о состоянии порученных дел.</a:t>
            </a:r>
          </a:p>
          <a:p>
            <a:pPr indent="0" algn="just">
              <a:buBlip>
                <a:blip r:embed="rId2"/>
              </a:buBlip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Raleway" charset="-52"/>
              </a:rPr>
              <a:t>Таким образом, в царской России Министерство юстиции обладало достаточными правами, чтобы не только влиять на формирование судейского корпуса Империи, но и определять и проводить в жизнь правовую политику страны.</a:t>
            </a:r>
          </a:p>
        </p:txBody>
      </p:sp>
      <p:sp>
        <p:nvSpPr>
          <p:cNvPr id="11266" name="AutoShape 2" descr="https://st03.kakprosto.ru/images/article/2019/2/4/344117_5c5876cda09db5c5876cda0a1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156" y="1447799"/>
            <a:ext cx="3719917" cy="2352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933450" y="3886200"/>
            <a:ext cx="2305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Raleway" charset="-52"/>
              </a:rPr>
              <a:t>Министры юстиции</a:t>
            </a:r>
            <a:endParaRPr lang="ru-RU" sz="1100" b="1" dirty="0">
              <a:solidFill>
                <a:srgbClr val="C00000"/>
              </a:solidFill>
              <a:latin typeface="Raleway" charset="-5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74" y="728990"/>
            <a:ext cx="5953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Raleway" charset="-52"/>
              </a:rPr>
              <a:t>ХХ век - послереволюционные реформы</a:t>
            </a:r>
            <a:br>
              <a:rPr lang="ru-RU" sz="1600" b="1" dirty="0" smtClean="0">
                <a:solidFill>
                  <a:schemeClr val="bg1"/>
                </a:solidFill>
                <a:latin typeface="Raleway" charset="-52"/>
              </a:rPr>
            </a:br>
            <a:endParaRPr lang="ru-RU" sz="1600" b="1" dirty="0">
              <a:solidFill>
                <a:schemeClr val="bg1"/>
              </a:solidFill>
              <a:latin typeface="Raleway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1049" y="1652022"/>
            <a:ext cx="44862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ru-RU" dirty="0" smtClean="0">
                <a:latin typeface="Raleway" charset="-52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После Октябрьской революции 1917 года Министерство юстиции было упразднено, однако уже 8 ноября 1917 года был создан Народный комиссариат юстиции, который сразу же приобрел широкие полномочия. Народный комиссариат юстиции постепенно становился учреждением, где была сосредоточена вся работа не только по общему, но и по прямому и повседневному руководству судами, руководству прокуратурой, управление местами заключения.</a:t>
            </a:r>
          </a:p>
          <a:p>
            <a:pPr algn="just"/>
            <a:endParaRPr lang="ru-RU" b="1" dirty="0" smtClean="0">
              <a:solidFill>
                <a:schemeClr val="tx2"/>
              </a:solidFill>
              <a:latin typeface="Raleway" charset="-52"/>
            </a:endParaRPr>
          </a:p>
          <a:p>
            <a:pPr algn="just">
              <a:buBlip>
                <a:blip r:embed="rId2"/>
              </a:buBlip>
            </a:pPr>
            <a:r>
              <a:rPr lang="ru-RU" b="1" dirty="0" smtClean="0">
                <a:solidFill>
                  <a:schemeClr val="tx2"/>
                </a:solidFill>
                <a:latin typeface="Raleway" charset="-52"/>
              </a:rPr>
              <a:t> </a:t>
            </a:r>
            <a:r>
              <a:rPr lang="ru-RU" b="1" dirty="0" smtClean="0">
                <a:solidFill>
                  <a:schemeClr val="accent4"/>
                </a:solidFill>
                <a:latin typeface="Raleway" charset="-52"/>
              </a:rPr>
              <a:t>На месте разрушенной судебной системы предстояло создать новую.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881" y="1295389"/>
            <a:ext cx="2453477" cy="24955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808238" y="3970437"/>
            <a:ext cx="28568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Raleway" charset="-52"/>
              </a:rPr>
              <a:t>Знак "За революционную законность"</a:t>
            </a:r>
            <a:endParaRPr lang="ru-RU" sz="1100" b="1" dirty="0">
              <a:solidFill>
                <a:srgbClr val="C00000"/>
              </a:solidFill>
              <a:latin typeface="Raleway" charset="-5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3900" y="1262866"/>
            <a:ext cx="775335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buNone/>
            </a:pPr>
            <a:r>
              <a:rPr lang="ru-RU" b="1" dirty="0" smtClean="0">
                <a:solidFill>
                  <a:schemeClr val="accent4"/>
                </a:solidFill>
                <a:latin typeface="Raleway" charset="-52"/>
              </a:rPr>
              <a:t>22 ноября (5 декабря) 1917 года был принят Декрет №1 «О суде», </a:t>
            </a: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который возложил на органы юстиции полномочия по формированию судов и подбору для них необходимых кадров. Заметное место в деятельности Народного комиссариата юстиции занимало создание нового законодательства.</a:t>
            </a:r>
          </a:p>
          <a:p>
            <a:pPr indent="0" algn="just">
              <a:buNone/>
            </a:pPr>
            <a:endParaRPr lang="ru-RU" dirty="0" smtClean="0">
              <a:solidFill>
                <a:schemeClr val="bg1"/>
              </a:solidFill>
              <a:latin typeface="Raleway" charset="-52"/>
            </a:endParaRPr>
          </a:p>
          <a:p>
            <a:pPr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После завершения судебной реформы в 1922 году законодательно была закреплена </a:t>
            </a:r>
            <a:r>
              <a:rPr lang="ru-RU" b="1" dirty="0" smtClean="0">
                <a:solidFill>
                  <a:schemeClr val="accent2"/>
                </a:solidFill>
                <a:latin typeface="Raleway" charset="-52"/>
              </a:rPr>
              <a:t>трехзвенная система судопроизводства: </a:t>
            </a: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народный суд — губернский суд — Верховный Суд РСФСР.</a:t>
            </a:r>
          </a:p>
          <a:p>
            <a:pPr indent="0" algn="just">
              <a:buNone/>
            </a:pPr>
            <a:endParaRPr lang="ru-RU" dirty="0" smtClean="0">
              <a:solidFill>
                <a:schemeClr val="bg1"/>
              </a:solidFill>
              <a:latin typeface="Raleway" charset="-52"/>
            </a:endParaRPr>
          </a:p>
          <a:p>
            <a:pPr indent="0" algn="just">
              <a:buNone/>
            </a:pPr>
            <a:r>
              <a:rPr lang="ru-RU" b="1" dirty="0" smtClean="0">
                <a:solidFill>
                  <a:schemeClr val="accent1"/>
                </a:solidFill>
                <a:latin typeface="Raleway" charset="-52"/>
              </a:rPr>
              <a:t>Постановлением ВЦИК и Совнаркома РСФСР от 30 января 1928 года «О порядке руководства судебными органами РСФСР» </a:t>
            </a: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указывалось, что руководство судебным управлением остаётся сосредоточенным в Народном комиссариате юстиции. Наркому юстиции были непосредственно подчинены в качестве заместителей Прокурор и Председатель Верховного Суда Республики.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50" y="974854"/>
            <a:ext cx="77342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ru-RU" dirty="0" smtClean="0">
                <a:latin typeface="Raleway" charset="-52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Согласно Положению о Народном комиссариате юстиции, утвержденному в ноябре 1929 года. Верховный Суд входил в состав аппарата Народного комиссариата юстиции. Таким образом, несмотря на создание Верховного Суда, Народный комиссариат юстиции шаг за шагом становился учреждением, осуществляющим не общее, а прямое и непосредственное руководство судами. </a:t>
            </a:r>
          </a:p>
          <a:p>
            <a:pPr algn="just">
              <a:buBlip>
                <a:blip r:embed="rId2"/>
              </a:buBlip>
            </a:pPr>
            <a:endParaRPr lang="ru-RU" dirty="0" smtClean="0">
              <a:solidFill>
                <a:schemeClr val="bg1"/>
              </a:solidFill>
              <a:latin typeface="Raleway" charset="-52"/>
            </a:endParaRPr>
          </a:p>
          <a:p>
            <a:pPr algn="just">
              <a:buBlip>
                <a:blip r:embed="rId2"/>
              </a:buBlip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 Впоследствии полномочия Народного комиссариата юстиции претерпели радикальные изменения и в 1936 году прокуратура была выделена в самостоятельное ведомство.</a:t>
            </a:r>
          </a:p>
          <a:p>
            <a:pPr algn="just">
              <a:buBlip>
                <a:blip r:embed="rId2"/>
              </a:buBlip>
            </a:pPr>
            <a:endParaRPr lang="ru-RU" dirty="0" smtClean="0">
              <a:solidFill>
                <a:schemeClr val="bg1"/>
              </a:solidFill>
              <a:latin typeface="Raleway" charset="-52"/>
            </a:endParaRPr>
          </a:p>
          <a:p>
            <a:pPr algn="just">
              <a:buBlip>
                <a:blip r:embed="rId2"/>
              </a:buBlip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 Вторая половина 30-х годов прошлого века парадоксально сочетала в себе небывалую активизацию репрессивных функций государства с утверждением глубоко демократичной Конституции СССР 1936 года. Разработка этого важнейшего документа – большая заслуга аппарата Народного комиссариата юстиции РСФСР, который в июле 1936 года был преобразован в союзно-республиканский Народный комиссариат юстиции СССР.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94973"/>
            <a:ext cx="914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Raleway" charset="-52"/>
              </a:rPr>
              <a:t>С 1936 года на Народный комиссариат юстиции СССР была возложена задача систематизации и подготовки материалов по кодификации законодательства и до 1946 года законотворческая деятельность шла по трём основным направлениям: </a:t>
            </a:r>
          </a:p>
          <a:p>
            <a:pPr indent="0" algn="ctr">
              <a:buNone/>
            </a:pPr>
            <a:endParaRPr lang="ru-RU" b="1" dirty="0" smtClean="0">
              <a:solidFill>
                <a:srgbClr val="C00000"/>
              </a:solidFill>
              <a:latin typeface="Raleway" charset="-52"/>
            </a:endParaRPr>
          </a:p>
          <a:p>
            <a:pPr algn="just"/>
            <a:endParaRPr lang="ru-RU" dirty="0" smtClean="0">
              <a:latin typeface="Raleway" charset="-52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9549" y="1815525"/>
            <a:ext cx="2971801" cy="1566386"/>
          </a:xfrm>
          <a:prstGeom prst="roundRect">
            <a:avLst/>
          </a:prstGeom>
          <a:solidFill>
            <a:srgbClr val="D5E66C"/>
          </a:solidFill>
        </p:spPr>
        <p:txBody>
          <a:bodyPr wrap="square">
            <a:spAutoFit/>
          </a:bodyPr>
          <a:lstStyle/>
          <a:p>
            <a:pPr algn="ctr">
              <a:buBlip>
                <a:blip r:embed="rId2"/>
              </a:buBlip>
            </a:pPr>
            <a:r>
              <a:rPr lang="ru-RU" dirty="0" smtClean="0">
                <a:latin typeface="Raleway" charset="-52"/>
              </a:rPr>
              <a:t> </a:t>
            </a:r>
            <a:r>
              <a:rPr lang="ru-RU" sz="1200" dirty="0" smtClean="0">
                <a:latin typeface="Raleway" charset="-52"/>
              </a:rPr>
              <a:t>подготовка общесоюзных кодексов (Уголовного, Гражданского, Уголовно-процессуального, Гражданско-процессуального, Основ трудового законодательства и Основ законодательства о браке и семье)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4575" y="1888093"/>
            <a:ext cx="2667000" cy="1362075"/>
          </a:xfrm>
          <a:prstGeom prst="roundRect">
            <a:avLst/>
          </a:prstGeom>
          <a:solidFill>
            <a:srgbClr val="A5BCE9"/>
          </a:solidFill>
        </p:spPr>
        <p:txBody>
          <a:bodyPr wrap="square">
            <a:spAutoFit/>
          </a:bodyPr>
          <a:lstStyle/>
          <a:p>
            <a:pPr algn="ctr">
              <a:buBlip>
                <a:blip r:embed="rId2"/>
              </a:buBlip>
            </a:pPr>
            <a:r>
              <a:rPr lang="ru-RU" dirty="0" smtClean="0">
                <a:latin typeface="Raleway" charset="-52"/>
              </a:rPr>
              <a:t> </a:t>
            </a:r>
            <a:r>
              <a:rPr lang="ru-RU" sz="1200" dirty="0" smtClean="0">
                <a:latin typeface="Raleway" charset="-52"/>
              </a:rPr>
              <a:t>подготовка Хронологического собрания законов, указов и постановлений Правительства СССР и Систематического собрания законов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48049" y="2074962"/>
            <a:ext cx="2342921" cy="578882"/>
          </a:xfrm>
          <a:prstGeom prst="round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>
              <a:buBlip>
                <a:blip r:embed="rId2"/>
              </a:buBlip>
            </a:pPr>
            <a:r>
              <a:rPr lang="ru-RU" dirty="0" smtClean="0">
                <a:latin typeface="Raleway" charset="-52"/>
              </a:rPr>
              <a:t> справочная работа по законодательству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28775" y="4130100"/>
            <a:ext cx="6877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buNone/>
            </a:pPr>
            <a:r>
              <a:rPr lang="ru-RU" sz="1200" dirty="0" smtClean="0">
                <a:solidFill>
                  <a:schemeClr val="bg1"/>
                </a:solidFill>
                <a:latin typeface="Raleway" charset="-52"/>
              </a:rPr>
              <a:t>В 1946 году Народный комиссариат юстиции СССР был преобразован в Министерство юстиции. </a:t>
            </a:r>
          </a:p>
          <a:p>
            <a:pPr indent="0" algn="just">
              <a:buNone/>
            </a:pPr>
            <a:r>
              <a:rPr lang="ru-RU" sz="1200" dirty="0" smtClean="0">
                <a:solidFill>
                  <a:schemeClr val="bg1"/>
                </a:solidFill>
                <a:latin typeface="Raleway" charset="-52"/>
              </a:rPr>
              <a:t>На Министерство в этот период было возложено руководство организацией и деятельностью нотариальных органов и адвокатуры.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 flipV="1">
            <a:off x="1952626" y="1314450"/>
            <a:ext cx="428625" cy="381000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6200000" flipH="1">
            <a:off x="4305301" y="1571625"/>
            <a:ext cx="581025" cy="9523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076952" y="1209675"/>
            <a:ext cx="466723" cy="409575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25" y="797511"/>
            <a:ext cx="457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ru-RU" sz="1200" dirty="0" smtClean="0">
                <a:solidFill>
                  <a:schemeClr val="bg1"/>
                </a:solidFill>
                <a:latin typeface="Raleway" charset="-52"/>
              </a:rPr>
              <a:t>С 1951 года в систему юстиции были включены судебно-экспертные учреждения, создаются научно-исследовательские криминалистические лаборатории и Всесоюзный институт юридических наук.</a:t>
            </a:r>
          </a:p>
          <a:p>
            <a:pPr indent="0" algn="just">
              <a:buNone/>
            </a:pPr>
            <a:r>
              <a:rPr lang="ru-RU" sz="1200" dirty="0" smtClean="0">
                <a:solidFill>
                  <a:schemeClr val="bg1"/>
                </a:solidFill>
                <a:latin typeface="Raleway" charset="-52"/>
              </a:rPr>
              <a:t>Согласно Положению о Народном комиссариате юстиции СССР от 8 декабря 1936 года органы юстиции имели право давать судам указания о правильности и единообразии применения судебной практики, руководить выборами судей, проверять их работу, давать распоряжения по применению правовых норм. </a:t>
            </a:r>
          </a:p>
          <a:p>
            <a:pPr indent="0" algn="just">
              <a:buNone/>
            </a:pPr>
            <a:endParaRPr lang="ru-RU" sz="1200" dirty="0" smtClean="0">
              <a:solidFill>
                <a:schemeClr val="bg1"/>
              </a:solidFill>
              <a:latin typeface="Raleway" charset="-52"/>
            </a:endParaRPr>
          </a:p>
          <a:p>
            <a:pPr indent="0" algn="just">
              <a:buNone/>
            </a:pPr>
            <a:r>
              <a:rPr lang="ru-RU" sz="1200" dirty="0" smtClean="0">
                <a:solidFill>
                  <a:schemeClr val="bg1"/>
                </a:solidFill>
                <a:latin typeface="Raleway" charset="-52"/>
              </a:rPr>
              <a:t>Такие взаимоотношения органов юстиции и судов подвергались критике и послужили одним из поводов упразднения Министерства юстиции СССР 13 апреля 1963 году с одновременной передачей его функций организационного обеспечения судебной деятельности Верховным Судам союзных и автономных республик, краевым, областным и им равным судам, а также местным Советам. Обязанности же систематизации и кодификации законодательства представлены созданным в то время при Совмине СССР и его органах на местах юридическим комиссиям.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9724" y="1482132"/>
            <a:ext cx="3552826" cy="2137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806427" y="3846612"/>
            <a:ext cx="26581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Raleway" charset="-52"/>
              </a:rPr>
              <a:t>Криминалистическая лаборатория</a:t>
            </a:r>
            <a:endParaRPr lang="ru-RU" sz="1100" b="1" dirty="0">
              <a:solidFill>
                <a:srgbClr val="C00000"/>
              </a:solidFill>
              <a:latin typeface="Raleway" charset="-5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66700" y="2914650"/>
            <a:ext cx="8267700" cy="91940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indent="0" algn="just">
              <a:buNone/>
            </a:pPr>
            <a:endParaRPr lang="ru-RU" sz="1200" dirty="0" smtClean="0">
              <a:latin typeface="Raleway" charset="-52"/>
            </a:endParaRPr>
          </a:p>
          <a:p>
            <a:pPr indent="0" algn="just">
              <a:buNone/>
            </a:pPr>
            <a:endParaRPr lang="ru-RU" sz="1200" dirty="0" smtClean="0">
              <a:latin typeface="Raleway" charset="-52"/>
            </a:endParaRPr>
          </a:p>
          <a:p>
            <a:pPr indent="0" algn="just">
              <a:buNone/>
            </a:pPr>
            <a:endParaRPr lang="ru-RU" sz="1200" dirty="0" smtClean="0">
              <a:latin typeface="Raleway" charset="-52"/>
            </a:endParaRPr>
          </a:p>
          <a:p>
            <a:pPr indent="0" algn="just">
              <a:buNone/>
            </a:pPr>
            <a:endParaRPr lang="ru-RU" sz="1200" dirty="0" smtClean="0">
              <a:latin typeface="Raleway" charset="-52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09601" y="635794"/>
            <a:ext cx="7896224" cy="13280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0" algn="just">
              <a:buNone/>
            </a:pPr>
            <a:r>
              <a:rPr lang="ru-RU" sz="1200" dirty="0" smtClean="0">
                <a:latin typeface="Raleway" charset="-52"/>
              </a:rPr>
              <a:t>Поскольку излишняя радикальность и отчасти ошибочность такого решения была очевидна и подтверждена временем, Указом Президиум Верховного Совета СССР 30 августа 1970 года, началось воссоздание органов юстиции. Учитывая острую потребность в высококвалифицированных кадрах для воссозданного ведомства, в этот же день Президиумом Верховного Совета СССР издан Указ о создании в структуре Министерства юстиции Всероссийского института усовершенствования работников юстиции.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38175" y="2079278"/>
            <a:ext cx="7791450" cy="817245"/>
          </a:xfrm>
          <a:prstGeom prst="roundRect">
            <a:avLst/>
          </a:prstGeom>
          <a:solidFill>
            <a:srgbClr val="D5E66C"/>
          </a:solidFill>
        </p:spPr>
        <p:txBody>
          <a:bodyPr wrap="square">
            <a:spAutoFit/>
          </a:bodyPr>
          <a:lstStyle/>
          <a:p>
            <a:pPr indent="0" algn="just">
              <a:buNone/>
            </a:pPr>
            <a:r>
              <a:rPr lang="ru-RU" dirty="0" smtClean="0">
                <a:latin typeface="Raleway" charset="-52"/>
              </a:rPr>
              <a:t>Также в августе 1970 года было образовано союзно-республиканское Министерство юстиции СССР, которое наделялось правом осуществлять организационное руководство судами при строгом соблюдении принципа независимости судей.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04875" y="3012728"/>
            <a:ext cx="7296150" cy="919401"/>
          </a:xfrm>
          <a:prstGeom prst="round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Raleway" charset="-52"/>
              </a:rPr>
              <a:t>В Российской Федерации структура и функции Минюста полностью оформились к середине 1972 года после утверждения Советом Министров Положения о Министерстве юстиции Республики. Поставленные им задачи решались Минюстом вплоть до распада Советского Союза.</a:t>
            </a:r>
            <a:endParaRPr lang="ru-RU" sz="12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1476" y="4061163"/>
            <a:ext cx="8543924" cy="919401"/>
          </a:xfrm>
          <a:prstGeom prst="roundRect">
            <a:avLst/>
          </a:prstGeom>
          <a:solidFill>
            <a:srgbClr val="A5BCE9"/>
          </a:solidFill>
        </p:spPr>
        <p:txBody>
          <a:bodyPr wrap="square">
            <a:spAutoFit/>
          </a:bodyPr>
          <a:lstStyle/>
          <a:p>
            <a:pPr indent="0" algn="just">
              <a:buNone/>
            </a:pPr>
            <a:r>
              <a:rPr lang="ru-RU" sz="1200" dirty="0" smtClean="0">
                <a:latin typeface="Raleway" charset="-52"/>
              </a:rPr>
              <a:t>После распада Советского союза в связи с изменениями в государственно-правовой системе и принятием Конституции Российской Федерации 1993 года, осуществлялась перестройка деятельности Минюста Российской Федерации, направленная на исключение функций, допускающих вмешательство в правосудие, на повышение роли органов юстиции в защите прав и свобод гражданина.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0575" y="911811"/>
            <a:ext cx="77057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Министерство юстиции России приняло активное участие в подготовке и проведении реформ системы государственного управления. Оно разработало важные законопроекты, составившие основу судебно-правовой реформы в Российской Федерации: Основы законодательства об адвокатуре, нотариате, Закон о статусе судей, проекты Уголовного и Уголовно-процессуального кодексов и др.</a:t>
            </a:r>
          </a:p>
          <a:p>
            <a:pPr algn="just">
              <a:buBlip>
                <a:blip r:embed="rId2"/>
              </a:buBlip>
            </a:pPr>
            <a:endParaRPr lang="ru-RU" dirty="0" smtClean="0">
              <a:solidFill>
                <a:schemeClr val="bg1"/>
              </a:solidFill>
              <a:latin typeface="Raleway" charset="-52"/>
            </a:endParaRPr>
          </a:p>
          <a:p>
            <a:pPr algn="just">
              <a:buBlip>
                <a:blip r:embed="rId2"/>
              </a:buBlip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 Появление нового демократического правового государства, изменение политических и экономических условий жизни страны, проведение политики, ориентированной на защиту прав и интересов граждан, потребовало от Министерства юстиции «эффективного освоения новой компетенции».</a:t>
            </a:r>
          </a:p>
          <a:p>
            <a:pPr algn="just"/>
            <a:endParaRPr lang="ru-RU" b="1" i="1" dirty="0" smtClean="0">
              <a:solidFill>
                <a:schemeClr val="bg1"/>
              </a:solidFill>
              <a:latin typeface="Raleway" charset="-52"/>
            </a:endParaRPr>
          </a:p>
          <a:p>
            <a:pPr algn="just">
              <a:buBlip>
                <a:blip r:embed="rId2"/>
              </a:buBlip>
            </a:pPr>
            <a:r>
              <a:rPr lang="ru-RU" b="1" i="1" dirty="0" smtClean="0">
                <a:solidFill>
                  <a:schemeClr val="bg1"/>
                </a:solidFill>
                <a:latin typeface="Raleway" charset="-52"/>
              </a:rPr>
              <a:t> </a:t>
            </a:r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latin typeface="Raleway" charset="-52"/>
              </a:rPr>
              <a:t>Конституция Российской Федерации 1993 года закрепила фундаментальные основы построения правового государства и становление сильной государственной власти. Данные факторы, несомненно, способствовали проведению полномасштабной правовой реформы, в которой одна из основных ролей отводилась Министерству юстиции Российской Федерации.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альтернативный процесс 4"/>
          <p:cNvSpPr/>
          <p:nvPr/>
        </p:nvSpPr>
        <p:spPr>
          <a:xfrm>
            <a:off x="342901" y="954227"/>
            <a:ext cx="3419474" cy="3405188"/>
          </a:xfrm>
          <a:prstGeom prst="flowChartAlternateProcess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indent="0" algn="just">
              <a:buNone/>
            </a:pPr>
            <a:r>
              <a:rPr lang="ru-RU" sz="1200" dirty="0" smtClean="0">
                <a:latin typeface="Raleway" charset="-52"/>
              </a:rPr>
              <a:t>Возрождение сильной государственной власти потребовало обеспечения единого правового пространства, упрочения верховенства закона, реального разделения властей, гарантий прав и законных интересов граждан, равной ответственности государства и гражданина.</a:t>
            </a:r>
          </a:p>
          <a:p>
            <a:pPr indent="0" algn="just">
              <a:buNone/>
            </a:pPr>
            <a:endParaRPr lang="ru-RU" sz="1200" dirty="0" smtClean="0">
              <a:latin typeface="Raleway" charset="-52"/>
            </a:endParaRPr>
          </a:p>
          <a:p>
            <a:pPr indent="0" algn="just">
              <a:buNone/>
            </a:pPr>
            <a:r>
              <a:rPr lang="ru-RU" sz="1200" dirty="0" smtClean="0">
                <a:latin typeface="Raleway" charset="-52"/>
              </a:rPr>
              <a:t>1995 год стал годом изменения статуса и значимости органов российской юстиции на важнейших направлениях правоохранительной деятельности в вопросах защиты прав и законных интересов граждан.</a:t>
            </a:r>
          </a:p>
          <a:p>
            <a:pPr indent="0" algn="just"/>
            <a:endParaRPr lang="ru-RU" dirty="0" smtClean="0">
              <a:latin typeface="Raleway" charset="-52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724399" y="707470"/>
            <a:ext cx="4162425" cy="3984069"/>
          </a:xfrm>
          <a:prstGeom prst="flowChartAlternateProcess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Raleway" charset="-52"/>
              </a:rPr>
              <a:t>Так, в 1995 году на Министерство юстиции Российской Федерации были возложены функции проведения юридической экспертизы правовых актов, принимаемых органами государственной власти субъектов Российской Федерации, а в 1996 году — юридической экспертизы проектов федеральных законов и иных нормативных правовых актов, вносимых федеральными органами исполнительной власти в Правительство Российской Федерации; контроль за соответствием ведомственных нормативных правовых актов Конституции Российской Федерации, федеральным законам, указам и распоряжениям Президента Российской Федерации, постановлениям и распоряжениям Правительства Российской Федерации; реализация государственной политики в области правовой защиты интеллектуальной собственности.</a:t>
            </a:r>
            <a:endParaRPr lang="ru-RU" sz="1200" dirty="0"/>
          </a:p>
        </p:txBody>
      </p:sp>
      <p:sp>
        <p:nvSpPr>
          <p:cNvPr id="7" name="Стрелка вправо с вырезом 6"/>
          <p:cNvSpPr/>
          <p:nvPr/>
        </p:nvSpPr>
        <p:spPr>
          <a:xfrm>
            <a:off x="3752850" y="2352675"/>
            <a:ext cx="914400" cy="428625"/>
          </a:xfrm>
          <a:prstGeom prst="notchedRightArrow">
            <a:avLst/>
          </a:prstGeom>
          <a:gradFill flip="none" rotWithShape="1">
            <a:gsLst>
              <a:gs pos="0">
                <a:srgbClr val="A5BCE9">
                  <a:shade val="30000"/>
                  <a:satMod val="115000"/>
                </a:srgbClr>
              </a:gs>
              <a:gs pos="50000">
                <a:srgbClr val="A5BCE9">
                  <a:shade val="67500"/>
                  <a:satMod val="115000"/>
                </a:srgbClr>
              </a:gs>
              <a:gs pos="100000">
                <a:srgbClr val="A5BCE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24" y="1562666"/>
            <a:ext cx="776287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В 1997 году началось формирование службы судебных приставов Министерства юстиции и силовой структуры по охране установленного порядка деятельности судов, которое длилось в течение года.</a:t>
            </a:r>
          </a:p>
          <a:p>
            <a:pPr algn="just">
              <a:buBlip>
                <a:blip r:embed="rId2"/>
              </a:buBlip>
            </a:pPr>
            <a:endParaRPr lang="ru-RU" dirty="0" smtClean="0">
              <a:solidFill>
                <a:schemeClr val="bg1"/>
              </a:solidFill>
              <a:latin typeface="Raleway" charset="-52"/>
            </a:endParaRPr>
          </a:p>
          <a:p>
            <a:pPr algn="just">
              <a:buBlip>
                <a:blip r:embed="rId2"/>
              </a:buBlip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 В 1998 года Министерство приступило к созданию системы учреждений юстиции по государственной регистрации прав на недвижимое имущество и сделок с ним. В этом же году ему была передана пенитенциарная система.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43861" y="750987"/>
            <a:ext cx="1172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3200" dirty="0" smtClean="0">
                <a:solidFill>
                  <a:schemeClr val="bg1"/>
                </a:solidFill>
              </a:rPr>
              <a:t>План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6" name="Google Shape;10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6400" y="811950"/>
            <a:ext cx="481600" cy="4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895349" y="1426190"/>
            <a:ext cx="727710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800" b="1" dirty="0" smtClean="0">
                <a:solidFill>
                  <a:srgbClr val="FFFFFF"/>
                </a:solidFill>
                <a:latin typeface="Raleway" charset="-52"/>
                <a:ea typeface="Raleway Thin"/>
                <a:cs typeface="Raleway Thin"/>
                <a:sym typeface="Raleway Thin"/>
              </a:rPr>
              <a:t>Введение</a:t>
            </a:r>
          </a:p>
          <a:p>
            <a:pPr lvl="0" algn="just"/>
            <a:endParaRPr lang="ru-RU" sz="1800" dirty="0" smtClean="0">
              <a:solidFill>
                <a:srgbClr val="FFFFFF"/>
              </a:solidFill>
              <a:latin typeface="Raleway" charset="-52"/>
              <a:ea typeface="Raleway Thin"/>
              <a:cs typeface="Raleway Thin"/>
              <a:sym typeface="Raleway Thin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1800" dirty="0" smtClean="0">
                <a:solidFill>
                  <a:schemeClr val="bg1"/>
                </a:solidFill>
                <a:latin typeface="Raleway" charset="-52"/>
              </a:rPr>
              <a:t>XIX </a:t>
            </a:r>
            <a:r>
              <a:rPr lang="ru-RU" sz="1800" smtClean="0">
                <a:solidFill>
                  <a:schemeClr val="bg1"/>
                </a:solidFill>
                <a:latin typeface="Raleway" charset="-52"/>
              </a:rPr>
              <a:t>век - начало</a:t>
            </a:r>
            <a:endParaRPr lang="ru-RU" sz="1800" dirty="0" smtClean="0">
              <a:solidFill>
                <a:schemeClr val="bg1"/>
              </a:solidFill>
              <a:latin typeface="Raleway" charset="-52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1800" dirty="0" smtClean="0">
                <a:solidFill>
                  <a:schemeClr val="bg1"/>
                </a:solidFill>
                <a:latin typeface="Raleway" charset="-52"/>
              </a:rPr>
              <a:t>ХХ века  - послереволюционные реформы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 smtClean="0">
                <a:solidFill>
                  <a:schemeClr val="bg1"/>
                </a:solidFill>
                <a:latin typeface="Raleway" charset="-52"/>
              </a:rPr>
              <a:t>Место органов юстиции на современном этапе развития государства</a:t>
            </a:r>
          </a:p>
          <a:p>
            <a:pPr lvl="0" algn="just"/>
            <a:endParaRPr lang="ru-RU" sz="1800" dirty="0" smtClean="0">
              <a:solidFill>
                <a:srgbClr val="FFFFFF"/>
              </a:solidFill>
              <a:latin typeface="Raleway" charset="-52"/>
              <a:ea typeface="Raleway Thin"/>
              <a:cs typeface="Raleway Thin"/>
              <a:sym typeface="Raleway Thin"/>
            </a:endParaRPr>
          </a:p>
          <a:p>
            <a:pPr lvl="0" algn="just"/>
            <a:r>
              <a:rPr lang="ru-RU" sz="1800" b="1" dirty="0" smtClean="0">
                <a:solidFill>
                  <a:srgbClr val="FFFFFF"/>
                </a:solidFill>
                <a:latin typeface="Raleway" charset="-52"/>
                <a:ea typeface="Raleway Thin"/>
                <a:cs typeface="Raleway Thin"/>
                <a:sym typeface="Raleway Thin"/>
              </a:rPr>
              <a:t>Заключение</a:t>
            </a:r>
          </a:p>
          <a:p>
            <a:pPr lvl="0" algn="just"/>
            <a:r>
              <a:rPr lang="ru-RU" sz="1800" b="1" dirty="0" smtClean="0">
                <a:solidFill>
                  <a:srgbClr val="FFFFFF"/>
                </a:solidFill>
                <a:latin typeface="Raleway" charset="-52"/>
                <a:ea typeface="Raleway Thin"/>
                <a:cs typeface="Raleway Thin"/>
                <a:sym typeface="Raleway Thin"/>
              </a:rPr>
              <a:t>Библиографический список</a:t>
            </a:r>
          </a:p>
          <a:p>
            <a:pPr lvl="0" algn="just"/>
            <a:endParaRPr lang="ru-RU" sz="1200" dirty="0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3424" y="748040"/>
            <a:ext cx="77438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Raleway" charset="-52"/>
              </a:rPr>
              <a:t>Место органов юстиции на современном этапе развития государства</a:t>
            </a:r>
            <a:endParaRPr lang="ru-RU" sz="1600" b="1" dirty="0">
              <a:solidFill>
                <a:schemeClr val="bg1"/>
              </a:solidFill>
              <a:latin typeface="Raleway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7225" y="1540669"/>
            <a:ext cx="42100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smtClean="0">
                <a:solidFill>
                  <a:srgbClr val="FFC000"/>
                </a:solidFill>
                <a:latin typeface="Raleway" charset="-52"/>
              </a:rPr>
              <a:t>Современный этап реформ в России характеризуется совершенствованием и укреплением правового государства, созданием и развитием демократических институтов общества.</a:t>
            </a:r>
          </a:p>
          <a:p>
            <a:pPr algn="just">
              <a:buBlip>
                <a:blip r:embed="rId2"/>
              </a:buBlip>
            </a:pPr>
            <a:endParaRPr lang="ru-RU" dirty="0" smtClean="0">
              <a:solidFill>
                <a:schemeClr val="bg1"/>
              </a:solidFill>
              <a:latin typeface="Raleway" charset="-52"/>
            </a:endParaRPr>
          </a:p>
          <a:p>
            <a:pPr algn="just">
              <a:buBlip>
                <a:blip r:embed="rId2"/>
              </a:buBlip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 </a:t>
            </a:r>
            <a:r>
              <a:rPr lang="ru-RU" dirty="0" smtClean="0">
                <a:solidFill>
                  <a:schemeClr val="accent2"/>
                </a:solidFill>
                <a:latin typeface="Raleway" charset="-52"/>
              </a:rPr>
              <a:t>На всех этапах развития Министерства юстиции основной задачей было укрепление и развитие российской государственности, формирование в России основ правового государства на основе приоритета общечеловеческих ценностей – принципов демократии, гуманизма, законности и справедливости.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6" y="1595429"/>
            <a:ext cx="3786214" cy="245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879793" y="4113312"/>
            <a:ext cx="24000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Raleway" charset="-52"/>
              </a:rPr>
              <a:t>Здание</a:t>
            </a:r>
            <a:r>
              <a:rPr lang="ru-RU" sz="1100" dirty="0" smtClean="0">
                <a:solidFill>
                  <a:srgbClr val="C00000"/>
                </a:solidFill>
                <a:latin typeface="Raleway" charset="-52"/>
              </a:rPr>
              <a:t> </a:t>
            </a:r>
            <a:r>
              <a:rPr lang="ru-RU" sz="1100" b="1" dirty="0" smtClean="0">
                <a:solidFill>
                  <a:srgbClr val="C00000"/>
                </a:solidFill>
                <a:latin typeface="Raleway" charset="-52"/>
              </a:rPr>
              <a:t>Министерства</a:t>
            </a:r>
            <a:r>
              <a:rPr lang="ru-RU" sz="1100" dirty="0" smtClean="0">
                <a:solidFill>
                  <a:srgbClr val="C00000"/>
                </a:solidFill>
                <a:latin typeface="Raleway" charset="-52"/>
              </a:rPr>
              <a:t> </a:t>
            </a:r>
            <a:r>
              <a:rPr lang="ru-RU" sz="1100" b="1" dirty="0" smtClean="0">
                <a:solidFill>
                  <a:srgbClr val="C00000"/>
                </a:solidFill>
                <a:latin typeface="Raleway" charset="-52"/>
              </a:rPr>
              <a:t>юстиц</a:t>
            </a:r>
            <a:r>
              <a:rPr lang="ru-RU" sz="1100" b="1" dirty="0" smtClean="0">
                <a:solidFill>
                  <a:srgbClr val="C00000"/>
                </a:solidFill>
              </a:rPr>
              <a:t>ии</a:t>
            </a:r>
            <a:endParaRPr lang="ru-RU" sz="11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76" y="875288"/>
            <a:ext cx="41719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buNone/>
            </a:pPr>
            <a:r>
              <a:rPr lang="ru-RU" sz="1200" dirty="0" smtClean="0">
                <a:solidFill>
                  <a:schemeClr val="bg1"/>
                </a:solidFill>
                <a:latin typeface="Raleway" charset="-52"/>
              </a:rPr>
              <a:t>На сегодняшний день </a:t>
            </a:r>
            <a:r>
              <a:rPr lang="ru-RU" sz="1200" b="1" dirty="0" smtClean="0">
                <a:solidFill>
                  <a:schemeClr val="bg1"/>
                </a:solidFill>
                <a:latin typeface="Raleway" charset="-52"/>
              </a:rPr>
              <a:t>органы юстиции – это неотъемлемый элемент правительственного аппарата государства. </a:t>
            </a:r>
          </a:p>
          <a:p>
            <a:pPr indent="0" algn="just">
              <a:buNone/>
            </a:pPr>
            <a:r>
              <a:rPr lang="ru-RU" sz="1200" dirty="0" smtClean="0">
                <a:solidFill>
                  <a:schemeClr val="bg1"/>
                </a:solidFill>
                <a:latin typeface="Raleway" charset="-52"/>
              </a:rPr>
              <a:t>Существует огромное количество мнений о терминологическом значении слова «юстиция». Одни предполагают, что деятельность юстиции означает законную деятельность, другие считают, что перевод говорит о координации судебной деятельности. </a:t>
            </a:r>
          </a:p>
          <a:p>
            <a:pPr indent="0" algn="just">
              <a:buNone/>
            </a:pPr>
            <a:r>
              <a:rPr lang="ru-RU" sz="1200" dirty="0" smtClean="0">
                <a:solidFill>
                  <a:schemeClr val="bg1"/>
                </a:solidFill>
                <a:latin typeface="Raleway" charset="-52"/>
              </a:rPr>
              <a:t>В любом случае, какая бы точка зрения ни была вам ближе, терминологическое значение слова связано с законной деятельностью, то есть той, которая носит юридический характер. </a:t>
            </a:r>
          </a:p>
          <a:p>
            <a:pPr indent="0" algn="just">
              <a:buNone/>
            </a:pPr>
            <a:endParaRPr lang="ru-RU" sz="1200" dirty="0" smtClean="0">
              <a:solidFill>
                <a:schemeClr val="bg1"/>
              </a:solidFill>
              <a:latin typeface="Raleway" charset="-52"/>
            </a:endParaRPr>
          </a:p>
          <a:p>
            <a:pPr indent="0" algn="just">
              <a:buBlip>
                <a:blip r:embed="rId3"/>
              </a:buBlip>
            </a:pPr>
            <a:r>
              <a:rPr lang="ru-RU" sz="1200" b="1" dirty="0" smtClean="0">
                <a:solidFill>
                  <a:srgbClr val="FFC000"/>
                </a:solidFill>
                <a:latin typeface="Raleway" charset="-52"/>
              </a:rPr>
              <a:t> Разбираясь в данном вопросе более подробно, необходимо уточнить, что терминологическое толкование слова «юстиция» в большей мере связано с историческими традициями и историей развития данного органа.</a:t>
            </a:r>
            <a:endParaRPr lang="ru-RU" sz="1200" b="1" dirty="0">
              <a:solidFill>
                <a:srgbClr val="FFC000"/>
              </a:solidFill>
              <a:latin typeface="Raleway" charset="-52"/>
            </a:endParaRPr>
          </a:p>
        </p:txBody>
      </p:sp>
      <p:pic>
        <p:nvPicPr>
          <p:cNvPr id="4" name="Untitle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972050" y="1419225"/>
            <a:ext cx="4019550" cy="2286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38650" y="1254919"/>
            <a:ext cx="41338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На данный момент органы юстиции Российской Федерации осуществляют </a:t>
            </a:r>
            <a:r>
              <a:rPr lang="ru-RU" b="1" dirty="0" smtClean="0">
                <a:solidFill>
                  <a:srgbClr val="FFC000"/>
                </a:solidFill>
                <a:latin typeface="Raleway" charset="-52"/>
              </a:rPr>
              <a:t>функции организационно-управленческого характера. </a:t>
            </a:r>
          </a:p>
          <a:p>
            <a:pPr indent="0" algn="just">
              <a:buNone/>
            </a:pPr>
            <a:endParaRPr lang="ru-RU" dirty="0" smtClean="0">
              <a:solidFill>
                <a:schemeClr val="bg1"/>
              </a:solidFill>
              <a:latin typeface="Raleway" charset="-52"/>
            </a:endParaRPr>
          </a:p>
          <a:p>
            <a:pPr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Основным регулирующим документом, осуществляющим координацию деятельности вышеназванного элемента государственного аппарата, является </a:t>
            </a:r>
            <a:r>
              <a:rPr lang="ru-RU" b="1" dirty="0" smtClean="0">
                <a:solidFill>
                  <a:srgbClr val="FFC000"/>
                </a:solidFill>
                <a:latin typeface="Raleway" charset="-52"/>
              </a:rPr>
              <a:t>Положение о Министерстве юстиции РФ. </a:t>
            </a:r>
          </a:p>
          <a:p>
            <a:pPr indent="0" algn="just">
              <a:buNone/>
            </a:pPr>
            <a:endParaRPr lang="ru-RU" dirty="0" smtClean="0">
              <a:solidFill>
                <a:schemeClr val="bg1"/>
              </a:solidFill>
              <a:latin typeface="Raleway" charset="-52"/>
            </a:endParaRPr>
          </a:p>
          <a:p>
            <a:pPr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Немаловажную роль в этой сфере играют многочисленные постановления Правительства РФ, а также указы главы государства.</a:t>
            </a:r>
            <a:endParaRPr lang="ru-RU" dirty="0">
              <a:solidFill>
                <a:schemeClr val="bg1"/>
              </a:solidFill>
              <a:latin typeface="Raleway" charset="-52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07" y="1438274"/>
            <a:ext cx="3877916" cy="258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54083" y="4170462"/>
            <a:ext cx="33057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Raleway" charset="-52"/>
              </a:rPr>
              <a:t>Заседание коллегии Министерства юстиции</a:t>
            </a:r>
            <a:endParaRPr lang="ru-RU" sz="1100" b="1" dirty="0">
              <a:solidFill>
                <a:srgbClr val="C00000"/>
              </a:solidFill>
              <a:latin typeface="Raleway" charset="-5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4985" y="760512"/>
            <a:ext cx="2589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2000" b="1" dirty="0" smtClean="0">
                <a:solidFill>
                  <a:schemeClr val="bg2"/>
                </a:solidFill>
                <a:latin typeface="Raleway" charset="-52"/>
                <a:sym typeface="Raleway Thin"/>
              </a:rPr>
              <a:t>Заключение</a:t>
            </a:r>
            <a:endParaRPr lang="ru-RU" sz="2000" dirty="0">
              <a:latin typeface="Raleway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8175" y="1439525"/>
            <a:ext cx="4495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buNone/>
            </a:pPr>
            <a:r>
              <a:rPr lang="ru-RU" b="1" dirty="0" smtClean="0">
                <a:solidFill>
                  <a:srgbClr val="C00000"/>
                </a:solidFill>
                <a:latin typeface="Raleway" charset="-52"/>
              </a:rPr>
              <a:t>Министерство юстиции </a:t>
            </a: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– это многофункциональный правовой орган государственной власти, в котором трудятся профессионалы, отличающиеся не только хорошими знаниями, но и обостренным чувством социальной справедливости и сострадания, которые в полной мере соответствуют принципам, заложенным первым министром юстиции России Г.В. Державиным: </a:t>
            </a:r>
            <a:r>
              <a:rPr lang="ru-RU" b="1" i="1" dirty="0" smtClean="0">
                <a:solidFill>
                  <a:srgbClr val="FFC000"/>
                </a:solidFill>
                <a:latin typeface="Raleway" charset="-52"/>
              </a:rPr>
              <a:t>«Государственный человек более других сограждан должен быть одушевлен, движим и руководствован любви к Отечеству. Он должен жить ею, вливать в своих подчинённых и быть примером в сей любви всему государству Российскому».</a:t>
            </a:r>
            <a:endParaRPr lang="ru-RU" b="1" i="1" dirty="0">
              <a:solidFill>
                <a:srgbClr val="FFC000"/>
              </a:solidFill>
              <a:latin typeface="Raleway" charset="-52"/>
            </a:endParaRPr>
          </a:p>
        </p:txBody>
      </p:sp>
      <p:pic>
        <p:nvPicPr>
          <p:cNvPr id="10" name="Рисунок 9" descr="Flag-map_of_Russia_(version1)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3023" y="1800226"/>
            <a:ext cx="3890977" cy="1971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>
            <a:spLocks noGrp="1"/>
          </p:cNvSpPr>
          <p:nvPr>
            <p:ph type="title"/>
          </p:nvPr>
        </p:nvSpPr>
        <p:spPr>
          <a:xfrm>
            <a:off x="727800" y="731425"/>
            <a:ext cx="7688400" cy="4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bg1"/>
                </a:solidFill>
                <a:latin typeface="Raleway Thin" pitchFamily="2" charset="-52"/>
              </a:rPr>
              <a:t>Библиографический список</a:t>
            </a:r>
            <a:endParaRPr sz="2000" b="1" dirty="0">
              <a:solidFill>
                <a:schemeClr val="bg1"/>
              </a:solidFill>
              <a:latin typeface="Raleway Thin" pitchFamily="2" charset="-52"/>
            </a:endParaRPr>
          </a:p>
        </p:txBody>
      </p:sp>
      <p:sp>
        <p:nvSpPr>
          <p:cNvPr id="172" name="Google Shape;172;p22"/>
          <p:cNvSpPr txBox="1">
            <a:spLocks noGrp="1"/>
          </p:cNvSpPr>
          <p:nvPr>
            <p:ph type="body" idx="1"/>
          </p:nvPr>
        </p:nvSpPr>
        <p:spPr>
          <a:xfrm>
            <a:off x="742950" y="1365474"/>
            <a:ext cx="7705725" cy="3568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endParaRPr lang="ru-RU" sz="1600" b="1" dirty="0">
              <a:solidFill>
                <a:schemeClr val="bg2"/>
              </a:solidFill>
            </a:endParaRPr>
          </a:p>
          <a:p>
            <a:pPr algn="ctr">
              <a:spcBef>
                <a:spcPts val="300"/>
              </a:spcBef>
              <a:defRPr/>
            </a:pP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нормативные правовые акты</a:t>
            </a:r>
          </a:p>
          <a:p>
            <a:pPr algn="just">
              <a:spcBef>
                <a:spcPts val="300"/>
              </a:spcBef>
              <a:defRPr/>
            </a:pP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Конституция Российской Федерации : принята всенародным голосованием 12.12.1993 (с учетом поправок, внесенных Законами РФ о поправках к Конституции РФ от 30.12.2008 № 6-ФКЗ, от 30.12.2008 № 7-ФКЗ, от 5.02.2014 № 2-ФКЗ, от 21.07.2014 № 11- ФКЗ, от 14.03.2020 № 1- ФКЗ) // Официальный интернет-портал правовой информации. – Москва. – URL : https://www.pravo.gov.ru. –</a:t>
            </a:r>
            <a:r>
              <a:rPr lang="ru-RU" sz="1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Загл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</a:t>
            </a:r>
            <a:r>
              <a:rPr lang="ru-RU" sz="1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титул.экрана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(дата обращения 20.02.2021). – Текст : электронный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ЛИТЕРАТУРА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1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Цечоев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 К.  История органов и учреждений юстиции России : учебник для вузов / В. К. 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Цечоев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Текст 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непосредственный. — 3-е изд., 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доп. — М. : Издательство 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Юрайт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2020. — 421 с. 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органов и учреждений юстиции России : учебник для магистров / В. К. 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Цечоев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Текст 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непосредственный. — 2-е 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доп. — М. : Издательство 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Юрайт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2014. — 456 с. </a:t>
            </a:r>
          </a:p>
          <a:p>
            <a:pPr marL="0" indent="0" algn="just">
              <a:buNone/>
            </a:pPr>
            <a:endParaRPr lang="ru-RU" sz="1400" b="1" dirty="0" smtClean="0">
              <a:solidFill>
                <a:srgbClr val="7030A0"/>
              </a:solidFill>
              <a:latin typeface="Raleway" charset="-52"/>
            </a:endParaRPr>
          </a:p>
          <a:p>
            <a:pPr marL="457200" lvl="0" indent="-2921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Raleway Thin"/>
              <a:buAutoNum type="arabicPeriod"/>
            </a:pPr>
            <a:endParaRPr sz="1400" b="1" dirty="0">
              <a:solidFill>
                <a:srgbClr val="000000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fdd0a150752feb8520dc9714b451de92ab6713eb972015d021e55e84e2e1c3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1450" y="309564"/>
            <a:ext cx="5524500" cy="48339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90901" y="1247774"/>
            <a:ext cx="54197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Спасибо за внимание!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727800" y="73142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chemeClr val="bg1"/>
                </a:solidFill>
                <a:latin typeface="Raleway Thin" pitchFamily="2" charset="-52"/>
              </a:rPr>
              <a:t>Введение</a:t>
            </a:r>
            <a:endParaRPr sz="2800" dirty="0">
              <a:solidFill>
                <a:schemeClr val="bg1"/>
              </a:solidFill>
              <a:latin typeface="Raleway Thin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4850" y="1771531"/>
            <a:ext cx="38766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Министерству юстиции исполняется 220 лет, а это достойный повод вспомнить основные исторические вехи его возникновения, становления и дальнейшего развития.</a:t>
            </a:r>
          </a:p>
          <a:p>
            <a:pPr indent="0" algn="just">
              <a:buNone/>
            </a:pPr>
            <a:endParaRPr lang="ru-RU" dirty="0" smtClean="0">
              <a:solidFill>
                <a:schemeClr val="bg1"/>
              </a:solidFill>
              <a:latin typeface="Raleway" charset="-52"/>
            </a:endParaRPr>
          </a:p>
          <a:p>
            <a:pPr indent="0" algn="just">
              <a:buNone/>
            </a:pPr>
            <a:r>
              <a:rPr lang="ru-RU" dirty="0" smtClean="0">
                <a:solidFill>
                  <a:srgbClr val="FFC000"/>
                </a:solidFill>
                <a:latin typeface="Raleway" charset="-52"/>
              </a:rPr>
              <a:t>История Министерства юстиции России — это во многом 200-летняя история становления российского государства.</a:t>
            </a:r>
            <a:endParaRPr lang="ru-RU" dirty="0">
              <a:solidFill>
                <a:srgbClr val="FFC000"/>
              </a:solidFill>
              <a:latin typeface="Raleway" charset="-52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5" y="862001"/>
            <a:ext cx="3362328" cy="3298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3425" y="72899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Raleway" charset="-52"/>
              </a:rPr>
              <a:t>XIX</a:t>
            </a:r>
            <a:r>
              <a:rPr lang="ru-RU" sz="1800" b="1" dirty="0" smtClean="0">
                <a:solidFill>
                  <a:schemeClr val="bg1"/>
                </a:solidFill>
                <a:latin typeface="Raleway" charset="-52"/>
              </a:rPr>
              <a:t> век - начало</a:t>
            </a:r>
            <a:r>
              <a:rPr lang="ru-RU" sz="1800" dirty="0" smtClean="0">
                <a:solidFill>
                  <a:schemeClr val="bg1"/>
                </a:solidFill>
                <a:latin typeface="a_SeriferNr" pitchFamily="18" charset="-52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a_SeriferNr" pitchFamily="18" charset="-52"/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5324" y="1354485"/>
            <a:ext cx="479107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К концу XVIII века в России потребность в упорядочении системы центральных органов власти, их модернизации и повышении эффективности ощущалась весьма остро. </a:t>
            </a:r>
            <a:r>
              <a:rPr lang="ru-RU" b="1" dirty="0" smtClean="0">
                <a:solidFill>
                  <a:srgbClr val="FFC000"/>
                </a:solidFill>
                <a:latin typeface="Raleway" charset="-52"/>
              </a:rPr>
              <a:t>В этой связи Манифестом императора Александра I учреждено 8 сентября 1802 года Министерство юстиции.</a:t>
            </a:r>
          </a:p>
          <a:p>
            <a:pPr indent="0" algn="just">
              <a:buNone/>
            </a:pPr>
            <a:endParaRPr lang="ru-RU" dirty="0" smtClean="0">
              <a:solidFill>
                <a:schemeClr val="bg1"/>
              </a:solidFill>
              <a:latin typeface="Raleway" charset="-52"/>
            </a:endParaRPr>
          </a:p>
          <a:p>
            <a:pPr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Так, более 200 лет назад в России был заложен фундамент единой системы органов исполнительной власти, действующей и сегодня.</a:t>
            </a:r>
          </a:p>
          <a:p>
            <a:pPr indent="0" algn="just">
              <a:buNone/>
            </a:pPr>
            <a:endParaRPr lang="ru-RU" dirty="0" smtClean="0">
              <a:solidFill>
                <a:schemeClr val="bg1"/>
              </a:solidFill>
              <a:latin typeface="Raleway" charset="-52"/>
            </a:endParaRPr>
          </a:p>
          <a:p>
            <a:pPr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С образованием Министерства юстиции в его ведение была передана прокуратура на местах. В составе Правительства была учреждена должность Министра юстиции — </a:t>
            </a:r>
            <a:r>
              <a:rPr lang="ru-RU" b="1" dirty="0" smtClean="0">
                <a:solidFill>
                  <a:schemeClr val="bg1"/>
                </a:solidFill>
                <a:latin typeface="Raleway" charset="-52"/>
              </a:rPr>
              <a:t>Генерального прокурора</a:t>
            </a: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.</a:t>
            </a:r>
          </a:p>
        </p:txBody>
      </p:sp>
      <p:pic>
        <p:nvPicPr>
          <p:cNvPr id="7" name="Рисунок 6" descr="49bcee6fa21d2d83807788af74433a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39252" y="1038225"/>
            <a:ext cx="2876152" cy="3277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375108" y="4427637"/>
            <a:ext cx="18565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Raleway" charset="-52"/>
              </a:rPr>
              <a:t>Император Александр I</a:t>
            </a:r>
            <a:endParaRPr lang="ru-RU" sz="11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5124" y="560279"/>
            <a:ext cx="5895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ru-RU" sz="1200" dirty="0" smtClean="0">
                <a:latin typeface="Raleway" charset="-52"/>
              </a:rPr>
              <a:t>  </a:t>
            </a:r>
            <a:r>
              <a:rPr lang="ru-RU" sz="1200" dirty="0" smtClean="0">
                <a:solidFill>
                  <a:schemeClr val="bg1"/>
                </a:solidFill>
                <a:latin typeface="Raleway" charset="-52"/>
              </a:rPr>
              <a:t>Первым Министром юстиции был утвержден выдающийся русский поэт и общественный </a:t>
            </a:r>
            <a:r>
              <a:rPr lang="ru-RU" sz="1200" b="1" dirty="0" smtClean="0">
                <a:solidFill>
                  <a:srgbClr val="FFC000"/>
                </a:solidFill>
                <a:latin typeface="Raleway" charset="-52"/>
              </a:rPr>
              <a:t>деятель Гавриил Романович Державин</a:t>
            </a:r>
            <a:r>
              <a:rPr lang="ru-RU" sz="1200" dirty="0" smtClean="0">
                <a:solidFill>
                  <a:schemeClr val="bg1"/>
                </a:solidFill>
                <a:latin typeface="Raleway" charset="-52"/>
              </a:rPr>
              <a:t>, который одновременно являлся и генерал-прокурором.</a:t>
            </a:r>
          </a:p>
          <a:p>
            <a:pPr algn="just">
              <a:buNone/>
            </a:pPr>
            <a:endParaRPr lang="ru-RU" sz="1200" dirty="0" smtClean="0">
              <a:solidFill>
                <a:schemeClr val="bg1"/>
              </a:solidFill>
              <a:latin typeface="Raleway" charset="-52"/>
            </a:endParaRPr>
          </a:p>
          <a:p>
            <a:pPr algn="just">
              <a:buBlip>
                <a:blip r:embed="rId2"/>
              </a:buBlip>
            </a:pPr>
            <a:r>
              <a:rPr lang="ru-RU" sz="1200" dirty="0" smtClean="0">
                <a:solidFill>
                  <a:schemeClr val="bg1"/>
                </a:solidFill>
                <a:latin typeface="Raleway" charset="-52"/>
              </a:rPr>
              <a:t>  На Министерство юстиции возлагались функции подготовки актов законодательного характера, кодификации и систематизации действующего законодательства, а также организационно-управленческая деятельность судов и прокуратуры, в том числе назначения, перемещения и увольнения чинов судебного ведомства, учреждения и упразднения судов, осуществления надзора за их работой.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85758" y="3395668"/>
            <a:ext cx="5414991" cy="136207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sz="1200" dirty="0" smtClean="0">
                <a:solidFill>
                  <a:schemeClr val="tx1"/>
                </a:solidFill>
                <a:latin typeface="Raleway" charset="-52"/>
              </a:rPr>
              <a:t>С первых дней своего образования Министерство юстиции большое значение придавало совершенствованию законодательства. Под руководством </a:t>
            </a:r>
            <a:r>
              <a:rPr lang="ru-RU" sz="1200" b="1" dirty="0" smtClean="0">
                <a:solidFill>
                  <a:srgbClr val="002060"/>
                </a:solidFill>
                <a:latin typeface="Raleway" charset="-52"/>
              </a:rPr>
              <a:t>М.М. Сперанского </a:t>
            </a:r>
            <a:r>
              <a:rPr lang="ru-RU" sz="1200" dirty="0" smtClean="0">
                <a:solidFill>
                  <a:schemeClr val="tx1"/>
                </a:solidFill>
                <a:latin typeface="Raleway" charset="-52"/>
              </a:rPr>
              <a:t>в 1833 году была проведена кодификация законодательства: издано 56 томов Полного собрания законов Российской империи и 15 томов Свода законов.</a:t>
            </a:r>
          </a:p>
        </p:txBody>
      </p:sp>
      <p:pic>
        <p:nvPicPr>
          <p:cNvPr id="4" name="Рисунок 3" descr="Derzhavin_by_Borovikovsky_(1811,_Pushkin_museum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560" y="261921"/>
            <a:ext cx="2214578" cy="2689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s://avatars.mds.yandex.net/get-zen_doc/1708007/pub_5f8fe6a66ca69c7802cf75fd_5f8fe7c0c2b29d22943a5da7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0363" y="2343149"/>
            <a:ext cx="1928826" cy="241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26702" y="2989362"/>
            <a:ext cx="11849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Raleway" charset="-52"/>
              </a:rPr>
              <a:t>Г.Р. Державин</a:t>
            </a:r>
            <a:endParaRPr lang="ru-RU" sz="11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19871" y="4751487"/>
            <a:ext cx="13805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Raleway" charset="-52"/>
              </a:rPr>
              <a:t>М.М. Сперанский</a:t>
            </a:r>
            <a:endParaRPr lang="ru-RU" sz="11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1050" y="1095048"/>
            <a:ext cx="783907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После проведенной в 1864 году в России судебной реформы заметно расширились полномочия Министерства юстиции в </a:t>
            </a:r>
            <a:r>
              <a:rPr lang="ru-RU" b="1" dirty="0" smtClean="0">
                <a:solidFill>
                  <a:srgbClr val="FFC000"/>
                </a:solidFill>
                <a:latin typeface="Raleway" charset="-52"/>
              </a:rPr>
              <a:t>решении кадровых и правоохранительных задач. </a:t>
            </a:r>
          </a:p>
          <a:p>
            <a:pPr indent="0" algn="just">
              <a:buNone/>
            </a:pPr>
            <a:endParaRPr lang="ru-RU" dirty="0" smtClean="0">
              <a:solidFill>
                <a:schemeClr val="bg1"/>
              </a:solidFill>
              <a:latin typeface="Raleway" charset="-52"/>
            </a:endParaRPr>
          </a:p>
          <a:p>
            <a:pPr indent="0" algn="just">
              <a:buNone/>
            </a:pPr>
            <a:r>
              <a:rPr lang="ru-RU" b="1" dirty="0" smtClean="0">
                <a:solidFill>
                  <a:schemeClr val="accent2"/>
                </a:solidFill>
                <a:latin typeface="Raleway" charset="-52"/>
              </a:rPr>
              <a:t>В сфере управления </a:t>
            </a: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личным составом судебного ведомства Министерство юстиции получило право назначения и увольнения следователей по важнейшим делам в окружных судах, городских судей, уездных членов окружных судов. По представлению министра юстиции указами царя назначались обер-прокуроры судебных палат, обер-прокурор общего собрания кассационных департаментов, товарищи обер-прокуроров и прокуроров судебных палат.</a:t>
            </a:r>
          </a:p>
          <a:p>
            <a:pPr indent="0" algn="just">
              <a:buNone/>
            </a:pPr>
            <a:endParaRPr lang="ru-RU" dirty="0" smtClean="0">
              <a:solidFill>
                <a:schemeClr val="bg1"/>
              </a:solidFill>
              <a:latin typeface="Raleway" charset="-52"/>
            </a:endParaRPr>
          </a:p>
          <a:p>
            <a:pPr indent="0" algn="just">
              <a:buNone/>
            </a:pPr>
            <a:r>
              <a:rPr lang="ru-RU" b="1" dirty="0" smtClean="0">
                <a:solidFill>
                  <a:srgbClr val="C00000"/>
                </a:solidFill>
                <a:latin typeface="Raleway" charset="-52"/>
              </a:rPr>
              <a:t>В сфере надзора </a:t>
            </a: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за деятельностью судебных учреждений права Министерства юстиции также были расширены. К числу его полномочий были отнесены контроль за ведением судебной отчетности, производством ревизий судебных учреждений, принятие мер по сокращению сроков прохождения дел в судах.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7224" y="1036529"/>
            <a:ext cx="43338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После введения института мировых судей и присяжных заседателей Министерству юстиции был поручен надзор за их деятельностью. Как генерал-прокурор министр юстиции осуществлял руководство прокурорским надзором с момента возбуждения уголовного дела до окончательного его разрешения.</a:t>
            </a:r>
          </a:p>
          <a:p>
            <a:pPr algn="just">
              <a:buBlip>
                <a:blip r:embed="rId2"/>
              </a:buBlip>
            </a:pPr>
            <a:r>
              <a:rPr lang="ru-RU" dirty="0" smtClean="0">
                <a:solidFill>
                  <a:schemeClr val="bg1"/>
                </a:solidFill>
                <a:latin typeface="Raleway" charset="-52"/>
              </a:rPr>
              <a:t> По закону от 19 мая 1871 года, предоставившему Правительству право решать дела по государственным преступлениям внесудебным порядком, министр юстиции получил также возможность рассматривать и разрешать дела по этим преступлениям по согласованию с шефом жандармов в административном порядке.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174" y="1523435"/>
            <a:ext cx="3754879" cy="241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848350" y="4010025"/>
            <a:ext cx="2409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Raleway" charset="-52"/>
              </a:rPr>
              <a:t>Зал Совета в Санкт-Петербурге</a:t>
            </a:r>
            <a:endParaRPr lang="ru-RU" sz="1100" b="1" dirty="0">
              <a:solidFill>
                <a:srgbClr val="C00000"/>
              </a:solidFill>
              <a:latin typeface="Raleway" charset="-5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76301" y="1408004"/>
            <a:ext cx="3267074" cy="272415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ru-RU" dirty="0" smtClean="0">
                <a:latin typeface="Raleway" charset="-52"/>
              </a:rPr>
              <a:t> В области гражданского права 19 мая 1881 года Министерством юстиции были составлены Правила о порядке укрепления прав на недвижимое имущество, а 26 мая 1881 года по ходатайству Министерства юстиции было отменено публичное исполнение смертной казни.</a:t>
            </a:r>
          </a:p>
          <a:p>
            <a:pPr algn="just"/>
            <a:endParaRPr lang="ru-RU" dirty="0" smtClean="0">
              <a:latin typeface="Raleway" charset="-52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34000" y="1154132"/>
            <a:ext cx="3400425" cy="3200876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buBlip>
                <a:blip r:embed="rId2"/>
              </a:buBlip>
            </a:pPr>
            <a:r>
              <a:rPr lang="ru-RU" dirty="0" smtClean="0">
                <a:latin typeface="Raleway" charset="-52"/>
              </a:rPr>
              <a:t> Министерству юстиции представлялись на заключение все законодательные предложения до внесения их на рассмотрение Государственного совета, а с 1881 года законопроекты других ведомств стали поступать на заключение Министерства юстиции не только для их оценки с юридической стороны, но и для согласования с существующими законами.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4410075" y="2362200"/>
            <a:ext cx="723900" cy="34290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3425" y="1451313"/>
            <a:ext cx="38195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buNone/>
            </a:pPr>
            <a:r>
              <a:rPr lang="ru-RU" sz="1600" dirty="0" smtClean="0">
                <a:solidFill>
                  <a:schemeClr val="bg1"/>
                </a:solidFill>
                <a:latin typeface="Raleway" charset="-52"/>
              </a:rPr>
              <a:t>В 1895 году Минюсту была впервые передана функция управления местами лишения свободы, которую ранее осуществляло Министерство внутренних дел </a:t>
            </a:r>
            <a:r>
              <a:rPr lang="ru-RU" sz="1600" i="1" dirty="0" smtClean="0">
                <a:solidFill>
                  <a:schemeClr val="accent2"/>
                </a:solidFill>
                <a:latin typeface="Raleway" charset="-52"/>
              </a:rPr>
              <a:t>(впоследствии эта сфера деятельности неоднократно переходила в юрисдикцию органов внутренних дел и обратно).</a:t>
            </a:r>
          </a:p>
          <a:p>
            <a:pPr indent="0" algn="just">
              <a:buNone/>
            </a:pPr>
            <a:endParaRPr lang="ru-RU" sz="1600" dirty="0" smtClean="0">
              <a:latin typeface="Raleway" charset="-52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14375" y="3983593"/>
            <a:ext cx="4152900" cy="81724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0" algn="just">
              <a:buNone/>
            </a:pPr>
            <a:r>
              <a:rPr lang="ru-RU" b="1" dirty="0" smtClean="0">
                <a:solidFill>
                  <a:schemeClr val="tx1"/>
                </a:solidFill>
                <a:latin typeface="Raleway" charset="-52"/>
              </a:rPr>
              <a:t>Законотворчество Министерства юстиции конца 19  века характеризуется особым вниманием к правам личности.</a:t>
            </a:r>
          </a:p>
        </p:txBody>
      </p:sp>
      <p:pic>
        <p:nvPicPr>
          <p:cNvPr id="4" name="Рисунок 3" descr="Здание Александровской тюрьмы зимо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755" y="1343024"/>
            <a:ext cx="4123403" cy="2209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530074" y="3608487"/>
            <a:ext cx="28167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Raleway" charset="-52"/>
              </a:rPr>
              <a:t>Александровская каторжная тюрьма</a:t>
            </a:r>
            <a:endParaRPr lang="ru-RU" sz="1100" b="1" dirty="0">
              <a:solidFill>
                <a:srgbClr val="C00000"/>
              </a:solidFill>
              <a:latin typeface="Raleway" charset="-5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powerpointbase.com-94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powerpointbase.com-941</Template>
  <TotalTime>592</TotalTime>
  <Words>2358</Words>
  <Application>Microsoft Office PowerPoint</Application>
  <PresentationFormat>Экран (16:9)</PresentationFormat>
  <Paragraphs>122</Paragraphs>
  <Slides>25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Times New Roman</vt:lpstr>
      <vt:lpstr>a_SeriferNr</vt:lpstr>
      <vt:lpstr>Raleway</vt:lpstr>
      <vt:lpstr>Arial Black</vt:lpstr>
      <vt:lpstr>Raleway Thin</vt:lpstr>
      <vt:lpstr>Calibri Light</vt:lpstr>
      <vt:lpstr>Arial</vt:lpstr>
      <vt:lpstr>Calibri</vt:lpstr>
      <vt:lpstr>powerpointbase.com-941</vt:lpstr>
      <vt:lpstr>Презентация PowerPoint</vt:lpstr>
      <vt:lpstr>Презентация PowerPoint</vt:lpstr>
      <vt:lpstr>Введение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Библиографический список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Макасеева Ася Александровна</cp:lastModifiedBy>
  <cp:revision>36</cp:revision>
  <dcterms:modified xsi:type="dcterms:W3CDTF">2022-06-22T10:35:46Z</dcterms:modified>
</cp:coreProperties>
</file>