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9" r:id="rId9"/>
    <p:sldId id="270" r:id="rId10"/>
    <p:sldId id="268" r:id="rId11"/>
    <p:sldId id="265" r:id="rId12"/>
    <p:sldId id="271" r:id="rId13"/>
    <p:sldId id="264" r:id="rId14"/>
    <p:sldId id="272" r:id="rId15"/>
    <p:sldId id="266" r:id="rId16"/>
    <p:sldId id="273" r:id="rId17"/>
    <p:sldId id="276" r:id="rId18"/>
    <p:sldId id="274" r:id="rId19"/>
    <p:sldId id="275" r:id="rId20"/>
    <p:sldId id="267" r:id="rId21"/>
    <p:sldId id="26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795"/>
    <a:srgbClr val="97C777"/>
    <a:srgbClr val="83BC5C"/>
    <a:srgbClr val="E48B5A"/>
    <a:srgbClr val="FFE697"/>
    <a:srgbClr val="FFEEB9"/>
    <a:srgbClr val="F5B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F863D-F092-4304-BE9D-32ECC9F242C3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1AB6E-ED47-4A8F-8E04-6EA9FE9B0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57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AB6E-ED47-4A8F-8E04-6EA9FE9B02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9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E58F7-DD7C-4CCF-AE4F-345DECF63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E588665-2C2E-4E6B-9809-AD601DE9B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F0D44C-0D7D-4BC6-8C00-97E874FAF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103C32-28E0-4C2B-8DBB-784F29B9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B33197-AD44-43C0-9C2C-30783DE5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4332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1445B3-147F-4277-A24C-435AA19B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AB61D0C-CE94-4D3D-82BB-592C94E64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DD996E-9F42-400C-9E8B-DF614C67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8F584F-B127-433F-999C-79189AD2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1A1625-1CFE-4240-A0DF-52312FAC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9054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0E52B02-17BF-4B1C-858A-2B4BCEEC7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A91C3D-4DAC-435B-B7CD-12FEE48DD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5D428C-C97F-476B-8EF9-0CEF82B61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794DAB-3A42-4817-9E69-335F5095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1F583E-223A-47FE-BE45-EA456794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7257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A092C0-3AFA-4F36-9B95-892A726A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6BB12E-806C-43B8-98EB-B35F4E667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A987ED-E6CF-4A65-8481-0D2242C1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E4C99E-E658-461B-A722-6E109C67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B913DC-E02A-4F90-BE9B-1E24DB24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574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0676C1-F947-4FBC-B79B-06BB2C1C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E97580-B70E-4309-9C05-23C2771A7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2C191B-B91D-4355-BFD4-5D13E9C0A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3D3780-F08B-452C-A925-2EF93336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D2C275-B026-4725-8E2B-CBB9250E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300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CC6ADB-C1EC-49DA-ABA0-8219E965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EAC072-54F1-46FE-9AA9-5ED1C58D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79DF182-8CD7-400B-B0AC-91EEF930C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806CC2-F557-4D3D-9032-99B99448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075F79-90AB-4E66-8343-9E79F89FD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C2D5FE-1F2D-499B-BADE-5DB8FFCE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200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58B23F-7E00-40A3-AD49-0FF6EAD4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6E03C0-7E0B-4318-AF61-8DECEC410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EF22066-D116-438D-A04E-B8DBBE1B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0210FA4-686A-4B32-B912-A71CB27FB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C22BE99-C26F-400C-B38C-FB2B55AE1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0F94F30-5AC4-48AA-8563-9B23B6C8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526C4F6-8B21-46CF-B780-0A63CAB0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EAE9EDB-678D-490A-9D5C-DCF38A0F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107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C484D1-17FE-415E-8E4D-8F1884F4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A6A46F9-D7C7-41BF-9A93-7BDA8FB0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B280AD-CA7A-4E82-97C7-5F64E4E1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2C9AECC-C1BD-430A-BF98-10901039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057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BE608AE-786B-4CB4-9A0D-FFBDDB30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9B7E104-5B7F-4F71-A3F6-9F2F3B2AB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1193669-D0C5-4AF8-BF23-EE379C16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842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B57B5A-BC67-4CFB-A2BE-95DB0BE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E81C02-A3A4-4627-87CC-F7099CC4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C54D58-B60F-4BE3-B030-B107AC5A8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F1968B4-4B58-43E4-9338-0A03A6179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4F04510-ACDC-45B5-8679-B7075470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AFC50E-3170-4FBF-868D-C161599E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91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6F00EC-35E1-46EC-8678-2E985B0C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0AD53B4-3192-4435-AB51-1264DE18B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42C723-5805-4643-BDB9-A7B2C7337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9DCB55-A119-453A-94E5-FB4E9A1E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9C171B8-5A39-436C-B473-2F113E3E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6898034-D27B-4E24-ADA2-4626D1B6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1643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0" ty="0" sx="80000" sy="8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B6A399-2E39-4849-9CF9-C3A8D671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0CAD03-E67D-4638-A617-15887CD65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DFFD4E-4869-4577-BD90-949D3D70E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E15E-565F-4CB0-91F7-6E4F71D95799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AC8EDA-70BF-4013-9405-528351B17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608EAF-0852-4AB2-8C82-1A4C1CFF5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F3CBC-0674-40A2-9AA9-AB25161FA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71.fssp.gov.ru/oni_so/" TargetMode="External"/><Relationship Id="rId2" Type="http://schemas.openxmlformats.org/officeDocument/2006/relationships/hyperlink" Target="http://tolstoy-lit.ru/tolstoy/vospominaniya/v-vospominaniyah-sovremennikov/davydov-iz-proshlogo.htm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ya-webdesign.com/images/green-ribbon-vector-png-2.png">
            <a:extLst>
              <a:ext uri="{FF2B5EF4-FFF2-40B4-BE49-F238E27FC236}">
                <a16:creationId xmlns:a16="http://schemas.microsoft.com/office/drawing/2014/main" xmlns="" id="{EBD919D6-9B74-449A-89BE-D05F57A1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55482" y="2252367"/>
            <a:ext cx="7638324" cy="235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ya-webdesign.com/images/green-ribbon-vector-png-2.png">
            <a:extLst>
              <a:ext uri="{FF2B5EF4-FFF2-40B4-BE49-F238E27FC236}">
                <a16:creationId xmlns:a16="http://schemas.microsoft.com/office/drawing/2014/main" xmlns="" id="{58FAEB22-3228-4425-9B85-97CB1641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26727" y="2143637"/>
            <a:ext cx="7638326" cy="25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media1.moyareklama.ru/i/p/770x576/201908/20190801111642_fb1b46def6bfb8782e4a9f72efbd6921.jpg">
            <a:extLst>
              <a:ext uri="{FF2B5EF4-FFF2-40B4-BE49-F238E27FC236}">
                <a16:creationId xmlns:a16="http://schemas.microsoft.com/office/drawing/2014/main" xmlns="" id="{739B7193-56EE-4972-B46D-8A8E281FD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19" y="117543"/>
            <a:ext cx="3860803" cy="37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31D56A-BF12-4074-8C7B-82BF7FD05CFD}"/>
              </a:ext>
            </a:extLst>
          </p:cNvPr>
          <p:cNvSpPr txBox="1"/>
          <p:nvPr/>
        </p:nvSpPr>
        <p:spPr>
          <a:xfrm>
            <a:off x="716825" y="3807490"/>
            <a:ext cx="62323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0"/>
                <a:solidFill>
                  <a:srgbClr val="054724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Летопись тульской юстиции: от провинциальной канцелярии до управления Министерства юстиции</a:t>
            </a:r>
            <a:endParaRPr lang="ru-RU" sz="3200" b="1" i="1" dirty="0">
              <a:ln w="0"/>
              <a:solidFill>
                <a:srgbClr val="054724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spc="50" dirty="0">
              <a:ln w="0"/>
              <a:solidFill>
                <a:srgbClr val="205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C3A5B6-E820-4348-A8CB-2A67ECF696D4}"/>
              </a:ext>
            </a:extLst>
          </p:cNvPr>
          <p:cNvSpPr/>
          <p:nvPr/>
        </p:nvSpPr>
        <p:spPr>
          <a:xfrm>
            <a:off x="7793068" y="-40142"/>
            <a:ext cx="4398932" cy="6898142"/>
          </a:xfrm>
          <a:prstGeom prst="rect">
            <a:avLst/>
          </a:prstGeom>
          <a:solidFill>
            <a:srgbClr val="09844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xmlns="" id="{C6B96424-46D3-44E7-AFFE-47C7E9323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3068" y="203673"/>
            <a:ext cx="4471833" cy="3905474"/>
          </a:xfrm>
        </p:spPr>
        <p:txBody>
          <a:bodyPr rtlCol="0">
            <a:normAutofit/>
          </a:bodyPr>
          <a:lstStyle/>
          <a:p>
            <a:pPr algn="ctr"/>
            <a:r>
              <a:rPr lang="ru-RU" sz="3600" dirty="0">
                <a:solidFill>
                  <a:srgbClr val="FFFF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Тульский институт (филиал) ВГУЮ (РПА Минюста России)</a:t>
            </a:r>
            <a:endParaRPr lang="ru-RU" sz="3600" noProof="1">
              <a:solidFill>
                <a:srgbClr val="FFFFFF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9DFD16-0B29-44E6-A417-F92585F5A87C}"/>
              </a:ext>
            </a:extLst>
          </p:cNvPr>
          <p:cNvSpPr txBox="1"/>
          <p:nvPr/>
        </p:nvSpPr>
        <p:spPr>
          <a:xfrm>
            <a:off x="8031087" y="4109147"/>
            <a:ext cx="4160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Проверил: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анд.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юрид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. наук, доцент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кафедры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гражданско-правовых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дисциплин</a:t>
            </a:r>
          </a:p>
          <a:p>
            <a:pPr algn="just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Кирилин Андрей Васильевич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9DFD16-0B29-44E6-A417-F92585F5A87C}"/>
              </a:ext>
            </a:extLst>
          </p:cNvPr>
          <p:cNvSpPr txBox="1"/>
          <p:nvPr/>
        </p:nvSpPr>
        <p:spPr>
          <a:xfrm>
            <a:off x="8031088" y="2670265"/>
            <a:ext cx="4160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бучающийся 2 курса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Берхеев Вадим Владимирович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72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Л. Н. Толстой и юстиция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9" y="1121790"/>
            <a:ext cx="4042074" cy="47513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35660" y="5982593"/>
            <a:ext cx="404207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Портрет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 Н.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Толстого – И. Н. Крамской.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1873. Холст, масло. 98 х 79,5</a:t>
            </a:r>
            <a:endParaRPr lang="ru-RU" sz="16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7819" y="1121790"/>
            <a:ext cx="6997376" cy="4801314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работе тульской юстиции оставил след великий русский писатель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Лев Николаевич </a:t>
            </a:r>
            <a:r>
              <a:rPr lang="ru-RU" b="1" u="sng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Толстой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(1828-1910).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3 октября 1870 г. Сенат утвердил его в должности почетного мирового судьи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Крапивенского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округа. Вплоть до 1891 г. он ежегодно включался в список присяжных заседателем по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Крапивенскому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уезду. Судебный опыт, полученный Л. Н. Толстым лично и через общение с председателем Тульского окружного суда Н. В. Давыдовым, прокурором Петербургского окружного суда А. Ф. Кони, стал основной для пьес «Власть тьмы», «Плоды просвещения», «Живой труп», романа «Воскресенье». Н. В. Давыдов в своих мемуарах напишет: «…знакомясь с бытом арестантов и характером отдельных лиц из них, он </a:t>
            </a:r>
            <a:r>
              <a:rPr lang="en-US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[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Толстой</a:t>
            </a:r>
            <a:r>
              <a:rPr lang="en-US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]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подолгу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пребывал в тюрьмах и исправительных отделениях, беседуя с «преступниками» всех категорий в Крапивне, Туле и Москве. В то время, когда им подготовлялось и писалось “Воскресение”, Лев Николаевич посещал заседания суда…».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10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Губернский отдел юстиции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3060" y="1325563"/>
            <a:ext cx="11283884" cy="1477328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После Октябрьской революции 1917 г. имперская система министерств была полностью распущена. Взамен старых органов власти были образованы народные комиссариаты (наркоматы) в составе Совета Народных Комиссаров (СНК). Среди них был создан и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Народный комиссариат юстиции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, а его территориальным органом в тульском крае стал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отдел юстиции Тульского </a:t>
            </a:r>
            <a:r>
              <a:rPr lang="ru-RU" b="1" u="sng" dirty="0" err="1">
                <a:latin typeface="Georgia" panose="02040502050405020303" pitchFamily="18" charset="0"/>
                <a:cs typeface="Times New Roman" panose="02020603050405020304" pitchFamily="18" charset="0"/>
              </a:rPr>
              <a:t>губисполкома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 (Тульский губернский отдел юстиции). </a:t>
            </a:r>
            <a:endParaRPr lang="ru-RU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704734" y="3071332"/>
            <a:ext cx="4769964" cy="707886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Структура Тульского губернского отдела юстиции (1921 г.)</a:t>
            </a:r>
            <a:endParaRPr lang="ru-RU" sz="2000" b="1" dirty="0"/>
          </a:p>
        </p:txBody>
      </p:sp>
      <p:cxnSp>
        <p:nvCxnSpPr>
          <p:cNvPr id="6" name="Прямая со стрелкой 5"/>
          <p:cNvCxnSpPr>
            <a:stCxn id="4" idx="2"/>
            <a:endCxn id="16" idx="0"/>
          </p:cNvCxnSpPr>
          <p:nvPr/>
        </p:nvCxnSpPr>
        <p:spPr>
          <a:xfrm flipH="1">
            <a:off x="1880648" y="3779218"/>
            <a:ext cx="4209068" cy="1081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4" idx="2"/>
            <a:endCxn id="33" idx="0"/>
          </p:cNvCxnSpPr>
          <p:nvPr/>
        </p:nvCxnSpPr>
        <p:spPr>
          <a:xfrm flipH="1">
            <a:off x="4359897" y="3779218"/>
            <a:ext cx="1729819" cy="1081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2"/>
            <a:endCxn id="35" idx="0"/>
          </p:cNvCxnSpPr>
          <p:nvPr/>
        </p:nvCxnSpPr>
        <p:spPr>
          <a:xfrm>
            <a:off x="6089716" y="3779218"/>
            <a:ext cx="1480007" cy="1081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" idx="2"/>
            <a:endCxn id="34" idx="0"/>
          </p:cNvCxnSpPr>
          <p:nvPr/>
        </p:nvCxnSpPr>
        <p:spPr>
          <a:xfrm>
            <a:off x="6089716" y="3779218"/>
            <a:ext cx="4623455" cy="1081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725864" y="4861106"/>
            <a:ext cx="230956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 подотдел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 секции и коллегия надзора)</a:t>
            </a:r>
            <a:endParaRPr lang="ru-RU" sz="16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3223967" y="4861106"/>
            <a:ext cx="227186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Административно-хозяйственный подотдел</a:t>
            </a:r>
            <a:endParaRPr lang="ru-RU" sz="16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9643621" y="4861106"/>
            <a:ext cx="2139099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Карательный подотдел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(распределительная комиссия и места заключения)</a:t>
            </a:r>
            <a:endParaRPr lang="ru-RU" sz="16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5684361" y="4861106"/>
            <a:ext cx="3770723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Судебно-следственный подотдел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(совместно с </a:t>
            </a:r>
            <a:r>
              <a:rPr lang="ru-RU" sz="1600" dirty="0" err="1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Совнарсудом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курировал уездные бюро юстиции, народных судей, следователей, </a:t>
            </a:r>
            <a:r>
              <a:rPr lang="ru-RU" sz="1600" dirty="0" err="1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обивнителей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защитников, дежурные камеры, судебных исполнителей и консультантов)</a:t>
            </a:r>
            <a:endParaRPr lang="ru-RU" sz="16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373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Губернский отдел юстиции </a:t>
            </a:r>
            <a:endParaRPr lang="ru-RU" dirty="0"/>
          </a:p>
        </p:txBody>
      </p:sp>
      <p:pic>
        <p:nvPicPr>
          <p:cNvPr id="3074" name="Picture 2" descr="https://static.mk.ru/upload/entities/2019/08/13/10/photoreportsImages/detailPicture/5b/a3/5e/9b/4747757_3395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3101418"/>
            <a:ext cx="4411745" cy="3308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43060" y="3724209"/>
            <a:ext cx="667417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Значительный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представляет доклад заведующего </a:t>
            </a:r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Тульским карательным отделом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А. Рожнова о строительстве учебно-воспитательной и трудовой колонии для несовершеннолетних правонарушителей (1919 г.). Спустя столетие Министерство юстиции издает приказ (от 10 ноября 2020 г.), в соответствии с которым </a:t>
            </a:r>
            <a:r>
              <a:rPr lang="ru-RU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Алексинская </a:t>
            </a:r>
            <a:r>
              <a:rPr lang="ru-RU" b="1" u="sng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воспитательная колония </a:t>
            </a:r>
            <a:r>
              <a:rPr lang="ru-RU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несовершеннолетних осужденных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подлежит ликвидации.</a:t>
            </a:r>
            <a:endParaRPr lang="ru-RU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060" y="1325563"/>
            <a:ext cx="11283884" cy="1323439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Практически все время существования отдела юстиции его возглавлял </a:t>
            </a:r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Федор Сергеевич Бондарь-</a:t>
            </a:r>
            <a:r>
              <a:rPr lang="ru-RU" sz="20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Дибров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 (1918-1921 гг</a:t>
            </a:r>
            <a:r>
              <a:rPr lang="ru-RU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.). В 1938 г. он был осужден за измену Родине и расстрелян 2 апреля в г. Хабаровске. Впоследствии реабилитирован, а дело прекращено за отсутствием состава преступления.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5151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Наркомата юстиции по Тульской области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3060" y="1325563"/>
            <a:ext cx="11283884" cy="707886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В 1922 г. ВЦИК упразднил все отделы юстиции на местах, т.к. они подчинялись региональным </a:t>
            </a:r>
            <a:r>
              <a:rPr lang="ru-RU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исполкомам. Полномочия органов юстиции перешли к прокуратуре.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060" y="2146354"/>
            <a:ext cx="6249971" cy="4093428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По Конституции </a:t>
            </a:r>
            <a:r>
              <a:rPr lang="ru-RU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СССР 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1936 г</a:t>
            </a:r>
            <a:r>
              <a:rPr lang="ru-RU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создавался общесоюзный Наркомат юстиции СССР, которому подчинялись республиканские </a:t>
            </a:r>
            <a:r>
              <a:rPr lang="ru-RU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наркомюсты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, а прокуратура была выделена в самостоятельное ведомство (ранее она являлась подведомственной </a:t>
            </a:r>
            <a:r>
              <a:rPr lang="ru-RU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Наркомюсту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). С октября 1942 г. деятельностью </a:t>
            </a:r>
            <a:r>
              <a:rPr lang="ru-RU" sz="2000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Управления Наркомата юстиции РСФСР по Тульской области 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руководил </a:t>
            </a:r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Николай Андреевич Сафронов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, под контролем которого по окончании Великой отечественной войны восстанавливались судебные участки и укомплектовывались кадрами народные суды области.</a:t>
            </a:r>
            <a:endParaRPr lang="ru-RU" sz="2000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44" y="2146354"/>
            <a:ext cx="48768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6850144" y="5803954"/>
            <a:ext cx="48768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Защитники города готовы к бою. Тула, перекресток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Советской и Коммунаров (ныне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пр.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Ленина), октябрь-ноябрь </a:t>
            </a:r>
            <a:r>
              <a:rPr lang="ru-RU" sz="1600" i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1941 </a:t>
            </a:r>
            <a:r>
              <a:rPr lang="ru-RU" sz="1600" i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sz="16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55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Наркомата юстиции по Тульской области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3060" y="1325563"/>
            <a:ext cx="11283884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В 1946 г. по инициативе И. В. Сталина Совнарком был преобразован в Совет Министров, соответственно на месте </a:t>
            </a:r>
            <a:r>
              <a:rPr lang="ru-RU" sz="20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Наркомюста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 РСФСР появилось Министерство юстиции РСФСР, а тульское подразделение стало именоваться </a:t>
            </a:r>
            <a:r>
              <a:rPr lang="ru-RU" sz="2000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Управлением Министерства юстиции РСФСР по Тульской области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060" y="2862791"/>
            <a:ext cx="11283884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Его руководителем по-прежнему оставался </a:t>
            </a:r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Н. А. Сафронов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, который 1 сентября 1951 г. совместно с председателем облсуда </a:t>
            </a:r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И. А. Фомичевым 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направили в обком представление об освобождении от должности заместителя председателя облсуда по уголовным делам </a:t>
            </a:r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М. В. </a:t>
            </a:r>
            <a:r>
              <a:rPr lang="ru-RU" sz="20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Гансбурга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 в связи с необоснованными отменами решений народных судов и </a:t>
            </a:r>
            <a:r>
              <a:rPr lang="ru-RU" sz="20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допущением </a:t>
            </a:r>
            <a:r>
              <a:rPr lang="ru-RU" sz="2000" dirty="0">
                <a:latin typeface="Georgia" panose="02040502050405020303" pitchFamily="18" charset="0"/>
                <a:cs typeface="Times New Roman" panose="02020603050405020304" pitchFamily="18" charset="0"/>
              </a:rPr>
              <a:t>судебных ошибок.</a:t>
            </a:r>
            <a:endParaRPr lang="ru-RU" sz="2000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060" y="4707797"/>
            <a:ext cx="11283884" cy="1754326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Указом Президиума Верховного Совета СССР от 4 августа 1956 г.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Министерства юстиции при Тульском областном Совете трудящихся было упразднено, его функции были переданы Тульскому областному суду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. За этим последовало расширение штата областного суда почти в полтора раза (с 10 до 14 человек). В 1963 г. был упразднен и сам Минюст. Поводом этому послужила критика взаимоотношений органов юстиции и судов, где первые обладали правом давать указания вторым о правильности и единообразии применения судебной практики.</a:t>
            </a:r>
            <a:endParaRPr lang="ru-RU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90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Всесоюзный институт усовершенствования работников юстиции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8219" y="1411280"/>
            <a:ext cx="2460395" cy="3539430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Очевидная скоропалительность и непродуманность такого решения были подтверждены временем, и </a:t>
            </a:r>
            <a:r>
              <a:rPr lang="ru-RU" sz="1600" b="1" dirty="0">
                <a:latin typeface="Georgia" panose="02040502050405020303" pitchFamily="18" charset="0"/>
                <a:cs typeface="Times New Roman" panose="02020603050405020304" pitchFamily="18" charset="0"/>
              </a:rPr>
              <a:t>30 августа 1970 г. 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Президиум Верховного Совета СССР издал указ о воссоздании органов юстиции. 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Был образован </a:t>
            </a:r>
            <a:r>
              <a:rPr lang="ru-RU" sz="1600" b="1" u="sng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Тульский областной отдел юстиции.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74380" y="1411280"/>
            <a:ext cx="2780908" cy="3539430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Возникла острая нехватка юридических кадров, в связи с чем был организован </a:t>
            </a:r>
            <a:r>
              <a:rPr lang="ru-RU" sz="1600" b="1" dirty="0">
                <a:latin typeface="Georgia" panose="02040502050405020303" pitchFamily="18" charset="0"/>
                <a:cs typeface="Times New Roman" panose="02020603050405020304" pitchFamily="18" charset="0"/>
              </a:rPr>
              <a:t>Всесоюзный институт усовершенствования работников юстиции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, а Всесоюзный научно-исследовательский институт советского законодательства передан в непосредственное подчинение Министерства юстиции СССР.</a:t>
            </a:r>
            <a:endParaRPr lang="ru-RU" sz="1600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218" y="5174973"/>
            <a:ext cx="11597069" cy="1477328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Оба института в 1990 г. были объединены в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Правовую академию Министерства юстиции СССР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, которая сегодня носит название Всероссийского государственного университета юстиции (ВГУЮ).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Тульский институт (филиал) </a:t>
            </a:r>
            <a:r>
              <a:rPr lang="ru-RU" b="1" u="sng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ВГУЮ (РПА </a:t>
            </a:r>
            <a:r>
              <a:rPr lang="ru-RU" b="1" u="sng" smtClean="0">
                <a:latin typeface="Georgia" panose="02040502050405020303" pitchFamily="18" charset="0"/>
                <a:cs typeface="Times New Roman" panose="02020603050405020304" pitchFamily="18" charset="0"/>
              </a:rPr>
              <a:t>Минюста России)</a:t>
            </a:r>
            <a:r>
              <a:rPr lang="ru-RU" smtClean="0"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расположенный по адресу пр. Ленина, д. 4,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был открыт в 1994 г. и сегодня является одним из пятнадцати филиалов, расположенных по всей стране от Санкт-Петербурга до Хабаровска.</a:t>
            </a:r>
            <a:endParaRPr lang="ru-RU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77" y="1213752"/>
            <a:ext cx="5900577" cy="3934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43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Министерства юстиции РФ по Тульской области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6318" y="1529656"/>
            <a:ext cx="11597069" cy="923330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В 1998 г.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администрации юстиции Тульской области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было переименовано в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Министерства юстиции Российской Федерации по Тульской области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. Это название сохранилось за ним и сегодня.</a:t>
            </a:r>
            <a:endParaRPr lang="ru-RU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 Управлении ограничен прием граждан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8" y="3489935"/>
            <a:ext cx="5292630" cy="2984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43" y="2568125"/>
            <a:ext cx="4603424" cy="3068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7330579" y="5860416"/>
            <a:ext cx="404207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 УФСИН России по Тульской области (г. Тула, ул. Мориса Тореза, д. 11)</a:t>
            </a:r>
            <a:endParaRPr lang="ru-RU" sz="16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318" y="2555962"/>
            <a:ext cx="5353385" cy="830997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Приказом начальника Управления юстиции Тульской области от 12 февраля 1998 года в Тульской области была создана служба судебных 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приставов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7052" y="2576272"/>
            <a:ext cx="1372131" cy="2308324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В 2004 г. 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было образовано Управление службы 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исполнения 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наказаний по Тульской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121162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Функции Управления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6311" y="1191229"/>
            <a:ext cx="11597069" cy="2308324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2004 г.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Министерства юстиции РФ по Тульской области было реорганизовано: часть функций была передана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Главному Управлению Минюста России по Центральному федеральному округу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(руководитель в марте 2007 г. – И. Ю. Краснова), а часть – вновь образованному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Управлению Федеральной регистрационной службы по Тульской области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(руководитель – А. В. </a:t>
            </a:r>
            <a:r>
              <a:rPr lang="ru-RU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Седухин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В 2008 г., после почти четырехлетнего перерыва, было вновь создано Управление Министерства юстиции Российской Федерации по Тульской области. На современном этапе на Управление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возложены следующие функции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310" y="3584908"/>
            <a:ext cx="1159706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1) обеспечение реализации государственной политики в сфере правового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регулирования</a:t>
            </a:r>
            <a:endParaRPr lang="ru-RU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310" y="4016488"/>
            <a:ext cx="115970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2)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координация деятельности федеральных служб и учреждений, подведомственных Минюсту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РФ</a:t>
            </a:r>
            <a:endParaRPr lang="ru-RU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309" y="4448068"/>
            <a:ext cx="1159706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обеспечение единства правового пространства РФ на территории Тульской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области</a:t>
            </a:r>
            <a:endParaRPr lang="ru-RU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308" y="4873909"/>
            <a:ext cx="1159706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4) обеспечение в пределах своих полномочий защиты прав и свобод человека и гражданина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307" y="5311228"/>
            <a:ext cx="1159706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5)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государственная регистрация некоммерческих организаций, в том числе общественных объединений, политических партий, религиозных организаций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306" y="6025546"/>
            <a:ext cx="11597069" cy="646331"/>
          </a:xfrm>
          <a:prstGeom prst="rect">
            <a:avLst/>
          </a:prstGeom>
          <a:solidFill>
            <a:srgbClr val="F5C79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) осуществление контроля и надзора в сфере адвокатуры и нотариата, а также в сфере государственной регистрации актов гражданского состояния.</a:t>
            </a:r>
          </a:p>
        </p:txBody>
      </p:sp>
    </p:spTree>
    <p:extLst>
      <p:ext uri="{BB962C8B-B14F-4D97-AF65-F5344CB8AC3E}">
        <p14:creationId xmlns:p14="http://schemas.microsoft.com/office/powerpoint/2010/main" val="3055837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Координационный совет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548325" y="1108355"/>
            <a:ext cx="11110632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взаимодействует с органами государственной власти (прежде всего органами прокуратуры и судами) и органами местного самоуправления. В рамках подобного взаимодействия, а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для 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координации подведомственных Минюсту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 и учреждений 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 и постоянно действует </a:t>
            </a:r>
            <a:r>
              <a:rPr lang="ru-RU" sz="1600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Координационный совет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Управлении. </a:t>
            </a: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его </a:t>
            </a:r>
            <a:r>
              <a:rPr lang="ru-RU" sz="1600" b="1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входят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начальник Управления (председатель Совета), один из его заместителей (заместитель председателя Совета), руководители территориальных органов подведомственных федеральных служб и учреждений и иные заинтересованные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лица.</a:t>
            </a:r>
            <a:endParaRPr lang="ru-RU" sz="16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2" y="2799748"/>
            <a:ext cx="5064970" cy="379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8" y="2780462"/>
            <a:ext cx="5090701" cy="3815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87757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Руководители Управления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339365" y="1299500"/>
            <a:ext cx="1000183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преобразования должность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руководителя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тульского Управления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занимали: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847" r="24610"/>
          <a:stretch/>
        </p:blipFill>
        <p:spPr>
          <a:xfrm>
            <a:off x="3408683" y="2236730"/>
            <a:ext cx="2677213" cy="3500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3314385" y="5813685"/>
            <a:ext cx="266150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 Ф. Тамбовцев (2009-2016 гг.)</a:t>
            </a:r>
            <a:endParaRPr lang="ru-RU" sz="16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462" r="40278"/>
          <a:stretch/>
        </p:blipFill>
        <p:spPr>
          <a:xfrm>
            <a:off x="6289406" y="2157490"/>
            <a:ext cx="2428879" cy="3658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6324820" y="5813687"/>
            <a:ext cx="239346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В. Черепанов (2016-2020 гг.)</a:t>
            </a:r>
            <a:endParaRPr lang="ru-RU" sz="16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8" t="14620" r="25308" b="22962"/>
          <a:stretch/>
        </p:blipFill>
        <p:spPr>
          <a:xfrm>
            <a:off x="8950907" y="2042966"/>
            <a:ext cx="2862011" cy="377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8986320" y="5813686"/>
            <a:ext cx="239346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В. Бондаренко (2020-наст.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ремя)</a:t>
            </a:r>
            <a:endParaRPr lang="ru-RU" sz="16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67.userapi.com/s/v1/if2/Fa8Wls2M4KTaWKrAE-Vz82jv8mV5Zy1Hho7qz3Elhp4bDADFwXAOMaWR-8n3xN8CKvrxA1f_K-QjxA4FyVvEcAIs.jpg?size=1820x2160&amp;quality=9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8" y="2236730"/>
            <a:ext cx="2903395" cy="3445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22724" y="5813685"/>
            <a:ext cx="266150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 Ю. Краснова (2008-2009 гг.)</a:t>
            </a:r>
            <a:endParaRPr lang="ru-RU" sz="16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43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CB3AD3-F2E7-4001-8BCF-D27F4FC0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9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90878" y="951268"/>
            <a:ext cx="11210244" cy="5324535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  <a:endParaRPr lang="ru-RU" b="1" kern="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Тульская провинциальная канцелярия (петровский период).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Юстиц-коллегии департамент (екатерининский период).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Тульская управа благочиния.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инистерская реформа 1802 г.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Судебная реформа 1864 г.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Губернский отдел юстиции (период 1917-1922</a:t>
            </a:r>
            <a:r>
              <a:rPr lang="en-US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Наркомата юстиции по Тульской области (советский период).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Всесоюзный институт усовершенствования работников юстиции.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Управление Министерства юстиции РФ по Тульской области (современный период):</a:t>
            </a:r>
          </a:p>
          <a:p>
            <a:pPr algn="just">
              <a:spcAft>
                <a:spcPts val="600"/>
              </a:spcAft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а) функции Управления;</a:t>
            </a:r>
          </a:p>
          <a:p>
            <a:pPr algn="just">
              <a:spcAft>
                <a:spcPts val="600"/>
              </a:spcAft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б) Координационный совет;</a:t>
            </a:r>
          </a:p>
          <a:p>
            <a:pPr algn="just">
              <a:spcAft>
                <a:spcPts val="600"/>
              </a:spcAft>
            </a:pPr>
            <a:r>
              <a:rPr lang="ru-RU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в) руководители Управления.</a:t>
            </a:r>
            <a:endParaRPr lang="ru-RU" b="1" kern="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</a:p>
          <a:p>
            <a:pPr algn="just">
              <a:spcAft>
                <a:spcPts val="600"/>
              </a:spcAft>
            </a:pP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Библиографический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401356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05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Заключение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575034" y="1031460"/>
            <a:ext cx="11067067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разные периоды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 тульской юстиции в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нее входили судебно-следственные органы, прокуратура, пенитенциарная система и другие структуры, так или иначе связанные с правовым регулированием общественной жизни.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035" y="2415231"/>
            <a:ext cx="2375554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ровинциальная канцелярия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63209" y="2415231"/>
            <a:ext cx="229071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Юстиц-коллегии департамент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341962" y="2415231"/>
            <a:ext cx="2300137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Губернский отдел юстиции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20786" y="3970654"/>
            <a:ext cx="2620657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Наркомата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юстиции РСФСР по Тульской области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00557" y="3970654"/>
            <a:ext cx="2441542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отдел юстиции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5034" y="3970654"/>
            <a:ext cx="3205113" cy="9233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Управление Министерства юстиции РФ по Тульской области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549187" y="2512152"/>
            <a:ext cx="801278" cy="4524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7897304" y="2512152"/>
            <a:ext cx="801278" cy="4524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0190374" y="3282499"/>
            <a:ext cx="546755" cy="499621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7897304" y="4067575"/>
            <a:ext cx="801278" cy="4524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3949827" y="4067575"/>
            <a:ext cx="801278" cy="45248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575034" y="5492922"/>
            <a:ext cx="11067065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хотя юрисдикционная сфера и круг полномочий органов юстиции неоднократно изменялись, их основная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миссия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оставалась незыблемой – </a:t>
            </a:r>
            <a:r>
              <a:rPr lang="ru-RU" sz="2000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в жизнь правовой политики государства, укрепление законности и совершенствование законодательства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14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Библиографический список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9365" y="1325563"/>
            <a:ext cx="11425287" cy="3343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047" y="1325563"/>
            <a:ext cx="111707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Давыдов, 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Н. В.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Из прошлого //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http://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tolstoy-lit.ru/tolstoy/vospominaniya/v-vospominaniyah-sovremennikov/davydov-iz-proshlogo.htm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(дата обращения: 20.04.2022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342900" indent="-342900">
              <a:buAutoNum type="arabicPeriod"/>
            </a:pP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Парамонова, И. Ю.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Летопись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тульской судебной системы. 1777-2007 / Ирина Парамонова.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 Тула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Dezign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-Коллегия, 2007.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 503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с.</a:t>
            </a:r>
          </a:p>
          <a:p>
            <a:pPr marL="342900" indent="-342900">
              <a:buAutoNum type="arabicPeriod"/>
            </a:pPr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Тамбовцев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, И. Ф.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Тульская юстиция: история и современность / И. Ф. Тамбовцев; Управление Министерства юстиции Российской Федерации по Тульской области. — Тула: Гриф и К, 2013. — 144 с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Цечоев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, В. К. 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История органов и учреждений юстиции России : учебник для вузов / В. К.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Цечоев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. — 3-е изд.,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перераб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. и доп. — Москва : Издательство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Юрайт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, 2020. — 421 с. — (Высшее образование). — ISBN 978-5-534-12895-6. — Текст : электронный // Образовательная платформа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Юрайт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 [сайт]. — URL: https://urait.ru/bcode/448521 (дата обращения: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20.04.2022).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История суда // Тульский областной суд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официальный сайт.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URL: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http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://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oblsud.tula.sudrf.ru/modules.php?name=info_court&amp;rid=7 (дата обращения: 20.04.2022).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Они создавали службу // Управление Федеральной службы судебных приставов по Тульской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области : официальный сайт.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URL: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://r71.fssp.gov.ru/oni_so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/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(дата обращения: 20.04.2022).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Тульская управа благочиния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Сената // Государственный архив Тульской области : официальный сайт.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URL: https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://gato.tularegion.ru/object/19478 (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дата обращения: 23.04.2022).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452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Введение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26" y="1325563"/>
            <a:ext cx="5295427" cy="351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32847" y="1325563"/>
            <a:ext cx="5873684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Долгая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насыщенная история строительства Российского государства сопровождалась сменой форм организации государственной власти как в центре, так и на местах. В частности, на тульской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 жизнь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не стояла на месте, и органы юстиции в том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числе.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6463726" y="4992779"/>
            <a:ext cx="5295427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 Сидневых, 1750-е гг. (фото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Глаголева) (г. Тула, ул. Благовещенская, д. 9). Здание Управления Министерства Юстиции РФ по Тульской области с 2010 года.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32847" y="3874852"/>
            <a:ext cx="5873684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празднования 220-летия Министерства юстиции России мы постараемся максимально наглядно и подробно осветить страницы истории тульской юстиции на фоне перемен, происходивших в нашем государстве со времен Петра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9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Тульская провинциальная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канцелярия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364611" y="1398457"/>
            <a:ext cx="7362334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Заслуга появления юстиции в регионах отводится Петру I Великому, при котором в первой четверти XVIII в. была реорганизована приказная система, на базе которой появилось 12 коллегий. В их числе – </a:t>
            </a:r>
            <a:r>
              <a:rPr lang="ru-RU" sz="2000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Юстиц-коллегия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высший апелляционный суд Российской империи по уголовным и гражданским делам и одновременно орган по контролю за судопроизводством на местах.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364611" y="3806921"/>
            <a:ext cx="7437748" cy="286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Именным 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указом Петра I от 29 мая 1719 г. была учреждена </a:t>
            </a:r>
            <a:r>
              <a:rPr lang="ru-RU" sz="2000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Тульская провинциальная канцелярия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выполнявшая административную, судебно-следственную и хозяйственную функции. Она находилась в подчинении Московской губернской канцелярии (позднее – Московской генерал-губернаторской канцелярии). Власть провинциальной канцелярии распространялась на всю территорию Тульской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провинции (Тульский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Алексинский, </a:t>
            </a:r>
            <a:r>
              <a:rPr lang="ru-RU" sz="2000" dirty="0" err="1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Веневский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Дедиловский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Епифанский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Крапивенский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уезды).</a:t>
            </a:r>
            <a:endParaRPr lang="ru-RU" sz="20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88119" y="5838246"/>
            <a:ext cx="320169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Царь Пётр I Алексеевич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Великий. Из «Российского Царственного дома». 1893-1898 гг.</a:t>
            </a:r>
            <a:endParaRPr lang="ru-RU" sz="16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&quot;Царь Пётр I Алексеевич Великий&quot;. Из &quot;Российского Царственного Дома&quot;. 1893-1898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8" y="1308922"/>
            <a:ext cx="3201690" cy="45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47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16" y="1307196"/>
            <a:ext cx="2389692" cy="330235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Тульская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провинциальная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канцелярия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5213023" y="1325563"/>
            <a:ext cx="4147795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Провинциальная канцелярия ведала </a:t>
            </a:r>
            <a:r>
              <a:rPr lang="ru-RU" sz="1600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тюрьмами</a:t>
            </a:r>
            <a:r>
              <a:rPr lang="ru-RU" sz="1600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которых содержалось относительно небольшое количество арестантов ввиду того, что их питание не финансировалось государством. Нередко арестанты начинали умирать от истощения, о чем солдаты обычно докладывали провинциальному </a:t>
            </a:r>
            <a:r>
              <a:rPr lang="ru-RU" sz="1600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воеводе.</a:t>
            </a:r>
            <a:endParaRPr lang="ru-RU" sz="1600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343292" y="1325563"/>
            <a:ext cx="4742470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1763 г. Екатериной II были введены штаты, по которым численность служащих в Тульской канцелярии составляла 18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человек.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поддержания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порядка,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для сыска или вызова в канцелярию определенных лиц к ней также прикомандировалась команда солдат (прообраз судебных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приставов). </a:t>
            </a:r>
            <a:endParaRPr lang="ru-RU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31" y="3530192"/>
            <a:ext cx="2469821" cy="3012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343292" y="3805288"/>
            <a:ext cx="4742470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Так, в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Государственном архиве Тульской области 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сохранился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документ, согласно которому имело место принудительное взыскание уплаты торговых пошлин с промышленника </a:t>
            </a:r>
            <a:r>
              <a:rPr lang="ru-RU" b="1" u="sng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Никиты </a:t>
            </a:r>
            <a:r>
              <a:rPr lang="ru-RU" b="1" u="sng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Демидова</a:t>
            </a: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(1656-1725), </a:t>
            </a:r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основателя династии Демидовых, которое производилось солдатами тульской и московской канцелярий.</a:t>
            </a:r>
            <a:endParaRPr lang="ru-RU" dirty="0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7865880" y="5711505"/>
            <a:ext cx="334651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Портрет Н. Д.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Антюфеева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(Демидова) – Неизвестный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Первая половина </a:t>
            </a:r>
            <a:r>
              <a:rPr lang="en-US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</a:t>
            </a:r>
            <a:endParaRPr lang="ru-RU" sz="16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9459016" y="4596686"/>
            <a:ext cx="238969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Подача милостыни заключенным. Народная картинка, XVIII в.</a:t>
            </a:r>
            <a:endParaRPr lang="ru-RU" sz="16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92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Юстиц-коллегии департамент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34464" y="2759598"/>
            <a:ext cx="2790334" cy="64633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Палата уголовного суда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36091" y="2743199"/>
            <a:ext cx="2931736" cy="64633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Палата гражданского суда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58120" y="2603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93030" y="4682411"/>
            <a:ext cx="10605940" cy="1754326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Губернская реформа Екатерины II положила конец возложению административных и хозяйственных функций на органы юстиции. 6 ноября 1775 г. было издано «Учреждение для управления губернии», согласно которому во всех губерниях, в том числе и в Тульской, создавались Палата уголовного суда и Палата гражданского суда, каждая из которых «ни что иное есть как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Юстиц-коллегии департамент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».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Юстиц-коллегия же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была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упразднена 27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июля 1786 г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., а Тульская провинциальная канцелярия – в 1777 г.</a:t>
            </a:r>
            <a:endParaRPr lang="ru-RU" dirty="0"/>
          </a:p>
        </p:txBody>
      </p:sp>
      <p:cxnSp>
        <p:nvCxnSpPr>
          <p:cNvPr id="17" name="Прямая со стрелкой 16"/>
          <p:cNvCxnSpPr>
            <a:stCxn id="9" idx="3"/>
            <a:endCxn id="20" idx="0"/>
          </p:cNvCxnSpPr>
          <p:nvPr/>
        </p:nvCxnSpPr>
        <p:spPr>
          <a:xfrm>
            <a:off x="4924798" y="3082764"/>
            <a:ext cx="1150778" cy="5325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1"/>
            <a:endCxn id="20" idx="0"/>
          </p:cNvCxnSpPr>
          <p:nvPr/>
        </p:nvCxnSpPr>
        <p:spPr>
          <a:xfrm flipH="1">
            <a:off x="6075576" y="3066365"/>
            <a:ext cx="1060515" cy="548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90854" y="3615363"/>
            <a:ext cx="2969443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Судебные и надзорные функции</a:t>
            </a:r>
            <a:endParaRPr lang="ru-RU" b="1" i="1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3256254" y="1474906"/>
            <a:ext cx="546754" cy="6693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8328582" y="1474907"/>
            <a:ext cx="546754" cy="6693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38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20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Тульская управа благочиния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3314" y="5229888"/>
            <a:ext cx="1094452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Таким образом, до конца </a:t>
            </a:r>
            <a:r>
              <a:rPr lang="en-US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XVIII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в. в Тульской губернии правосудие было крепко увязано с администрацией.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При этом заметную роль в отправлении правосудия играл </a:t>
            </a:r>
            <a:r>
              <a:rPr lang="ru-RU" b="1" u="sng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губернатор (Государев Наместник)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: ни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один приговор и решение высших органов местной судебной власти не вступали в законную силу без утверждения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губернатором.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3314" y="1630837"/>
            <a:ext cx="10944521" cy="3416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Функции </a:t>
            </a:r>
            <a:r>
              <a:rPr lang="ru-RU" b="1" u="sng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Управы благочиния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, созданной в Туле во времена Петра </a:t>
            </a:r>
            <a:r>
              <a:rPr lang="en-US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ыли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подтверждены екатерининскими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«Учреждениями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для управления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губерний» и «Штатами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Тульской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губернии»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от 7 октября 1777 г.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Во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главе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данного органа юстиции и полиции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стоял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полицмейстер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и который был призван поддерживать общественный порядок на территории губернии. </a:t>
            </a:r>
            <a:endParaRPr lang="ru-RU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соответствии с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«Уставом благочиния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территория г. Тулы была разделена на 4 полицейских части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(200-700 дворов), возглавляемые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частными приставами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, которые следили за благоустройством, сохранением тишины и спокойствия, боролись с пожарами, осматривали найденные мертвые тела, призревали за подкидышами, надзирали за трактирами, гостиницами и ресторанами, являлись исполнителями судебных решений. Городские части делились на кварталы (по 50-100 дворов), полицейский надзор в которых осуществлял квартальный надзиратель и его помощник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– квартальный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поручик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Тульская управа благочиния была ликвидирована в 1798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7363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Министерская реформа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93" y="1325563"/>
            <a:ext cx="3966672" cy="5037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060" y="1325563"/>
            <a:ext cx="7136091" cy="3693319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Начало правления Александра I было ознаменовано реформированием госаппарата и изданием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Манифеста от 8 сентября 1802 г «Об учреждении министерств».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В связи с этим был восстановлен в новом обличии и центральный орган по управлению судебной системой в стране – Министерство юстиции, а в состав Комитета министров вошел министр юстиции (он же генерал-прокурор Правительствующего сената). Первым министром юстиции был назначен выдающийся русский поэт и государственный деятель — </a:t>
            </a:r>
            <a:r>
              <a:rPr lang="ru-RU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Гавриил Романович </a:t>
            </a:r>
            <a:r>
              <a:rPr lang="ru-RU" b="1" u="sng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Державин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(1743-1816).</a:t>
            </a:r>
            <a:endParaRPr lang="ru-RU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Местные (территориальные) органы юстиции в XIX в. существовали еще не везде. Положение таких подразделений вплоть до 1917 г. практически не изменилось.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4807669" y="5439277"/>
            <a:ext cx="27714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Портрет Г. Р.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Державина – В. Л. </a:t>
            </a:r>
            <a:r>
              <a:rPr lang="ru-RU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Боровиковский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1811. Холст, масло</a:t>
            </a:r>
            <a:endParaRPr lang="ru-RU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27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Судебная реформа 1864 г.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0" y="3016577"/>
            <a:ext cx="5551064" cy="3487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43060" y="1325563"/>
            <a:ext cx="11283884" cy="1477328"/>
          </a:xfrm>
          <a:prstGeom prst="rect">
            <a:avLst/>
          </a:prstGeom>
          <a:solidFill>
            <a:srgbClr val="97C77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Исключение составила судебная реформа 1864 г., в подготовке и проведении которой Министерство юстиции принимало деятельное участие. </a:t>
            </a:r>
            <a:r>
              <a:rPr lang="ru-RU" b="1" dirty="0">
                <a:latin typeface="Georgia" panose="02040502050405020303" pitchFamily="18" charset="0"/>
                <a:cs typeface="Times New Roman" panose="02020603050405020304" pitchFamily="18" charset="0"/>
              </a:rPr>
              <a:t>Полномочия Министерства юстиции на местах заметно </a:t>
            </a:r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расширились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– в 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его ведении находились руководство судебными органами, управление межевой и тюремной частями, нотариатом, личный состав судов и органов прокуратуры. Кроме того, Министерство юстиции реализовывало правовую политику Российской империи.</a:t>
            </a:r>
            <a:endParaRPr lang="ru-RU" dirty="0"/>
          </a:p>
        </p:txBody>
      </p:sp>
      <p:pic>
        <p:nvPicPr>
          <p:cNvPr id="2050" name="Picture 2" descr="Nikolai V. David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27" y="2884480"/>
            <a:ext cx="2601117" cy="3752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A8EE01E-B92E-4D6D-86B4-E207E880C4B6}"/>
              </a:ext>
            </a:extLst>
          </p:cNvPr>
          <p:cNvSpPr/>
          <p:nvPr/>
        </p:nvSpPr>
        <p:spPr>
          <a:xfrm>
            <a:off x="6410226" y="5304166"/>
            <a:ext cx="259237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Васильевич Давыдов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председатель Тульского окружного суда с 1893 по 1896 год</a:t>
            </a:r>
            <a:endParaRPr lang="ru-RU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3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2608</Words>
  <Application>Microsoft Office PowerPoint</Application>
  <PresentationFormat>Широкоэкранный</PresentationFormat>
  <Paragraphs>123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Georgia</vt:lpstr>
      <vt:lpstr>Times New Roman</vt:lpstr>
      <vt:lpstr>Тема Office</vt:lpstr>
      <vt:lpstr>Презентация PowerPoint</vt:lpstr>
      <vt:lpstr>План</vt:lpstr>
      <vt:lpstr>Введение</vt:lpstr>
      <vt:lpstr>Тульская провинциальная канцелярия</vt:lpstr>
      <vt:lpstr> </vt:lpstr>
      <vt:lpstr>Юстиц-коллегии департамент</vt:lpstr>
      <vt:lpstr>Тульская управа благочиния</vt:lpstr>
      <vt:lpstr>Министерская реформа</vt:lpstr>
      <vt:lpstr>Судебная реформа 1864 г.</vt:lpstr>
      <vt:lpstr>Л. Н. Толстой и юстиция</vt:lpstr>
      <vt:lpstr>Губернский отдел юстиции </vt:lpstr>
      <vt:lpstr>Губернский отдел юстиции </vt:lpstr>
      <vt:lpstr>Управление Наркомата юстиции по Тульской области </vt:lpstr>
      <vt:lpstr>Управление Наркомата юстиции по Тульской области </vt:lpstr>
      <vt:lpstr>Всесоюзный институт усовершенствования работников юстиции</vt:lpstr>
      <vt:lpstr>Управление Министерства юстиции РФ по Тульской области</vt:lpstr>
      <vt:lpstr>Функции Управления</vt:lpstr>
      <vt:lpstr>Координационный совет</vt:lpstr>
      <vt:lpstr>Руководители Управления</vt:lpstr>
      <vt:lpstr>Заключение</vt:lpstr>
      <vt:lpstr>Библиографический список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Редько</dc:creator>
  <cp:lastModifiedBy>Вадим Берхеев</cp:lastModifiedBy>
  <cp:revision>192</cp:revision>
  <dcterms:created xsi:type="dcterms:W3CDTF">2020-09-29T05:50:45Z</dcterms:created>
  <dcterms:modified xsi:type="dcterms:W3CDTF">2022-04-27T12:11:17Z</dcterms:modified>
</cp:coreProperties>
</file>