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9" r:id="rId3"/>
    <p:sldId id="269" r:id="rId4"/>
    <p:sldId id="257" r:id="rId5"/>
    <p:sldId id="258" r:id="rId6"/>
    <p:sldId id="261" r:id="rId7"/>
    <p:sldId id="263" r:id="rId8"/>
    <p:sldId id="264" r:id="rId9"/>
    <p:sldId id="270" r:id="rId10"/>
    <p:sldId id="274" r:id="rId11"/>
    <p:sldId id="260" r:id="rId12"/>
    <p:sldId id="275" r:id="rId13"/>
    <p:sldId id="262" r:id="rId14"/>
    <p:sldId id="265" r:id="rId15"/>
    <p:sldId id="266" r:id="rId16"/>
    <p:sldId id="267" r:id="rId17"/>
    <p:sldId id="271" r:id="rId18"/>
    <p:sldId id="272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FBA7-F65C-4872-B8FD-2D3D401C4A18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4302-CF8F-4B37-AD90-1DBE49EEF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41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FBA7-F65C-4872-B8FD-2D3D401C4A18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4302-CF8F-4B37-AD90-1DBE49EEF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53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FBA7-F65C-4872-B8FD-2D3D401C4A18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4302-CF8F-4B37-AD90-1DBE49EEF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86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FBA7-F65C-4872-B8FD-2D3D401C4A18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4302-CF8F-4B37-AD90-1DBE49EEF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15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FBA7-F65C-4872-B8FD-2D3D401C4A18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4302-CF8F-4B37-AD90-1DBE49EEF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87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FBA7-F65C-4872-B8FD-2D3D401C4A18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4302-CF8F-4B37-AD90-1DBE49EEF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74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FBA7-F65C-4872-B8FD-2D3D401C4A18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4302-CF8F-4B37-AD90-1DBE49EEF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78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FBA7-F65C-4872-B8FD-2D3D401C4A18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4302-CF8F-4B37-AD90-1DBE49EEF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22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FBA7-F65C-4872-B8FD-2D3D401C4A18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4302-CF8F-4B37-AD90-1DBE49EEF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64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FBA7-F65C-4872-B8FD-2D3D401C4A18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4302-CF8F-4B37-AD90-1DBE49EEF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53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1FBA7-F65C-4872-B8FD-2D3D401C4A18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4302-CF8F-4B37-AD90-1DBE49EEF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19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1FBA7-F65C-4872-B8FD-2D3D401C4A18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84302-CF8F-4B37-AD90-1DBE49EEF8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58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article/n/istoriya-stanovleniya-rossiyskogo-instituta-sudebnyh-pristavov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ssp.gov.r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2.mp3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media5.mp3"/><Relationship Id="rId7" Type="http://schemas.openxmlformats.org/officeDocument/2006/relationships/image" Target="../media/image19.png"/><Relationship Id="rId2" Type="http://schemas.microsoft.com/office/2007/relationships/media" Target="../media/media5.mp3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image" Target="../media/image23.gif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2304256"/>
          </a:xfrm>
        </p:spPr>
        <p:txBody>
          <a:bodyPr>
            <a:noAutofit/>
          </a:bodyPr>
          <a:lstStyle/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ТУЛЬСКИЙ ИНСТИТУТ (ФИЛИАЛ)</a:t>
            </a:r>
            <a:b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ГОСУДАРСТВЕННОГО БЮДЖЕТНОГО ОБРАЗОВАТЕЛЬНОГО УЧРЕЖДЕНИЯ ВЫСШЕГО ОБРАЗОВАНИЯ</a:t>
            </a:r>
            <a:b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«ВСЕРОССИЙСКИЙ ГОСУДАРСТВЕННЫЙ УНИВЕРСИТЕТ ЮСТИЦИИ(РПА МИНЮСТА РОССИИ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ТУЛЬСКИЙ ИНСТИТУТ (ФИЛИАЛ) ВГУЮ (РПА МИНЮСТА РОССИИ)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4293096"/>
            <a:ext cx="4896544" cy="216024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студентки 2 курса юридического факультета группы 15-бЮРо20-3 Тульского института (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филиал) ВГУЮ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(РПА Минюста России)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Родинкова</a:t>
            </a: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К.А и </a:t>
            </a:r>
            <a:r>
              <a:rPr lang="ru-RU" sz="2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Чубукина</a:t>
            </a:r>
            <a:r>
              <a:rPr lang="ru-RU" sz="2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Ю.А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Макасеева А.А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к.ю.н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уголовно-правовых дисциплин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2852936"/>
            <a:ext cx="8928992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развития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текущая деятельность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судебных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приставов»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7" y="4080444"/>
            <a:ext cx="3905919" cy="2444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8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56">
        <p:fade/>
      </p:transition>
    </mc:Choice>
    <mc:Fallback xmlns="">
      <p:transition spd="med" advTm="75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192724"/>
            <a:ext cx="3635896" cy="44766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ФССП России заняла определенное место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правоохранительных органов, выполняя функции принудительного обращения взыскания на задолженности организаций и физических лиц, а также другие функции.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сделать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территориальные подразделения судебных приставов стали сейчас необходимым атрибутом государственной власти в городах и регионах, наряду с судами, прокуратурой, органами внутренних дел, налоговыми органами.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16632"/>
            <a:ext cx="8712968" cy="18002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закон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19 июля 2009 г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 194-ФЗ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Федеральный закон «О судебных приставах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сентября 2009 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225-ФЗ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статью 112 Федерального закона «Об исполнительном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июня 2009 г.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124-ФЗ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отдельные законодательные акты Российской Федерации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92896"/>
            <a:ext cx="5256584" cy="3312367"/>
          </a:xfrm>
          <a:prstGeom prst="rect">
            <a:avLst/>
          </a:prstGeom>
        </p:spPr>
      </p:pic>
      <p:pic>
        <p:nvPicPr>
          <p:cNvPr id="7" name="слайд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9912" y="1988840"/>
            <a:ext cx="386904" cy="386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996728"/>
      </p:ext>
    </p:extLst>
  </p:cSld>
  <p:clrMapOvr>
    <a:masterClrMapping/>
  </p:clrMapOvr>
  <p:transition spd="slow" advTm="9836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  <p:extLst mod="1">
    <p:ext uri="{E180D4A7-C9FB-4DFB-919C-405C955672EB}">
      <p14:showEvtLst xmlns:p14="http://schemas.microsoft.com/office/powerpoint/2010/main">
        <p14:playEvt time="0" objId="7"/>
        <p14:stopEvt time="97441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3"/>
            <a:ext cx="8856983" cy="720080"/>
          </a:xfr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Официальная символика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руководство ФССП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613790"/>
            <a:ext cx="4600828" cy="291155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АРИСТОВ ДМИТРИЙ ВАСИЛЬЕВИЧ</a:t>
            </a:r>
          </a:p>
          <a:p>
            <a:pPr marL="0" indent="0" algn="just">
              <a:buNone/>
            </a:pP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Федеральной службы судебных приставов - главный судебный пристав Российской Федерации</a:t>
            </a:r>
          </a:p>
          <a:p>
            <a:pPr marL="0" indent="0" algn="just">
              <a:buNone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звание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Генерал-полковник внутренней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</a:t>
            </a:r>
          </a:p>
          <a:p>
            <a:pPr marL="0" indent="0" algn="just">
              <a:buNone/>
            </a:pP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награды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орденом Почета, почетной грамотой Президента Российской Федерации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975837"/>
            <a:ext cx="6334819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января 2006 года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указом Президента Российской Федерации, в целях реализации единой государственной политики в области геральдики, упорядочения официальных символов федеральных органов исполнительной власти, сохранения и развития исторических традиций в области геральдики,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учреждены флаг и эмблема Федеральной службы судебных приставов.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2233"/>
            <a:ext cx="2477706" cy="246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01272"/>
            <a:ext cx="4000952" cy="400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75670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60432" y="5805264"/>
            <a:ext cx="226368" cy="320899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ФССП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1" y="836712"/>
            <a:ext cx="8811963" cy="1656184"/>
          </a:xfr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деятельностью сотрудников ФССП осуществляет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РФ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также федеральная служба подведомственна Минюсту РФ.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Минюст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согласно ст. 7 Закона о судебных приставах, осуществляет контроль и координацию деятельности ФССП, функции по принятию нормативно-правовых актов.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ФССП координирует Правительство РФ (согласно Федеральному конституционному закону, ст. 32).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957" y="3950185"/>
            <a:ext cx="324147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•разрабатывает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общую стратегию политики государства в сфере деятельности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ФССП.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23" y="5714870"/>
            <a:ext cx="3816424" cy="11079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•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 деятельности федеральной службы судебных приставов, принимает меры для ее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9091" y="3950184"/>
            <a:ext cx="3645421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•утверждает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деятельности и ежегодный план работы, отчеты о деятельности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ФССП.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6755" y="5714870"/>
            <a:ext cx="4248472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•осуществляет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соответствием решений законодательству РФ, приостанавливает или отменяет решения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ФССП.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957" y="4934548"/>
            <a:ext cx="3025452" cy="6155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•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поручения ФССП и контролирует 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9092" y="4965326"/>
            <a:ext cx="396044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•решает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о поощрении работников ФССП (в пределах своей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47972" r="12901" b="14780"/>
          <a:stretch/>
        </p:blipFill>
        <p:spPr bwMode="auto">
          <a:xfrm>
            <a:off x="1187624" y="2708920"/>
            <a:ext cx="6092949" cy="10548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6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8" y="0"/>
            <a:ext cx="91511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57506" cy="1008112"/>
          </a:xfr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Судебные приставы сегодня:</a:t>
            </a:r>
            <a:b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ФССП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56879"/>
            <a:ext cx="1946119" cy="504056"/>
          </a:xfrm>
        </p:spPr>
        <p:style>
          <a:lnRef idx="3">
            <a:schemeClr val="lt1"/>
          </a:lnRef>
          <a:fillRef idx="1002">
            <a:schemeClr val="lt1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Задачи: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1678" y="1933982"/>
            <a:ext cx="3046882" cy="15696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1003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принудительного исполнения судебных актов и их осуществление (включая акты арбитражных судов и иных органов, предусмотренных законодательством.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09" y="3717032"/>
            <a:ext cx="3010594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1003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территориальными органами федеральной службы.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7614" y="4581128"/>
            <a:ext cx="1861195" cy="461665"/>
          </a:xfrm>
          <a:prstGeom prst="rect">
            <a:avLst/>
          </a:prstGeom>
        </p:spPr>
        <p:style>
          <a:lnRef idx="3">
            <a:schemeClr val="lt1"/>
          </a:lnRef>
          <a:fillRef idx="1002">
            <a:schemeClr val="lt1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Функции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7546" y="5949280"/>
            <a:ext cx="3045346" cy="584775"/>
          </a:xfrm>
          <a:prstGeom prst="rect">
            <a:avLst/>
          </a:prstGeom>
          <a:gradFill flip="none" rotWithShape="1">
            <a:gsLst>
              <a:gs pos="0">
                <a:schemeClr val="lt1">
                  <a:tint val="80000"/>
                  <a:satMod val="300000"/>
                </a:schemeClr>
              </a:gs>
              <a:gs pos="100000">
                <a:schemeClr val="lt1">
                  <a:shade val="30000"/>
                  <a:satMod val="200000"/>
                </a:schemeClr>
              </a:gs>
            </a:gsLst>
            <a:lin ang="135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1003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существление принудительного исполнения.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3530" y="5119737"/>
            <a:ext cx="3189362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1003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деятельности судов в установленном порядке.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09" y="4581128"/>
            <a:ext cx="2701675" cy="83099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1003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судов общей юрисдикции, арбитражных судов.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271141"/>
            <a:ext cx="5389587" cy="303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8384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t="4407" r="49584" b="12330"/>
          <a:stretch/>
        </p:blipFill>
        <p:spPr bwMode="auto">
          <a:xfrm>
            <a:off x="94260" y="1484784"/>
            <a:ext cx="2228799" cy="32415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676"/>
            <a:ext cx="8291264" cy="648072"/>
          </a:xfr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ФССП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764704"/>
            <a:ext cx="4896544" cy="599741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задач по осуществлению принудительного исполнения ФССП наделено рядом полномочий: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производства по принудительному исполнению судебных решений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мер принуждения на основании исполнительного документа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учета, оценки и анализа изъятого имущества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Принудительная реализация и хранение арестованного (или изъятого) имущества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Розыск лица-должника, розыск ребенка, имущества, включая взаимодействие с организациями и органами, согласно их компетенций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исполнении решений комиссий, рассматривающих трудовые споры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дальнейшее ведение банков данных, которые содержат сведения, важные и необходимые для решения задач, возложенных на приставов.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4941168"/>
            <a:ext cx="4032448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особым полномочиям сотрудников ФССП относится реализация межведомственной координации работы организаций и органов, исполняющих требования судебных актов, должностных лиц и актов иных органов в случаях, которые предусмотрены законодательством.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59" y="2420888"/>
            <a:ext cx="1986941" cy="23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75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Текущая деятельность судебного пристава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1"/>
            <a:ext cx="9112746" cy="18001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Приставы принимают и рассматривают заявления взыскателя, должника, других сторон дела, ходатайства о движении исполнительного производства, выносит постановления. Также пристав должен разъяснить порядок и сроки их обжалования.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требование, содержащиеся в исполнительном документе, либо порядок действий по их выполнению не ясен, пристав может вернуть его без исполнения, либо написать заявление о разъяснении порядка исполнения в орган, выдавший исполнительный лист, либо суд, где был получен приказ.</a:t>
            </a:r>
          </a:p>
          <a:p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2780927"/>
            <a:ext cx="5112569" cy="144016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приставы должны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беспрепятственно предоставлять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сторонам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исполнительного производства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их представителям возможность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ознакамливаться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материалами, копировать их, делать выписки.</a:t>
            </a: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864274" y="4437112"/>
            <a:ext cx="4248472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приставы могут вызывать к себе лиц, участвующих в деле: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взыскателя, должника, связанных с исполнением взыскания должностных лиц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совершении исполнительных действий для идентификации личности сторон приставы вправе потребовать предъявить паспорт.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3" y="2754261"/>
            <a:ext cx="3450257" cy="232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53136"/>
            <a:ext cx="3672408" cy="247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50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288032"/>
          </a:xfrm>
        </p:spPr>
        <p:txBody>
          <a:bodyPr>
            <a:noAutofit/>
          </a:bodyPr>
          <a:lstStyle/>
          <a:p>
            <a:endParaRPr lang="ru-RU" sz="11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285" y="337048"/>
            <a:ext cx="3840410" cy="3701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Проникновение в нежилые помещения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818" y="3850435"/>
            <a:ext cx="360040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Проникновение в жилые помещения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3353" y="229743"/>
            <a:ext cx="334916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Исполнительные действия в отношении счетов и имущества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518" y="788259"/>
            <a:ext cx="4067944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Приставы-исполнители могут входить в нежилые помещения и хранилища (а также здания, сооружения, участки местности, а также транспортные средства), которые принадлежат или используются должником. Пристав имеет законно право вскрыть помещение, осмотреть и обследовать его для изъятия материальных ценностей или в поиске информации о наличия другого имущества.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4293096"/>
            <a:ext cx="396044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Судебный пристав исполнитель имеет право входа в занимаемое должником жилое помещение без его согласия, при наличии письменного разрешения старшего судебного пристава. А если исполнительный документ касается вселения взыскателя или выселения должника, то он может это сделать даже без письменного разрешения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8571" y="908720"/>
            <a:ext cx="4032449" cy="427809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Приставы могут наложить арест на принадлежащие должнику ценные бумаги, денежные средства, находящиеся на счетах, во вкладах, на хранении в банках и других кредитных организациях в размере, указанном в исполнительном документе.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Арестованное имущество может быть изъято, оценено, передано на ответственное хранение и реализовано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(кроме случаев изъятия из оборота по нормам действующего законодательства).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наиболее эффективных мер по взысканию является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временное ограничения на выезд за пределы РФ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если должник объявлен в розыск или был заранее уведомлен и уклонился от добровольной оплаты.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740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1268760"/>
            <a:ext cx="8985022" cy="132802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работа по совершенствованию механизмов исполнительного производства продолжается, и если дальнейшая его реформа будет проходить при активном участии профессионального юридического сообщества, государство получит максимальный процент исполнения судебных решений.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7" y="3140968"/>
            <a:ext cx="4368849" cy="312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09" y="3504447"/>
            <a:ext cx="4258018" cy="319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32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Библиографический список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	Степанова, А. В.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становления и развития института судебных приставов / А. В. Степанова. — Текст : непосредственный // Молодой ученый. — 2021. — № 4 (346). — С. 279-283. — URL: https://moluch.ru/archive/346/77974/ (дата обращения: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12.05.2022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Лапина, А. П.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становления российского института судебных приставов// Правопорядок: история, теория, практика. — 2015. — № 3 (6). — С. 115–119. — Текст: электронный// URL: https://cyberleninka.ru/article/n/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istoriya-stanovleniya-rossiyskogo-instituta-sudebnyh-pristavov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viewer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(дата обращения: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12.05.2022).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	Яковлева, Е.С., Мурзин, А. Е.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становления и развития института судебных приставов в России// Современные научные исследования и разработки. — 2017. — № 8(16). — С. 645–648. — Текст: электронный// URL: https://www.elibrary.ru/item.asp?id=32310986 (дата обращения: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13.05.2022).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Цугба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Л.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Современная концепция статуса федеральной службы судебных приставов Российской Федерации // Государство и право в XXI веке. 2018. № 2. С. 62–67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cyberleninka.ru/article/n/istoriya-stanovleniya-rossiyskogo-instituta-sudebnyh-pristavov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Сайт Федеральной службы судебных приставов :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https://fssp.gov.ru/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5026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внимание!!!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67372"/>
            <a:ext cx="1676400" cy="381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5106861" cy="287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78098"/>
          </a:xfr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План</a:t>
            </a:r>
            <a:endParaRPr lang="ru-RU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65103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приставов</a:t>
            </a: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Официальная символика ФССП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Руководство ФССП</a:t>
            </a: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Судебные приставы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сегодня: цели и задачи ФССП</a:t>
            </a: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ФССП</a:t>
            </a: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Текущая деятельность судебного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пристава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Библиографический список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8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35">
        <p:split orient="vert"/>
      </p:transition>
    </mc:Choice>
    <mc:Fallback xmlns="">
      <p:transition spd="slow" advTm="883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35280" cy="706090"/>
          </a:xfr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165304"/>
            <a:ext cx="8435280" cy="504056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915816" y="1196752"/>
            <a:ext cx="6048672" cy="5184576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судебных решений – это показатель уважения к государству. Ведь правосудие считается свершенным, когда выполнено решение суда. </a:t>
            </a:r>
            <a:endPara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ФССП </a:t>
            </a:r>
            <a:r>
              <a:rPr lang="ru-RU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единственным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уполномоченным органом государственной исполнительной власти, осуществляющим принудительное исполнение судебного решения. Служба обеспечивает правильное и своевременное исполнение судебных актов, актов других органов и должностных лиц, а также в случаях, предусмотренных законодательством Российской Федерации, – исполнение иных документов в целях защиты нарушенных прав, свобод и законных интересов граждан и организаций.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1476"/>
            <a:ext cx="2771800" cy="18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" y="3089311"/>
            <a:ext cx="2760092" cy="192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" y="1052736"/>
            <a:ext cx="2772791" cy="201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636456"/>
      </p:ext>
    </p:extLst>
  </p:cSld>
  <p:clrMapOvr>
    <a:masterClrMapping/>
  </p:clrMapOvr>
  <p:transition spd="slow" advTm="1659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8496944" cy="936104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Приставы впервые упоминаются лишь в XIII веке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документальных актах периода феодальной раздробленности, таких, как: Новгородской и Псковской судных грамотах 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500" y="116632"/>
            <a:ext cx="8229600" cy="648072"/>
          </a:xfrm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судебных приставов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5364" y="2746108"/>
            <a:ext cx="3940374" cy="1205391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 приставов были достаточно широки и включали элементы судебной и следственной деятельности: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5753" y="3511806"/>
            <a:ext cx="3098998" cy="33855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обирание доказательств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3265" y="4885998"/>
            <a:ext cx="3676278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онтроль за своевременной уплатой судебных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пошлин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64778" y="3989817"/>
            <a:ext cx="3412976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надлежащего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 при рассмотрении дела в суде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3945" y="2566279"/>
            <a:ext cx="3659020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осудебное исследование обстоятельств совершения преступления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4999" y="5589240"/>
            <a:ext cx="3636912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озыск и принудительный привод ответчика и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21358009">
            <a:off x="4117643" y="2857315"/>
            <a:ext cx="986084" cy="138890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992374">
            <a:off x="4077223" y="3663970"/>
            <a:ext cx="1084446" cy="106119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837165">
            <a:off x="4062434" y="4106768"/>
            <a:ext cx="1044857" cy="107397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823444">
            <a:off x="3765508" y="4595534"/>
            <a:ext cx="1707875" cy="121712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334420">
            <a:off x="4078455" y="3354471"/>
            <a:ext cx="987090" cy="103108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39389"/>
            <a:ext cx="4240433" cy="2465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6350" y="6361753"/>
            <a:ext cx="4998154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Руководили приставами князья, городское вече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лайд 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286" y="836712"/>
            <a:ext cx="388491" cy="388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31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4215">
        <p14:doors dir="vert"/>
      </p:transition>
    </mc:Choice>
    <mc:Fallback xmlns="">
      <p:transition spd="slow" advTm="64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  <p:extLst mod="1">
    <p:ext uri="{E180D4A7-C9FB-4DFB-919C-405C955672EB}">
      <p14:showEvtLst xmlns:p14="http://schemas.microsoft.com/office/powerpoint/2010/main">
        <p14:playEvt time="0" objId="5"/>
        <p14:stopEvt time="63584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75"/>
            <a:ext cx="91630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8" y="0"/>
            <a:ext cx="91704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29208" y="750713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6880" y="260648"/>
            <a:ext cx="8389576" cy="1728192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законодательное закрепление статуса приставы получили благодаря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Судебникам 1497 и 1550 гг.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оявляется совершенно новый институт — отдача за пристава, или сиденье за приставом.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Суть-полное лишение свободы обвиняемого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7" y="2664639"/>
            <a:ext cx="4292277" cy="27015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Судебник 1550 года стал новым шагом на пути развития института судебных приставов. 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согласно Судебнику посылать с приставными грамотами имели право только так называемых ездоков или заговорщиков — людей, с которыми они заключили условие совместно и под своим надзором и руководством исполнять обязанности приставов.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880" y="2506185"/>
            <a:ext cx="331236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28 Судебника 1497 г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3" y="3547463"/>
            <a:ext cx="3888432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ристав мог получить приставную грамоту, дающую ему право брать на поруки ответчика при вызове в суд, осуществлять обыски и другие действия в целях расследования или исполнения приговора.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181" y="5835580"/>
            <a:ext cx="460482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Приставов называют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дворянами,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позовниками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подвойскими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ходоками,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недельщиками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626093" y="3053334"/>
            <a:ext cx="466867" cy="40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31" y="5366215"/>
            <a:ext cx="409557" cy="46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слайд 5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733" y="1988840"/>
            <a:ext cx="416293" cy="416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9865588"/>
      </p:ext>
    </p:extLst>
  </p:cSld>
  <p:clrMapOvr>
    <a:masterClrMapping/>
  </p:clrMapOvr>
  <p:transition spd="slow" advTm="7360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playEvt time="0" objId="8"/>
        <p14:stopEvt time="73230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260648"/>
            <a:ext cx="8496944" cy="6480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сформированных должностей приставов 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недельщиков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мы наблюдаем лишь в 1649 году в Соборном Уложении.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882" y="1198687"/>
            <a:ext cx="4278213" cy="22322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функционал этих служащих входили такие обязанности, как: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челобитной истца доставлять в суд ответчика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Разыскивать преступников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роизводить арест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ринудительно доставлять в суд.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294" y="1628800"/>
            <a:ext cx="4542859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4149080"/>
            <a:ext cx="7920880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Дальнейшее развитие система исполнения решения судов получила с петровскими преобразованиями, которые были введены рядом указов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b="1" dirty="0" smtClean="0"/>
              <a:t>1697 года по 1700 год. </a:t>
            </a:r>
          </a:p>
          <a:p>
            <a:r>
              <a:rPr lang="ru-RU" b="1" u="sng" dirty="0" smtClean="0"/>
              <a:t>Суть</a:t>
            </a:r>
            <a:r>
              <a:rPr lang="ru-RU" dirty="0" smtClean="0"/>
              <a:t> данных изменений заключалась в ужесточении режима содержания подсудимых: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С</a:t>
            </a:r>
            <a:r>
              <a:rPr lang="ru-RU" dirty="0" smtClean="0"/>
              <a:t>тали практиковаться взятие в суд без объяснения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Немедленный допрос без предоставления возможности приготовиться к ответу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К</a:t>
            </a:r>
            <a:r>
              <a:rPr lang="ru-RU" dirty="0" smtClean="0"/>
              <a:t>анцелярская тайна лишила ответчика информации. </a:t>
            </a:r>
            <a:endParaRPr lang="ru-RU" dirty="0"/>
          </a:p>
        </p:txBody>
      </p:sp>
      <p:pic>
        <p:nvPicPr>
          <p:cNvPr id="6" name="слайд 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0" y="773931"/>
            <a:ext cx="413594" cy="413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088518"/>
      </p:ext>
    </p:extLst>
  </p:cSld>
  <p:clrMapOvr>
    <a:masterClrMapping/>
  </p:clrMapOvr>
  <p:transition spd="slow" advTm="5339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</p:bldLst>
  </p:timing>
  <p:extLst mod="1">
    <p:ext uri="{E180D4A7-C9FB-4DFB-919C-405C955672EB}">
      <p14:showEvtLst xmlns:p14="http://schemas.microsoft.com/office/powerpoint/2010/main">
        <p14:playEvt time="0" objId="6"/>
        <p14:stopEvt time="52675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404664"/>
            <a:ext cx="3538736" cy="144016"/>
          </a:xfrm>
        </p:spPr>
        <p:txBody>
          <a:bodyPr>
            <a:noAutofit/>
          </a:bodyPr>
          <a:lstStyle/>
          <a:p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4312" y="764704"/>
            <a:ext cx="3905349" cy="1296144"/>
          </a:xfr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ардинальные перемены института судебных приставов -времена царствования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764705"/>
            <a:ext cx="4038600" cy="115212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Новое развитие института судебных приставов получил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ноября 1864г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принятием Александром II судебных уставов (Законов).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296" y="2276872"/>
            <a:ext cx="37836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1782 году-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присвоение  полномочиями  урядников полиции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898" y="3105834"/>
            <a:ext cx="32403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1786 году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урядники были разделены на две категории: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296" y="4077072"/>
            <a:ext cx="3567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Полицейские приставы,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исполняли решения судов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898" y="5006677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Становые приставы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осуществляющие охрану, переданных Министерству юстиции после его образования в 1802 г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 t="976" r="231" b="-976"/>
          <a:stretch/>
        </p:blipFill>
        <p:spPr bwMode="auto">
          <a:xfrm>
            <a:off x="4572000" y="2132856"/>
            <a:ext cx="3532414" cy="45249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слайд 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308695"/>
            <a:ext cx="386904" cy="386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044925"/>
      </p:ext>
    </p:extLst>
  </p:cSld>
  <p:clrMapOvr>
    <a:masterClrMapping/>
  </p:clrMapOvr>
  <p:transition spd="slow" advTm="5348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</p:bldLst>
  </p:timing>
  <p:extLst mod="1">
    <p:ext uri="{E180D4A7-C9FB-4DFB-919C-405C955672EB}">
      <p14:showEvtLst xmlns:p14="http://schemas.microsoft.com/office/powerpoint/2010/main">
        <p14:playEvt time="0" objId="9"/>
        <p14:stopEvt time="53481" objId="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88640"/>
            <a:ext cx="8712968" cy="1440160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1917 года по 1992 год институт судебных приставов был упразднен. В этот период порядок принудительного исполнения был регламентирован Гражданским процессуальным кодексом РСФСР 1923 г. и рядом других актов. Очень скоро обязанности пристава-исполнителя были переданы красногвардейцам, затем к исполнению обязанностей были привлечены органы милиции.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0499" y="3429000"/>
            <a:ext cx="4032448" cy="792088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 исполнительное производство в данный период характеризовалось рядом </a:t>
            </a:r>
            <a:r>
              <a:rPr lang="ru-RU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признаков</a:t>
            </a:r>
            <a:endParaRPr lang="ru-RU" sz="16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104" y="1987144"/>
            <a:ext cx="3510390" cy="64698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исполнительное производство носило государственный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28953" y="2023585"/>
            <a:ext cx="4534890" cy="146423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судебные исполнители относились к судебной системе и состояли под организационным началом как органов юстиции, так и председателей соответствующих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541" y="5316120"/>
            <a:ext cx="3966826" cy="119181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как часть судебного процесса, исполнительное производство имело достаточно много присущих судебному процессу черт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признаков.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8930" y="4298462"/>
            <a:ext cx="4386102" cy="228147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оно преимущественно защищало государственную, общественную и кооперативную собственность, например, путём установления ряда существенных ограничений по обращению взыскания в отношении государственных предприятий, учреждений, организаций, колхозов, иных кооперативных организаций.</a:t>
            </a:r>
          </a:p>
        </p:txBody>
      </p:sp>
      <p:cxnSp>
        <p:nvCxnSpPr>
          <p:cNvPr id="11" name="Скругленная соединительная линия 10"/>
          <p:cNvCxnSpPr/>
          <p:nvPr/>
        </p:nvCxnSpPr>
        <p:spPr>
          <a:xfrm rot="16200000" flipH="1">
            <a:off x="1512048" y="2850129"/>
            <a:ext cx="758502" cy="399240"/>
          </a:xfrm>
          <a:prstGeom prst="curvedConnector3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9040">
            <a:off x="3802016" y="2503024"/>
            <a:ext cx="560387" cy="101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1623">
            <a:off x="4284811" y="3567786"/>
            <a:ext cx="120173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281">
            <a:off x="2598485" y="4327675"/>
            <a:ext cx="1351963" cy="104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41" y="3919976"/>
            <a:ext cx="1650323" cy="1557904"/>
          </a:xfrm>
          <a:prstGeom prst="rect">
            <a:avLst/>
          </a:prstGeom>
        </p:spPr>
      </p:pic>
      <p:pic>
        <p:nvPicPr>
          <p:cNvPr id="6" name="слайд 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1544" y="1658410"/>
            <a:ext cx="339930" cy="33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2215832"/>
      </p:ext>
    </p:extLst>
  </p:cSld>
  <p:clrMapOvr>
    <a:masterClrMapping/>
  </p:clrMapOvr>
  <p:transition spd="slow" advTm="7397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  <p:extLst mod="1">
    <p:ext uri="{E180D4A7-C9FB-4DFB-919C-405C955672EB}">
      <p14:showEvtLst xmlns:p14="http://schemas.microsoft.com/office/powerpoint/2010/main">
        <p14:playEvt time="0" objId="6"/>
        <p14:stopEvt time="73550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3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088"/>
            <a:ext cx="8229600" cy="346050"/>
          </a:xfrm>
        </p:spPr>
        <p:txBody>
          <a:bodyPr>
            <a:normAutofit fontScale="90000"/>
          </a:bodyPr>
          <a:lstStyle/>
          <a:p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44624"/>
            <a:ext cx="8928992" cy="112474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долгого забвения впервые термин «судебный пристав» появился вновь в современном законодательстве с принятием федерального конституционного закона «О Конституционном Суде Российской Федерации», по которому поддержание порядка в заседании Конституционного суда возлагалось на судебных приставов, требования которых обязательны для всех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присутствующих.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4" y="1196752"/>
            <a:ext cx="8928992" cy="100811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Федеральными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Законами № 119-ФЗ «Об исполнительном производстве»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118-ФЗ «О судебных приставах»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была возрождена традиционная для России структура службы судебных приставов. Это стало началом заключительного, современного этапа развития института судебных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приставов.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3990181"/>
            <a:ext cx="8928992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служба принудительного исполнения исполнительных документов и таким образом осуществлена одна из основных идей, положенных в основу этих законов;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Законодательно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обеспечено равенство защиты всех форм собственности в сфере исполнительного производства;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предпосылки улучшения кадрового состава судебных приставов-исполнителей и подъёма их профессионального уровня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неисправных должников за невыполнение судебных актов и актов других органов, а также граждан и работников организаций за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неисполнение законных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 судебного пристава-исполнителя и нарушение законодательства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действенный (внутриведомственный, судебный и прокурорский) контроль над действиями судебного пристава-исполнителя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63" y="2276872"/>
            <a:ext cx="46100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88468"/>
            <a:ext cx="1944216" cy="2049016"/>
          </a:xfrm>
          <a:prstGeom prst="rect">
            <a:avLst/>
          </a:prstGeom>
        </p:spPr>
      </p:pic>
      <p:pic>
        <p:nvPicPr>
          <p:cNvPr id="9" name="слайд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74.36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5841" y="2380593"/>
            <a:ext cx="327422" cy="327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088238"/>
      </p:ext>
    </p:extLst>
  </p:cSld>
  <p:clrMapOvr>
    <a:masterClrMapping/>
  </p:clrMapOvr>
  <p:transition spd="slow" advTm="7548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</p:bldLst>
  </p:timing>
  <p:extLst mod="1">
    <p:ext uri="{E180D4A7-C9FB-4DFB-919C-405C955672EB}">
      <p14:showEvtLst xmlns:p14="http://schemas.microsoft.com/office/powerpoint/2010/main">
        <p14:playEvt time="0" objId="9"/>
        <p14:stopEvt time="62145" objId="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|6.7|3.8|1.7|3.7|3.4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5.3|0.8|11.3|0.7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1.6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8|4.4|4.2|4.9|9.9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5.6|3.4|9.9|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|19.5|0.5|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|28.2"/>
</p:tagLst>
</file>

<file path=ppt/theme/theme1.xml><?xml version="1.0" encoding="utf-8"?>
<a:theme xmlns:a="http://schemas.openxmlformats.org/drawingml/2006/main" name="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655</TotalTime>
  <Words>2049</Words>
  <Application>Microsoft Office PowerPoint</Application>
  <PresentationFormat>Экран (4:3)</PresentationFormat>
  <Paragraphs>138</Paragraphs>
  <Slides>19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Тема Office</vt:lpstr>
      <vt:lpstr>ТУЛЬСКИЙ ИНСТИТУТ (ФИЛИАЛ) ФЕДЕРАЛЬНОГО ГОСУДАРСТВЕННОГО БЮДЖЕТНОГО ОБРАЗОВАТЕЛЬНОГО УЧРЕЖДЕНИЯ ВЫСШЕГО ОБРАЗОВАНИЯ «ВСЕРОССИЙСКИЙ ГОСУДАРСТВЕННЫЙ УНИВЕРСИТЕТ ЮСТИЦИИ(РПА МИНЮСТА РОССИИ)  ТУЛЬСКИЙ ИНСТИТУТ (ФИЛИАЛ) ВГУЮ (РПА МИНЮСТА РОССИИ)</vt:lpstr>
      <vt:lpstr>План</vt:lpstr>
      <vt:lpstr>Введение</vt:lpstr>
      <vt:lpstr>История судебных приставов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Официальная символика и руководство ФССП России</vt:lpstr>
      <vt:lpstr>Руководство ФССП</vt:lpstr>
      <vt:lpstr>Судебные приставы сегодня: Цели и задачи ФССП</vt:lpstr>
      <vt:lpstr>Полномочия ФССП</vt:lpstr>
      <vt:lpstr>Текущая деятельность судебного пристава</vt:lpstr>
      <vt:lpstr>Презентация PowerPoint</vt:lpstr>
      <vt:lpstr>Заключение</vt:lpstr>
      <vt:lpstr>Библиографический список</vt:lpstr>
      <vt:lpstr>Благодарим за внимание!!!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ksush</dc:creator>
  <cp:lastModifiedBy>Макасеева Ася Александровна</cp:lastModifiedBy>
  <cp:revision>68</cp:revision>
  <dcterms:created xsi:type="dcterms:W3CDTF">2022-05-19T11:16:42Z</dcterms:created>
  <dcterms:modified xsi:type="dcterms:W3CDTF">2022-05-26T22:11:18Z</dcterms:modified>
</cp:coreProperties>
</file>