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80" r:id="rId6"/>
    <p:sldId id="281" r:id="rId7"/>
    <p:sldId id="282" r:id="rId8"/>
    <p:sldId id="283" r:id="rId9"/>
    <p:sldId id="284" r:id="rId10"/>
    <p:sldId id="261" r:id="rId11"/>
    <p:sldId id="275" r:id="rId12"/>
    <p:sldId id="276" r:id="rId13"/>
    <p:sldId id="279" r:id="rId14"/>
    <p:sldId id="262" r:id="rId15"/>
    <p:sldId id="277" r:id="rId16"/>
    <p:sldId id="269" r:id="rId17"/>
    <p:sldId id="286" r:id="rId18"/>
    <p:sldId id="287" r:id="rId19"/>
    <p:sldId id="285" r:id="rId20"/>
    <p:sldId id="272" r:id="rId21"/>
    <p:sldId id="273" r:id="rId22"/>
    <p:sldId id="274"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BC5C"/>
    <a:srgbClr val="97C777"/>
    <a:srgbClr val="E48B5A"/>
    <a:srgbClr val="FFE697"/>
    <a:srgbClr val="F5C795"/>
    <a:srgbClr val="FFEEB9"/>
    <a:srgbClr val="F5BC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5529" autoAdjust="0"/>
  </p:normalViewPr>
  <p:slideViewPr>
    <p:cSldViewPr snapToGrid="0">
      <p:cViewPr varScale="1">
        <p:scale>
          <a:sx n="112" d="100"/>
          <a:sy n="112" d="100"/>
        </p:scale>
        <p:origin x="7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F863D-F092-4304-BE9D-32ECC9F242C3}" type="datetimeFigureOut">
              <a:rPr lang="ru-RU" smtClean="0"/>
              <a:t>19.05.2022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1AB6E-ED47-4A8F-8E04-6EA9FE9B02E3}" type="slidenum">
              <a:rPr lang="ru-RU" smtClean="0"/>
              <a:t>‹#›</a:t>
            </a:fld>
            <a:endParaRPr lang="ru-RU"/>
          </a:p>
        </p:txBody>
      </p:sp>
    </p:spTree>
    <p:extLst>
      <p:ext uri="{BB962C8B-B14F-4D97-AF65-F5344CB8AC3E}">
        <p14:creationId xmlns:p14="http://schemas.microsoft.com/office/powerpoint/2010/main" val="3567457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0E58F7-DD7C-4CCF-AE4F-345DECF637D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E588665-2C2E-4E6B-9809-AD601DE9B4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3F0D44C-0D7D-4BC6-8C00-97E874FAF811}"/>
              </a:ext>
            </a:extLst>
          </p:cNvPr>
          <p:cNvSpPr>
            <a:spLocks noGrp="1"/>
          </p:cNvSpPr>
          <p:nvPr>
            <p:ph type="dt" sz="half" idx="10"/>
          </p:nvPr>
        </p:nvSpPr>
        <p:spPr/>
        <p:txBody>
          <a:bodyPr/>
          <a:lstStyle/>
          <a:p>
            <a:fld id="{8FD3E15E-565F-4CB0-91F7-6E4F71D95799}" type="datetimeFigureOut">
              <a:rPr lang="ru-RU" smtClean="0"/>
              <a:t>19.05.2022</a:t>
            </a:fld>
            <a:endParaRPr lang="ru-RU"/>
          </a:p>
        </p:txBody>
      </p:sp>
      <p:sp>
        <p:nvSpPr>
          <p:cNvPr id="5" name="Нижний колонтитул 4">
            <a:extLst>
              <a:ext uri="{FF2B5EF4-FFF2-40B4-BE49-F238E27FC236}">
                <a16:creationId xmlns:a16="http://schemas.microsoft.com/office/drawing/2014/main" id="{93103C32-28E0-4C2B-8DBB-784F29B9CBD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7B33197-AD44-43C0-9C2C-30783DE514BD}"/>
              </a:ext>
            </a:extLst>
          </p:cNvPr>
          <p:cNvSpPr>
            <a:spLocks noGrp="1"/>
          </p:cNvSpPr>
          <p:nvPr>
            <p:ph type="sldNum" sz="quarter" idx="12"/>
          </p:nvPr>
        </p:nvSpPr>
        <p:spPr/>
        <p:txBody>
          <a:bodyPr/>
          <a:lstStyle/>
          <a:p>
            <a:fld id="{BF2F3CBC-0674-40A2-9AA9-AB25161FA2FF}" type="slidenum">
              <a:rPr lang="ru-RU" smtClean="0"/>
              <a:t>‹#›</a:t>
            </a:fld>
            <a:endParaRPr lang="ru-RU"/>
          </a:p>
        </p:txBody>
      </p:sp>
    </p:spTree>
    <p:extLst>
      <p:ext uri="{BB962C8B-B14F-4D97-AF65-F5344CB8AC3E}">
        <p14:creationId xmlns:p14="http://schemas.microsoft.com/office/powerpoint/2010/main" val="54664332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1445B3-147F-4277-A24C-435AA19B255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AB61D0C-CE94-4D3D-82BB-592C94E64C1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DDD996E-9F42-400C-9E8B-DF614C6755D5}"/>
              </a:ext>
            </a:extLst>
          </p:cNvPr>
          <p:cNvSpPr>
            <a:spLocks noGrp="1"/>
          </p:cNvSpPr>
          <p:nvPr>
            <p:ph type="dt" sz="half" idx="10"/>
          </p:nvPr>
        </p:nvSpPr>
        <p:spPr/>
        <p:txBody>
          <a:bodyPr/>
          <a:lstStyle/>
          <a:p>
            <a:fld id="{8FD3E15E-565F-4CB0-91F7-6E4F71D95799}" type="datetimeFigureOut">
              <a:rPr lang="ru-RU" smtClean="0"/>
              <a:t>19.05.2022</a:t>
            </a:fld>
            <a:endParaRPr lang="ru-RU"/>
          </a:p>
        </p:txBody>
      </p:sp>
      <p:sp>
        <p:nvSpPr>
          <p:cNvPr id="5" name="Нижний колонтитул 4">
            <a:extLst>
              <a:ext uri="{FF2B5EF4-FFF2-40B4-BE49-F238E27FC236}">
                <a16:creationId xmlns:a16="http://schemas.microsoft.com/office/drawing/2014/main" id="{D38F584F-B127-433F-999C-79189AD2CBC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C1A1625-1CFE-4240-A0DF-52312FAC2759}"/>
              </a:ext>
            </a:extLst>
          </p:cNvPr>
          <p:cNvSpPr>
            <a:spLocks noGrp="1"/>
          </p:cNvSpPr>
          <p:nvPr>
            <p:ph type="sldNum" sz="quarter" idx="12"/>
          </p:nvPr>
        </p:nvSpPr>
        <p:spPr/>
        <p:txBody>
          <a:bodyPr/>
          <a:lstStyle/>
          <a:p>
            <a:fld id="{BF2F3CBC-0674-40A2-9AA9-AB25161FA2FF}" type="slidenum">
              <a:rPr lang="ru-RU" smtClean="0"/>
              <a:t>‹#›</a:t>
            </a:fld>
            <a:endParaRPr lang="ru-RU"/>
          </a:p>
        </p:txBody>
      </p:sp>
    </p:spTree>
    <p:extLst>
      <p:ext uri="{BB962C8B-B14F-4D97-AF65-F5344CB8AC3E}">
        <p14:creationId xmlns:p14="http://schemas.microsoft.com/office/powerpoint/2010/main" val="163190542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0E52B02-17BF-4B1C-858A-2B4BCEEC7FE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EA91C3D-4DAC-435B-B7CD-12FEE48DDAE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25D428C-C97F-476B-8EF9-0CEF82B61561}"/>
              </a:ext>
            </a:extLst>
          </p:cNvPr>
          <p:cNvSpPr>
            <a:spLocks noGrp="1"/>
          </p:cNvSpPr>
          <p:nvPr>
            <p:ph type="dt" sz="half" idx="10"/>
          </p:nvPr>
        </p:nvSpPr>
        <p:spPr/>
        <p:txBody>
          <a:bodyPr/>
          <a:lstStyle/>
          <a:p>
            <a:fld id="{8FD3E15E-565F-4CB0-91F7-6E4F71D95799}" type="datetimeFigureOut">
              <a:rPr lang="ru-RU" smtClean="0"/>
              <a:t>19.05.2022</a:t>
            </a:fld>
            <a:endParaRPr lang="ru-RU"/>
          </a:p>
        </p:txBody>
      </p:sp>
      <p:sp>
        <p:nvSpPr>
          <p:cNvPr id="5" name="Нижний колонтитул 4">
            <a:extLst>
              <a:ext uri="{FF2B5EF4-FFF2-40B4-BE49-F238E27FC236}">
                <a16:creationId xmlns:a16="http://schemas.microsoft.com/office/drawing/2014/main" id="{31794DAB-3A42-4817-9E69-335F50953F3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41F583E-223A-47FE-BE45-EA456794B438}"/>
              </a:ext>
            </a:extLst>
          </p:cNvPr>
          <p:cNvSpPr>
            <a:spLocks noGrp="1"/>
          </p:cNvSpPr>
          <p:nvPr>
            <p:ph type="sldNum" sz="quarter" idx="12"/>
          </p:nvPr>
        </p:nvSpPr>
        <p:spPr/>
        <p:txBody>
          <a:bodyPr/>
          <a:lstStyle/>
          <a:p>
            <a:fld id="{BF2F3CBC-0674-40A2-9AA9-AB25161FA2FF}" type="slidenum">
              <a:rPr lang="ru-RU" smtClean="0"/>
              <a:t>‹#›</a:t>
            </a:fld>
            <a:endParaRPr lang="ru-RU"/>
          </a:p>
        </p:txBody>
      </p:sp>
    </p:spTree>
    <p:extLst>
      <p:ext uri="{BB962C8B-B14F-4D97-AF65-F5344CB8AC3E}">
        <p14:creationId xmlns:p14="http://schemas.microsoft.com/office/powerpoint/2010/main" val="258527257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A092C0-3AFA-4F36-9B95-892A726A4A4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26BB12E-806C-43B8-98EB-B35F4E667B6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6A987ED-E6CF-4A65-8481-0D2242C13ED5}"/>
              </a:ext>
            </a:extLst>
          </p:cNvPr>
          <p:cNvSpPr>
            <a:spLocks noGrp="1"/>
          </p:cNvSpPr>
          <p:nvPr>
            <p:ph type="dt" sz="half" idx="10"/>
          </p:nvPr>
        </p:nvSpPr>
        <p:spPr/>
        <p:txBody>
          <a:bodyPr/>
          <a:lstStyle/>
          <a:p>
            <a:fld id="{8FD3E15E-565F-4CB0-91F7-6E4F71D95799}" type="datetimeFigureOut">
              <a:rPr lang="ru-RU" smtClean="0"/>
              <a:t>19.05.2022</a:t>
            </a:fld>
            <a:endParaRPr lang="ru-RU"/>
          </a:p>
        </p:txBody>
      </p:sp>
      <p:sp>
        <p:nvSpPr>
          <p:cNvPr id="5" name="Нижний колонтитул 4">
            <a:extLst>
              <a:ext uri="{FF2B5EF4-FFF2-40B4-BE49-F238E27FC236}">
                <a16:creationId xmlns:a16="http://schemas.microsoft.com/office/drawing/2014/main" id="{32E4C99E-E658-461B-A722-6E109C6704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CB913DC-E02A-4F90-BE9B-1E24DB24FF2D}"/>
              </a:ext>
            </a:extLst>
          </p:cNvPr>
          <p:cNvSpPr>
            <a:spLocks noGrp="1"/>
          </p:cNvSpPr>
          <p:nvPr>
            <p:ph type="sldNum" sz="quarter" idx="12"/>
          </p:nvPr>
        </p:nvSpPr>
        <p:spPr/>
        <p:txBody>
          <a:bodyPr/>
          <a:lstStyle/>
          <a:p>
            <a:fld id="{BF2F3CBC-0674-40A2-9AA9-AB25161FA2FF}" type="slidenum">
              <a:rPr lang="ru-RU" smtClean="0"/>
              <a:t>‹#›</a:t>
            </a:fld>
            <a:endParaRPr lang="ru-RU"/>
          </a:p>
        </p:txBody>
      </p:sp>
    </p:spTree>
    <p:extLst>
      <p:ext uri="{BB962C8B-B14F-4D97-AF65-F5344CB8AC3E}">
        <p14:creationId xmlns:p14="http://schemas.microsoft.com/office/powerpoint/2010/main" val="18399574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0676C1-F947-4FBC-B79B-06BB2C1C0D5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0E97580-B70E-4309-9C05-23C2771A7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72C191B-B91D-4355-BFD4-5D13E9C0A385}"/>
              </a:ext>
            </a:extLst>
          </p:cNvPr>
          <p:cNvSpPr>
            <a:spLocks noGrp="1"/>
          </p:cNvSpPr>
          <p:nvPr>
            <p:ph type="dt" sz="half" idx="10"/>
          </p:nvPr>
        </p:nvSpPr>
        <p:spPr/>
        <p:txBody>
          <a:bodyPr/>
          <a:lstStyle/>
          <a:p>
            <a:fld id="{8FD3E15E-565F-4CB0-91F7-6E4F71D95799}" type="datetimeFigureOut">
              <a:rPr lang="ru-RU" smtClean="0"/>
              <a:t>19.05.2022</a:t>
            </a:fld>
            <a:endParaRPr lang="ru-RU"/>
          </a:p>
        </p:txBody>
      </p:sp>
      <p:sp>
        <p:nvSpPr>
          <p:cNvPr id="5" name="Нижний колонтитул 4">
            <a:extLst>
              <a:ext uri="{FF2B5EF4-FFF2-40B4-BE49-F238E27FC236}">
                <a16:creationId xmlns:a16="http://schemas.microsoft.com/office/drawing/2014/main" id="{223D3780-F08B-452C-A925-2EF9333646D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0D2C275-B026-4725-8E2B-CBB9250E113A}"/>
              </a:ext>
            </a:extLst>
          </p:cNvPr>
          <p:cNvSpPr>
            <a:spLocks noGrp="1"/>
          </p:cNvSpPr>
          <p:nvPr>
            <p:ph type="sldNum" sz="quarter" idx="12"/>
          </p:nvPr>
        </p:nvSpPr>
        <p:spPr/>
        <p:txBody>
          <a:bodyPr/>
          <a:lstStyle/>
          <a:p>
            <a:fld id="{BF2F3CBC-0674-40A2-9AA9-AB25161FA2FF}" type="slidenum">
              <a:rPr lang="ru-RU" smtClean="0"/>
              <a:t>‹#›</a:t>
            </a:fld>
            <a:endParaRPr lang="ru-RU"/>
          </a:p>
        </p:txBody>
      </p:sp>
    </p:spTree>
    <p:extLst>
      <p:ext uri="{BB962C8B-B14F-4D97-AF65-F5344CB8AC3E}">
        <p14:creationId xmlns:p14="http://schemas.microsoft.com/office/powerpoint/2010/main" val="258543006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CC6ADB-C1EC-49DA-ABA0-8219E96536A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3EAC072-54F1-46FE-9AA9-5ED1C58D4FA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79DF182-8CD7-400B-B0AC-91EEF930CCC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8806CC2-F557-4D3D-9032-99B9944841C5}"/>
              </a:ext>
            </a:extLst>
          </p:cNvPr>
          <p:cNvSpPr>
            <a:spLocks noGrp="1"/>
          </p:cNvSpPr>
          <p:nvPr>
            <p:ph type="dt" sz="half" idx="10"/>
          </p:nvPr>
        </p:nvSpPr>
        <p:spPr/>
        <p:txBody>
          <a:bodyPr/>
          <a:lstStyle/>
          <a:p>
            <a:fld id="{8FD3E15E-565F-4CB0-91F7-6E4F71D95799}" type="datetimeFigureOut">
              <a:rPr lang="ru-RU" smtClean="0"/>
              <a:t>19.05.2022</a:t>
            </a:fld>
            <a:endParaRPr lang="ru-RU"/>
          </a:p>
        </p:txBody>
      </p:sp>
      <p:sp>
        <p:nvSpPr>
          <p:cNvPr id="6" name="Нижний колонтитул 5">
            <a:extLst>
              <a:ext uri="{FF2B5EF4-FFF2-40B4-BE49-F238E27FC236}">
                <a16:creationId xmlns:a16="http://schemas.microsoft.com/office/drawing/2014/main" id="{E0075F79-90AB-4E66-8343-9E79F89FD0E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BC2D5FE-1F2D-499B-BADE-5DB8FFCE3B34}"/>
              </a:ext>
            </a:extLst>
          </p:cNvPr>
          <p:cNvSpPr>
            <a:spLocks noGrp="1"/>
          </p:cNvSpPr>
          <p:nvPr>
            <p:ph type="sldNum" sz="quarter" idx="12"/>
          </p:nvPr>
        </p:nvSpPr>
        <p:spPr/>
        <p:txBody>
          <a:bodyPr/>
          <a:lstStyle/>
          <a:p>
            <a:fld id="{BF2F3CBC-0674-40A2-9AA9-AB25161FA2FF}" type="slidenum">
              <a:rPr lang="ru-RU" smtClean="0"/>
              <a:t>‹#›</a:t>
            </a:fld>
            <a:endParaRPr lang="ru-RU"/>
          </a:p>
        </p:txBody>
      </p:sp>
    </p:spTree>
    <p:extLst>
      <p:ext uri="{BB962C8B-B14F-4D97-AF65-F5344CB8AC3E}">
        <p14:creationId xmlns:p14="http://schemas.microsoft.com/office/powerpoint/2010/main" val="100632004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58B23F-7E00-40A3-AD49-0FF6EAD49C9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86E03C0-7E0B-4318-AF61-8DECEC410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EF22066-D116-438D-A04E-B8DBBE1B89F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0210FA4-686A-4B32-B912-A71CB27FB6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C22BE99-C26F-400C-B38C-FB2B55AE1E8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0F94F30-5AC4-48AA-8563-9B23B6C8FDCF}"/>
              </a:ext>
            </a:extLst>
          </p:cNvPr>
          <p:cNvSpPr>
            <a:spLocks noGrp="1"/>
          </p:cNvSpPr>
          <p:nvPr>
            <p:ph type="dt" sz="half" idx="10"/>
          </p:nvPr>
        </p:nvSpPr>
        <p:spPr/>
        <p:txBody>
          <a:bodyPr/>
          <a:lstStyle/>
          <a:p>
            <a:fld id="{8FD3E15E-565F-4CB0-91F7-6E4F71D95799}" type="datetimeFigureOut">
              <a:rPr lang="ru-RU" smtClean="0"/>
              <a:t>19.05.2022</a:t>
            </a:fld>
            <a:endParaRPr lang="ru-RU"/>
          </a:p>
        </p:txBody>
      </p:sp>
      <p:sp>
        <p:nvSpPr>
          <p:cNvPr id="8" name="Нижний колонтитул 7">
            <a:extLst>
              <a:ext uri="{FF2B5EF4-FFF2-40B4-BE49-F238E27FC236}">
                <a16:creationId xmlns:a16="http://schemas.microsoft.com/office/drawing/2014/main" id="{8526C4F6-8B21-46CF-B780-0A63CAB08B0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EAE9EDB-678D-490A-9D5C-DCF38A0F498C}"/>
              </a:ext>
            </a:extLst>
          </p:cNvPr>
          <p:cNvSpPr>
            <a:spLocks noGrp="1"/>
          </p:cNvSpPr>
          <p:nvPr>
            <p:ph type="sldNum" sz="quarter" idx="12"/>
          </p:nvPr>
        </p:nvSpPr>
        <p:spPr/>
        <p:txBody>
          <a:bodyPr/>
          <a:lstStyle/>
          <a:p>
            <a:fld id="{BF2F3CBC-0674-40A2-9AA9-AB25161FA2FF}" type="slidenum">
              <a:rPr lang="ru-RU" smtClean="0"/>
              <a:t>‹#›</a:t>
            </a:fld>
            <a:endParaRPr lang="ru-RU"/>
          </a:p>
        </p:txBody>
      </p:sp>
    </p:spTree>
    <p:extLst>
      <p:ext uri="{BB962C8B-B14F-4D97-AF65-F5344CB8AC3E}">
        <p14:creationId xmlns:p14="http://schemas.microsoft.com/office/powerpoint/2010/main" val="86381076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C484D1-17FE-415E-8E4D-8F1884F43D3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A6A46F9-D7C7-41BF-9A93-7BDA8FB0E164}"/>
              </a:ext>
            </a:extLst>
          </p:cNvPr>
          <p:cNvSpPr>
            <a:spLocks noGrp="1"/>
          </p:cNvSpPr>
          <p:nvPr>
            <p:ph type="dt" sz="half" idx="10"/>
          </p:nvPr>
        </p:nvSpPr>
        <p:spPr/>
        <p:txBody>
          <a:bodyPr/>
          <a:lstStyle/>
          <a:p>
            <a:fld id="{8FD3E15E-565F-4CB0-91F7-6E4F71D95799}" type="datetimeFigureOut">
              <a:rPr lang="ru-RU" smtClean="0"/>
              <a:t>19.05.2022</a:t>
            </a:fld>
            <a:endParaRPr lang="ru-RU"/>
          </a:p>
        </p:txBody>
      </p:sp>
      <p:sp>
        <p:nvSpPr>
          <p:cNvPr id="4" name="Нижний колонтитул 3">
            <a:extLst>
              <a:ext uri="{FF2B5EF4-FFF2-40B4-BE49-F238E27FC236}">
                <a16:creationId xmlns:a16="http://schemas.microsoft.com/office/drawing/2014/main" id="{88B280AD-CA7A-4E82-97C7-5F64E4E1069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2C9AECC-C1BD-430A-BF98-109010394641}"/>
              </a:ext>
            </a:extLst>
          </p:cNvPr>
          <p:cNvSpPr>
            <a:spLocks noGrp="1"/>
          </p:cNvSpPr>
          <p:nvPr>
            <p:ph type="sldNum" sz="quarter" idx="12"/>
          </p:nvPr>
        </p:nvSpPr>
        <p:spPr/>
        <p:txBody>
          <a:bodyPr/>
          <a:lstStyle/>
          <a:p>
            <a:fld id="{BF2F3CBC-0674-40A2-9AA9-AB25161FA2FF}" type="slidenum">
              <a:rPr lang="ru-RU" smtClean="0"/>
              <a:t>‹#›</a:t>
            </a:fld>
            <a:endParaRPr lang="ru-RU"/>
          </a:p>
        </p:txBody>
      </p:sp>
    </p:spTree>
    <p:extLst>
      <p:ext uri="{BB962C8B-B14F-4D97-AF65-F5344CB8AC3E}">
        <p14:creationId xmlns:p14="http://schemas.microsoft.com/office/powerpoint/2010/main" val="212520576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BE608AE-786B-4CB4-9A0D-FFBDDB306B3C}"/>
              </a:ext>
            </a:extLst>
          </p:cNvPr>
          <p:cNvSpPr>
            <a:spLocks noGrp="1"/>
          </p:cNvSpPr>
          <p:nvPr>
            <p:ph type="dt" sz="half" idx="10"/>
          </p:nvPr>
        </p:nvSpPr>
        <p:spPr/>
        <p:txBody>
          <a:bodyPr/>
          <a:lstStyle/>
          <a:p>
            <a:fld id="{8FD3E15E-565F-4CB0-91F7-6E4F71D95799}" type="datetimeFigureOut">
              <a:rPr lang="ru-RU" smtClean="0"/>
              <a:t>19.05.2022</a:t>
            </a:fld>
            <a:endParaRPr lang="ru-RU"/>
          </a:p>
        </p:txBody>
      </p:sp>
      <p:sp>
        <p:nvSpPr>
          <p:cNvPr id="3" name="Нижний колонтитул 2">
            <a:extLst>
              <a:ext uri="{FF2B5EF4-FFF2-40B4-BE49-F238E27FC236}">
                <a16:creationId xmlns:a16="http://schemas.microsoft.com/office/drawing/2014/main" id="{C9B7E104-5B7F-4F71-A3F6-9F2F3B2ABFA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1193669-D0C5-4AF8-BF23-EE379C163E76}"/>
              </a:ext>
            </a:extLst>
          </p:cNvPr>
          <p:cNvSpPr>
            <a:spLocks noGrp="1"/>
          </p:cNvSpPr>
          <p:nvPr>
            <p:ph type="sldNum" sz="quarter" idx="12"/>
          </p:nvPr>
        </p:nvSpPr>
        <p:spPr/>
        <p:txBody>
          <a:bodyPr/>
          <a:lstStyle/>
          <a:p>
            <a:fld id="{BF2F3CBC-0674-40A2-9AA9-AB25161FA2FF}" type="slidenum">
              <a:rPr lang="ru-RU" smtClean="0"/>
              <a:t>‹#›</a:t>
            </a:fld>
            <a:endParaRPr lang="ru-RU"/>
          </a:p>
        </p:txBody>
      </p:sp>
    </p:spTree>
    <p:extLst>
      <p:ext uri="{BB962C8B-B14F-4D97-AF65-F5344CB8AC3E}">
        <p14:creationId xmlns:p14="http://schemas.microsoft.com/office/powerpoint/2010/main" val="272688425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B57B5A-BC67-4CFB-A2BE-95DB0BEC1B8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7E81C02-A3A4-4627-87CC-F7099CC47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7C54D58-B60F-4BE3-B030-B107AC5A8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F1968B4-4B58-43E4-9338-0A03A6179AEA}"/>
              </a:ext>
            </a:extLst>
          </p:cNvPr>
          <p:cNvSpPr>
            <a:spLocks noGrp="1"/>
          </p:cNvSpPr>
          <p:nvPr>
            <p:ph type="dt" sz="half" idx="10"/>
          </p:nvPr>
        </p:nvSpPr>
        <p:spPr/>
        <p:txBody>
          <a:bodyPr/>
          <a:lstStyle/>
          <a:p>
            <a:fld id="{8FD3E15E-565F-4CB0-91F7-6E4F71D95799}" type="datetimeFigureOut">
              <a:rPr lang="ru-RU" smtClean="0"/>
              <a:t>19.05.2022</a:t>
            </a:fld>
            <a:endParaRPr lang="ru-RU"/>
          </a:p>
        </p:txBody>
      </p:sp>
      <p:sp>
        <p:nvSpPr>
          <p:cNvPr id="6" name="Нижний колонтитул 5">
            <a:extLst>
              <a:ext uri="{FF2B5EF4-FFF2-40B4-BE49-F238E27FC236}">
                <a16:creationId xmlns:a16="http://schemas.microsoft.com/office/drawing/2014/main" id="{C4F04510-ACDC-45B5-8679-B70754705D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2AFC50E-3170-4FBF-868D-C161599E7BC2}"/>
              </a:ext>
            </a:extLst>
          </p:cNvPr>
          <p:cNvSpPr>
            <a:spLocks noGrp="1"/>
          </p:cNvSpPr>
          <p:nvPr>
            <p:ph type="sldNum" sz="quarter" idx="12"/>
          </p:nvPr>
        </p:nvSpPr>
        <p:spPr/>
        <p:txBody>
          <a:bodyPr/>
          <a:lstStyle/>
          <a:p>
            <a:fld id="{BF2F3CBC-0674-40A2-9AA9-AB25161FA2FF}" type="slidenum">
              <a:rPr lang="ru-RU" smtClean="0"/>
              <a:t>‹#›</a:t>
            </a:fld>
            <a:endParaRPr lang="ru-RU"/>
          </a:p>
        </p:txBody>
      </p:sp>
    </p:spTree>
    <p:extLst>
      <p:ext uri="{BB962C8B-B14F-4D97-AF65-F5344CB8AC3E}">
        <p14:creationId xmlns:p14="http://schemas.microsoft.com/office/powerpoint/2010/main" val="16891915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6F00EC-35E1-46EC-8678-2E985B0CC1F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0AD53B4-3192-4435-AB51-1264DE18B6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242C723-5805-4643-BDB9-A7B2C7337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29DCB55-A119-453A-94E5-FB4E9A1EC669}"/>
              </a:ext>
            </a:extLst>
          </p:cNvPr>
          <p:cNvSpPr>
            <a:spLocks noGrp="1"/>
          </p:cNvSpPr>
          <p:nvPr>
            <p:ph type="dt" sz="half" idx="10"/>
          </p:nvPr>
        </p:nvSpPr>
        <p:spPr/>
        <p:txBody>
          <a:bodyPr/>
          <a:lstStyle/>
          <a:p>
            <a:fld id="{8FD3E15E-565F-4CB0-91F7-6E4F71D95799}" type="datetimeFigureOut">
              <a:rPr lang="ru-RU" smtClean="0"/>
              <a:t>19.05.2022</a:t>
            </a:fld>
            <a:endParaRPr lang="ru-RU"/>
          </a:p>
        </p:txBody>
      </p:sp>
      <p:sp>
        <p:nvSpPr>
          <p:cNvPr id="6" name="Нижний колонтитул 5">
            <a:extLst>
              <a:ext uri="{FF2B5EF4-FFF2-40B4-BE49-F238E27FC236}">
                <a16:creationId xmlns:a16="http://schemas.microsoft.com/office/drawing/2014/main" id="{A9C171B8-5A39-436C-B473-2F113E3E09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6898034-D27B-4E24-ADA2-4626D1B622F2}"/>
              </a:ext>
            </a:extLst>
          </p:cNvPr>
          <p:cNvSpPr>
            <a:spLocks noGrp="1"/>
          </p:cNvSpPr>
          <p:nvPr>
            <p:ph type="sldNum" sz="quarter" idx="12"/>
          </p:nvPr>
        </p:nvSpPr>
        <p:spPr/>
        <p:txBody>
          <a:bodyPr/>
          <a:lstStyle/>
          <a:p>
            <a:fld id="{BF2F3CBC-0674-40A2-9AA9-AB25161FA2FF}" type="slidenum">
              <a:rPr lang="ru-RU" smtClean="0"/>
              <a:t>‹#›</a:t>
            </a:fld>
            <a:endParaRPr lang="ru-RU"/>
          </a:p>
        </p:txBody>
      </p:sp>
    </p:spTree>
    <p:extLst>
      <p:ext uri="{BB962C8B-B14F-4D97-AF65-F5344CB8AC3E}">
        <p14:creationId xmlns:p14="http://schemas.microsoft.com/office/powerpoint/2010/main" val="57281643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8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B6A399-2E39-4849-9CF9-C3A8D67162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40CAD03-E67D-4638-A617-15887CD65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DFFD4E-4869-4577-BD90-949D3D70E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E15E-565F-4CB0-91F7-6E4F71D95799}" type="datetimeFigureOut">
              <a:rPr lang="ru-RU" smtClean="0"/>
              <a:t>19.05.2022</a:t>
            </a:fld>
            <a:endParaRPr lang="ru-RU"/>
          </a:p>
        </p:txBody>
      </p:sp>
      <p:sp>
        <p:nvSpPr>
          <p:cNvPr id="5" name="Нижний колонтитул 4">
            <a:extLst>
              <a:ext uri="{FF2B5EF4-FFF2-40B4-BE49-F238E27FC236}">
                <a16:creationId xmlns:a16="http://schemas.microsoft.com/office/drawing/2014/main" id="{C0AC8EDA-70BF-4013-9405-528351B173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B608EAF-0852-4AB2-8C82-1A4C1CFF54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F3CBC-0674-40A2-9AA9-AB25161FA2FF}" type="slidenum">
              <a:rPr lang="ru-RU" smtClean="0"/>
              <a:t>‹#›</a:t>
            </a:fld>
            <a:endParaRPr lang="ru-RU"/>
          </a:p>
        </p:txBody>
      </p:sp>
    </p:spTree>
    <p:extLst>
      <p:ext uri="{BB962C8B-B14F-4D97-AF65-F5344CB8AC3E}">
        <p14:creationId xmlns:p14="http://schemas.microsoft.com/office/powerpoint/2010/main" val="18795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s://media1.moyareklama.ru/i/p/770x576/201908/20190801111642_fb1b46def6bfb8782e4a9f72efbd6921.jpg">
            <a:extLst>
              <a:ext uri="{FF2B5EF4-FFF2-40B4-BE49-F238E27FC236}">
                <a16:creationId xmlns:a16="http://schemas.microsoft.com/office/drawing/2014/main" id="{739B7193-56EE-4972-B46D-8A8E281FD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727" y="158183"/>
            <a:ext cx="4180556" cy="417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29C3A5B6-E820-4348-A8CB-2A67ECF696D4}"/>
              </a:ext>
            </a:extLst>
          </p:cNvPr>
          <p:cNvSpPr/>
          <p:nvPr/>
        </p:nvSpPr>
        <p:spPr>
          <a:xfrm>
            <a:off x="7793068" y="-40142"/>
            <a:ext cx="4398932" cy="6898142"/>
          </a:xfrm>
          <a:prstGeom prst="rect">
            <a:avLst/>
          </a:prstGeom>
          <a:solidFill>
            <a:srgbClr val="0984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дзаголовок 4">
            <a:extLst>
              <a:ext uri="{FF2B5EF4-FFF2-40B4-BE49-F238E27FC236}">
                <a16:creationId xmlns:a16="http://schemas.microsoft.com/office/drawing/2014/main" id="{C6B96424-46D3-44E7-AFFE-47C7E932397A}"/>
              </a:ext>
            </a:extLst>
          </p:cNvPr>
          <p:cNvSpPr>
            <a:spLocks noGrp="1"/>
          </p:cNvSpPr>
          <p:nvPr>
            <p:ph type="subTitle" idx="1"/>
          </p:nvPr>
        </p:nvSpPr>
        <p:spPr>
          <a:xfrm>
            <a:off x="7793068" y="203673"/>
            <a:ext cx="4471833" cy="3905474"/>
          </a:xfrm>
        </p:spPr>
        <p:txBody>
          <a:bodyPr rtlCol="0"/>
          <a:lstStyle/>
          <a:p>
            <a:pPr algn="ctr"/>
            <a:r>
              <a:rPr lang="ru-RU" sz="4000" dirty="0">
                <a:solidFill>
                  <a:srgbClr val="FFFFFF"/>
                </a:solidFill>
                <a:latin typeface="Times New Roman" panose="02020603050405020304" pitchFamily="18" charset="0"/>
                <a:cs typeface="Times New Roman" panose="02020603050405020304" pitchFamily="18" charset="0"/>
              </a:rPr>
              <a:t>Тульский институт (филиал) ВГУЮ (РПА Минюста России)</a:t>
            </a:r>
            <a:endParaRPr lang="ru-RU" sz="4000" noProof="1">
              <a:solidFill>
                <a:srgbClr val="FFFFFF"/>
              </a:solidFill>
              <a:latin typeface="Times New Roman" panose="02020603050405020304" pitchFamily="18" charset="0"/>
              <a:cs typeface="Times New Roman" panose="02020603050405020304" pitchFamily="18" charset="0"/>
            </a:endParaRPr>
          </a:p>
        </p:txBody>
      </p:sp>
      <p:pic>
        <p:nvPicPr>
          <p:cNvPr id="8" name="Picture 2" descr="https://i.ya-webdesign.com/images/green-ribbon-vector-png-2.png">
            <a:extLst>
              <a:ext uri="{FF2B5EF4-FFF2-40B4-BE49-F238E27FC236}">
                <a16:creationId xmlns:a16="http://schemas.microsoft.com/office/drawing/2014/main" id="{58FAEB22-3228-4425-9B85-97CB16418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526727" y="2143637"/>
            <a:ext cx="7638326" cy="25707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ya-webdesign.com/images/green-ribbon-vector-png-2.png">
            <a:extLst>
              <a:ext uri="{FF2B5EF4-FFF2-40B4-BE49-F238E27FC236}">
                <a16:creationId xmlns:a16="http://schemas.microsoft.com/office/drawing/2014/main" id="{EBD919D6-9B74-449A-89BE-D05F57A14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3659918" y="2252367"/>
            <a:ext cx="7638324" cy="23532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B9DFD16-0B29-44E6-A417-F92585F5A87C}"/>
              </a:ext>
            </a:extLst>
          </p:cNvPr>
          <p:cNvSpPr txBox="1"/>
          <p:nvPr/>
        </p:nvSpPr>
        <p:spPr>
          <a:xfrm>
            <a:off x="8031088" y="4006116"/>
            <a:ext cx="4160911" cy="2585323"/>
          </a:xfrm>
          <a:prstGeom prst="rect">
            <a:avLst/>
          </a:prstGeom>
          <a:noFill/>
        </p:spPr>
        <p:txBody>
          <a:bodyPr wrap="square" rtlCol="0">
            <a:spAutoFit/>
          </a:bodyPr>
          <a:lstStyle/>
          <a:p>
            <a:r>
              <a:rPr lang="ru-RU" b="1" dirty="0">
                <a:solidFill>
                  <a:schemeClr val="bg1"/>
                </a:solidFill>
                <a:latin typeface="Times New Roman" panose="02020603050405020304" pitchFamily="18" charset="0"/>
                <a:cs typeface="Times New Roman" panose="02020603050405020304" pitchFamily="18" charset="0"/>
              </a:rPr>
              <a:t>Подготовили обучающиеся 2 курса, </a:t>
            </a:r>
          </a:p>
          <a:p>
            <a:r>
              <a:rPr lang="ru-RU" b="1" dirty="0">
                <a:solidFill>
                  <a:schemeClr val="bg1"/>
                </a:solidFill>
                <a:latin typeface="Times New Roman" panose="02020603050405020304" pitchFamily="18" charset="0"/>
                <a:cs typeface="Times New Roman" panose="02020603050405020304" pitchFamily="18" charset="0"/>
              </a:rPr>
              <a:t>Направление 40.05.01 «Правовое обеспечение национальной безопасности», группы 15-сНБо20-1</a:t>
            </a:r>
            <a:br>
              <a:rPr lang="ru-RU" dirty="0">
                <a:solidFill>
                  <a:schemeClr val="bg1"/>
                </a:solidFill>
                <a:cs typeface="Times New Roman" panose="02020603050405020304" pitchFamily="18" charset="0"/>
              </a:rPr>
            </a:br>
            <a:r>
              <a:rPr lang="ru-RU" dirty="0">
                <a:solidFill>
                  <a:schemeClr val="bg1"/>
                </a:solidFill>
                <a:cs typeface="Times New Roman" panose="02020603050405020304" pitchFamily="18" charset="0"/>
              </a:rPr>
              <a:t>Игнатов Артем и Филиппов Даниил</a:t>
            </a:r>
          </a:p>
          <a:p>
            <a:r>
              <a:rPr lang="ru-RU" dirty="0">
                <a:solidFill>
                  <a:schemeClr val="bg1"/>
                </a:solidFill>
                <a:latin typeface="Times New Roman" panose="02020603050405020304" pitchFamily="18" charset="0"/>
                <a:cs typeface="Times New Roman" panose="02020603050405020304" pitchFamily="18" charset="0"/>
              </a:rPr>
              <a:t>Научный руководитель: доцент кафедры гражданско-правовых дисциплин Кирилин А.В.</a:t>
            </a:r>
            <a:br>
              <a:rPr lang="ru-RU" dirty="0">
                <a:solidFill>
                  <a:schemeClr val="bg1"/>
                </a:solidFill>
                <a:latin typeface="Times New Roman" panose="02020603050405020304" pitchFamily="18" charset="0"/>
                <a:cs typeface="Times New Roman" panose="02020603050405020304" pitchFamily="18" charset="0"/>
              </a:rPr>
            </a:br>
            <a:endParaRPr lang="ru-RU"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03FE60B-8011-4398-ABB3-5AAA9E3B4F4D}"/>
              </a:ext>
            </a:extLst>
          </p:cNvPr>
          <p:cNvSpPr txBox="1"/>
          <p:nvPr/>
        </p:nvSpPr>
        <p:spPr>
          <a:xfrm>
            <a:off x="561661" y="3896724"/>
            <a:ext cx="6752492" cy="1815882"/>
          </a:xfrm>
          <a:prstGeom prst="rect">
            <a:avLst/>
          </a:prstGeom>
          <a:noFill/>
        </p:spPr>
        <p:txBody>
          <a:bodyPr wrap="square">
            <a:spAutoFit/>
          </a:bodyPr>
          <a:lstStyle/>
          <a:p>
            <a:pPr algn="ctr"/>
            <a:r>
              <a:rPr lang="ru-RU" sz="2800" dirty="0">
                <a:latin typeface="Times New Roman" panose="02020603050405020304" pitchFamily="18" charset="0"/>
                <a:cs typeface="Times New Roman" panose="02020603050405020304" pitchFamily="18" charset="0"/>
              </a:rPr>
              <a:t>Тема:</a:t>
            </a:r>
          </a:p>
          <a:p>
            <a:pPr algn="ctr"/>
            <a:r>
              <a:rPr lang="ru-RU" sz="2800" dirty="0">
                <a:latin typeface="Times New Roman" panose="02020603050405020304" pitchFamily="18" charset="0"/>
                <a:cs typeface="Times New Roman" panose="02020603050405020304" pitchFamily="18" charset="0"/>
              </a:rPr>
              <a:t>«Комитет по делам записи актов гражданского состояния в Тульской области: вчера, сегодня, завтра.»</a:t>
            </a:r>
          </a:p>
        </p:txBody>
      </p:sp>
    </p:spTree>
    <p:extLst>
      <p:ext uri="{BB962C8B-B14F-4D97-AF65-F5344CB8AC3E}">
        <p14:creationId xmlns:p14="http://schemas.microsoft.com/office/powerpoint/2010/main" val="540672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023AA5-5356-4B85-8331-6B91D750EB53}"/>
              </a:ext>
            </a:extLst>
          </p:cNvPr>
          <p:cNvSpPr>
            <a:spLocks noGrp="1"/>
          </p:cNvSpPr>
          <p:nvPr>
            <p:ph type="title"/>
          </p:nvPr>
        </p:nvSpPr>
        <p:spPr>
          <a:xfrm>
            <a:off x="838200" y="26377"/>
            <a:ext cx="10515600" cy="1325563"/>
          </a:xfrm>
        </p:spPr>
        <p:txBody>
          <a:bodyPr/>
          <a:lstStyle/>
          <a:p>
            <a:pPr algn="ctr"/>
            <a:r>
              <a:rPr lang="ru-RU" i="1" dirty="0">
                <a:latin typeface="Times New Roman" panose="02020603050405020304" pitchFamily="18" charset="0"/>
                <a:cs typeface="Times New Roman" panose="02020603050405020304" pitchFamily="18" charset="0"/>
              </a:rPr>
              <a:t>Основные функции органов ЗАГС</a:t>
            </a:r>
          </a:p>
        </p:txBody>
      </p:sp>
      <p:sp>
        <p:nvSpPr>
          <p:cNvPr id="3" name="Объект 2">
            <a:extLst>
              <a:ext uri="{FF2B5EF4-FFF2-40B4-BE49-F238E27FC236}">
                <a16:creationId xmlns:a16="http://schemas.microsoft.com/office/drawing/2014/main" id="{D5C533DD-D61C-4BE9-A552-E2E8E2CFD329}"/>
              </a:ext>
            </a:extLst>
          </p:cNvPr>
          <p:cNvSpPr>
            <a:spLocks noGrp="1"/>
          </p:cNvSpPr>
          <p:nvPr>
            <p:ph sz="half" idx="1"/>
          </p:nvPr>
        </p:nvSpPr>
        <p:spPr>
          <a:xfrm>
            <a:off x="105507" y="1160585"/>
            <a:ext cx="8872238" cy="5380892"/>
          </a:xfrm>
        </p:spPr>
        <p:txBody>
          <a:bodyPr>
            <a:noAutofit/>
          </a:bodyPr>
          <a:lstStyle/>
          <a:p>
            <a:pPr marL="0" indent="0" algn="just">
              <a:buNone/>
            </a:pPr>
            <a:r>
              <a:rPr lang="ru-RU" sz="1800" dirty="0">
                <a:latin typeface="Times New Roman" panose="02020603050405020304" pitchFamily="18" charset="0"/>
                <a:cs typeface="Times New Roman" panose="02020603050405020304" pitchFamily="18" charset="0"/>
              </a:rPr>
              <a:t>- организация, координация и участие в формировании и развитии системы управления сферой государственной регистрации актов гражданского состояния; </a:t>
            </a:r>
          </a:p>
          <a:p>
            <a:pPr marL="0" indent="0" algn="just">
              <a:buNone/>
            </a:pPr>
            <a:r>
              <a:rPr lang="ru-RU" sz="1800" dirty="0">
                <a:latin typeface="Times New Roman" panose="02020603050405020304" pitchFamily="18" charset="0"/>
                <a:cs typeface="Times New Roman" panose="02020603050405020304" pitchFamily="18" charset="0"/>
              </a:rPr>
              <a:t>- координация деятельности органов исполнительной власти Тульской области, органов местного самоуправления Тульской области и организаций в сфере государственной регистрации актов гражданского состояния; </a:t>
            </a:r>
          </a:p>
          <a:p>
            <a:pPr marL="0" indent="0" algn="just">
              <a:buNone/>
            </a:pPr>
            <a:r>
              <a:rPr lang="ru-RU" sz="1800" dirty="0">
                <a:latin typeface="Times New Roman" panose="02020603050405020304" pitchFamily="18" charset="0"/>
                <a:cs typeface="Times New Roman" panose="02020603050405020304" pitchFamily="18" charset="0"/>
              </a:rPr>
              <a:t>- организация работы органов местного самоуправления Тульской области по осуществлению государственных полномочий на государственную регистрацию актов гражданского состояния, а также по учету, хранению и обработке книг государственной регистрации актов гражданского состояния (актовых книг);   </a:t>
            </a:r>
          </a:p>
          <a:p>
            <a:pPr marL="0" indent="0" algn="just">
              <a:buNone/>
            </a:pPr>
            <a:r>
              <a:rPr lang="ru-RU" sz="1800" dirty="0">
                <a:latin typeface="Times New Roman" panose="02020603050405020304" pitchFamily="18" charset="0"/>
                <a:cs typeface="Times New Roman" panose="02020603050405020304" pitchFamily="18" charset="0"/>
              </a:rPr>
              <a:t>- представление сведений о государственной регистрации актов гражданского состояния в случаях, установленных законодательством Российской Федерации;</a:t>
            </a:r>
          </a:p>
          <a:p>
            <a:pPr marL="0" indent="0" algn="just">
              <a:buNone/>
            </a:pPr>
            <a:r>
              <a:rPr lang="ru-RU" sz="1800" dirty="0">
                <a:latin typeface="Times New Roman" panose="02020603050405020304" pitchFamily="18" charset="0"/>
                <a:cs typeface="Times New Roman" panose="02020603050405020304" pitchFamily="18" charset="0"/>
              </a:rPr>
              <a:t>- проставление </a:t>
            </a:r>
            <a:r>
              <a:rPr lang="ru-RU" sz="1800" dirty="0" err="1">
                <a:latin typeface="Times New Roman" panose="02020603050405020304" pitchFamily="18" charset="0"/>
                <a:cs typeface="Times New Roman" panose="02020603050405020304" pitchFamily="18" charset="0"/>
              </a:rPr>
              <a:t>апостиля</a:t>
            </a:r>
            <a:r>
              <a:rPr lang="ru-RU" sz="1800" dirty="0">
                <a:latin typeface="Times New Roman" panose="02020603050405020304" pitchFamily="18" charset="0"/>
                <a:cs typeface="Times New Roman" panose="02020603050405020304" pitchFamily="18" charset="0"/>
              </a:rPr>
              <a:t> на документах о государственной регистрации актов гражданского состояния, составленных на территории Тульской области и подлежащих вывозу за пределы территории Российской Федерации; </a:t>
            </a:r>
          </a:p>
          <a:p>
            <a:pPr marL="0" indent="0" algn="just">
              <a:buNone/>
            </a:pPr>
            <a:r>
              <a:rPr lang="ru-RU" sz="1800" dirty="0">
                <a:latin typeface="Times New Roman" panose="02020603050405020304" pitchFamily="18" charset="0"/>
                <a:cs typeface="Times New Roman" panose="02020603050405020304" pitchFamily="18" charset="0"/>
              </a:rPr>
              <a:t>- направление в установленном порядке в компетентные органы иностранных государств поручений и запросов о правовой помощи в рамках общепризнанных принципов и норм международного права и международных договоров Российской Федерации; </a:t>
            </a:r>
          </a:p>
        </p:txBody>
      </p:sp>
      <p:sp>
        <p:nvSpPr>
          <p:cNvPr id="4" name="Объект 3">
            <a:extLst>
              <a:ext uri="{FF2B5EF4-FFF2-40B4-BE49-F238E27FC236}">
                <a16:creationId xmlns:a16="http://schemas.microsoft.com/office/drawing/2014/main" id="{2629C24B-CFC7-4D72-8FF2-D35EA346E87E}"/>
              </a:ext>
            </a:extLst>
          </p:cNvPr>
          <p:cNvSpPr>
            <a:spLocks noGrp="1"/>
          </p:cNvSpPr>
          <p:nvPr>
            <p:ph sz="half" idx="2"/>
          </p:nvPr>
        </p:nvSpPr>
        <p:spPr>
          <a:xfrm>
            <a:off x="9954359" y="2873130"/>
            <a:ext cx="1321777" cy="1325563"/>
          </a:xfrm>
        </p:spPr>
        <p:txBody>
          <a:bodyPr>
            <a:normAutofit/>
          </a:bodyPr>
          <a:lstStyle/>
          <a:p>
            <a:pPr marL="0" indent="0">
              <a:buNone/>
            </a:pPr>
            <a:br>
              <a:rPr lang="ru-RU" dirty="0"/>
            </a:br>
            <a:endParaRPr lang="ru-RU" dirty="0"/>
          </a:p>
        </p:txBody>
      </p:sp>
    </p:spTree>
    <p:extLst>
      <p:ext uri="{BB962C8B-B14F-4D97-AF65-F5344CB8AC3E}">
        <p14:creationId xmlns:p14="http://schemas.microsoft.com/office/powerpoint/2010/main" val="34971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27272" y="263237"/>
            <a:ext cx="4904509" cy="6186309"/>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 осуществление контроля за исполнением органами местного самоуправления государственных полномочий на государственную регистрацию актов гражданского состояния, а также за использованием предоставленных на эти цели материальных ресурсов и финансовых средств;</a:t>
            </a:r>
          </a:p>
          <a:p>
            <a:pPr algn="just"/>
            <a:r>
              <a:rPr lang="ru-RU" dirty="0">
                <a:latin typeface="Times New Roman" panose="02020603050405020304" pitchFamily="18" charset="0"/>
                <a:cs typeface="Times New Roman" panose="02020603050405020304" pitchFamily="18" charset="0"/>
              </a:rPr>
              <a:t>- организация обеспечения деятельности мировых судей в части проведения мероприятий кадрового, финансового, материально-технического, информационного и иного характера, направленных на создание условий для полного и независимого осуществления правосудия; </a:t>
            </a:r>
          </a:p>
          <a:p>
            <a:pPr algn="just"/>
            <a:r>
              <a:rPr lang="ru-RU" dirty="0">
                <a:latin typeface="Times New Roman" panose="02020603050405020304" pitchFamily="18" charset="0"/>
                <a:cs typeface="Times New Roman" panose="02020603050405020304" pitchFamily="18" charset="0"/>
              </a:rPr>
              <a:t>- обеспечение условий для беспрепятственного доступа инвалидов на судебные участки мировых судей в Тульской области; </a:t>
            </a:r>
          </a:p>
          <a:p>
            <a:pPr algn="just"/>
            <a:r>
              <a:rPr lang="ru-RU" dirty="0">
                <a:latin typeface="Times New Roman" panose="02020603050405020304" pitchFamily="18" charset="0"/>
                <a:cs typeface="Times New Roman" panose="02020603050405020304" pitchFamily="18" charset="0"/>
              </a:rPr>
              <a:t>- контроль за деятельностью аппаратов мировых судей в Тульской области; </a:t>
            </a:r>
          </a:p>
          <a:p>
            <a:pPr algn="just"/>
            <a:r>
              <a:rPr lang="ru-RU" dirty="0">
                <a:latin typeface="Times New Roman" panose="02020603050405020304" pitchFamily="18" charset="0"/>
                <a:cs typeface="Times New Roman" panose="02020603050405020304" pitchFamily="18" charset="0"/>
              </a:rPr>
              <a:t>- организация дополнительного профессионального образования мировых судей в Тульской области; </a:t>
            </a:r>
          </a:p>
        </p:txBody>
      </p:sp>
      <p:pic>
        <p:nvPicPr>
          <p:cNvPr id="6146" name="Picture 2" descr="https://sun9-72.userapi.com/s/v1/ig2/3G62GAblbVzJbqj12IUVFPxO1PTF8d3d05O54uZ54hw2imyk8sTW69-sLGoX3Nqng5dxtIDp8mq5yn6uVoquVhA0.jpg?size=1280x960&amp;quality=96&amp;type=album"/>
          <p:cNvPicPr>
            <a:picLocks noChangeAspect="1" noChangeArrowheads="1"/>
          </p:cNvPicPr>
          <p:nvPr/>
        </p:nvPicPr>
        <p:blipFill rotWithShape="1">
          <a:blip r:embed="rId2">
            <a:extLst>
              <a:ext uri="{28A0092B-C50C-407E-A947-70E740481C1C}">
                <a14:useLocalDpi xmlns:a14="http://schemas.microsoft.com/office/drawing/2010/main" val="0"/>
              </a:ext>
            </a:extLst>
          </a:blip>
          <a:srcRect l="15541" r="11391" b="17451"/>
          <a:stretch/>
        </p:blipFill>
        <p:spPr bwMode="auto">
          <a:xfrm>
            <a:off x="160294" y="630382"/>
            <a:ext cx="6434470" cy="545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032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4946071" y="183215"/>
            <a:ext cx="6719455" cy="3970318"/>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 организация и обеспечение защиты персональных данных, обрабатываемых в информационных системах персональных данных комитета;  </a:t>
            </a:r>
          </a:p>
          <a:p>
            <a:pPr algn="just"/>
            <a:r>
              <a:rPr lang="ru-RU" dirty="0">
                <a:latin typeface="Times New Roman" panose="02020603050405020304" pitchFamily="18" charset="0"/>
                <a:cs typeface="Times New Roman" panose="02020603050405020304" pitchFamily="18" charset="0"/>
              </a:rPr>
              <a:t>- обеспечение своевременного и полного рассмотрения обращений граждан и организаций и направление ответов в установленный законодательством Российской Федерации срок; </a:t>
            </a:r>
          </a:p>
          <a:p>
            <a:pPr algn="just"/>
            <a:r>
              <a:rPr lang="ru-RU" dirty="0">
                <a:latin typeface="Times New Roman" panose="02020603050405020304" pitchFamily="18" charset="0"/>
                <a:cs typeface="Times New Roman" panose="02020603050405020304" pitchFamily="18" charset="0"/>
              </a:rPr>
              <a:t>- участие в установленном порядке в выполнении мероприятий по противодействию терроризму и экстремизму; </a:t>
            </a:r>
          </a:p>
          <a:p>
            <a:pPr algn="just"/>
            <a:r>
              <a:rPr lang="ru-RU" dirty="0">
                <a:latin typeface="Times New Roman" panose="02020603050405020304" pitchFamily="18" charset="0"/>
                <a:cs typeface="Times New Roman" panose="02020603050405020304" pitchFamily="18" charset="0"/>
              </a:rPr>
              <a:t>- осуществление полномочий государственного заказчика при размещении заказов на поставки товаров, выполнение работ, оказание услуг за счет средств бюджета Тульской области; </a:t>
            </a:r>
          </a:p>
          <a:p>
            <a:pPr algn="just"/>
            <a:r>
              <a:rPr lang="ru-RU" dirty="0">
                <a:latin typeface="Times New Roman" panose="02020603050405020304" pitchFamily="18" charset="0"/>
                <a:cs typeface="Times New Roman" panose="02020603050405020304" pitchFamily="18" charset="0"/>
              </a:rPr>
              <a:t>- обеспечение в пределах компетенции при реализации своих полномочий приоритета целей и задач по развитию конкуренции на товарных рынках Тульской области; </a:t>
            </a:r>
          </a:p>
        </p:txBody>
      </p:sp>
      <p:pic>
        <p:nvPicPr>
          <p:cNvPr id="7170" name="Picture 2" descr="https://sun9-75.userapi.com/s/v1/ig2/NjftbSEkaxNaHoB9WlxyrdrO6uZbDBkwBU-Fot2_6jC8gxvFMVZNMrqXHg0XtJz-2IvS8q2n3NryqaEddNS3DraT.jpg?size=810x1080&amp;quality=96&amp;type=album"/>
          <p:cNvPicPr>
            <a:picLocks noChangeAspect="1" noChangeArrowheads="1"/>
          </p:cNvPicPr>
          <p:nvPr/>
        </p:nvPicPr>
        <p:blipFill rotWithShape="1">
          <a:blip r:embed="rId3">
            <a:extLst>
              <a:ext uri="{28A0092B-C50C-407E-A947-70E740481C1C}">
                <a14:useLocalDpi xmlns:a14="http://schemas.microsoft.com/office/drawing/2010/main" val="0"/>
              </a:ext>
            </a:extLst>
          </a:blip>
          <a:srcRect l="15014" t="7228" r="9388" b="10191"/>
          <a:stretch/>
        </p:blipFill>
        <p:spPr bwMode="auto">
          <a:xfrm>
            <a:off x="0" y="0"/>
            <a:ext cx="4701304" cy="684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9169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6982690" cy="6740307"/>
          </a:xfrm>
          <a:prstGeom prst="rect">
            <a:avLst/>
          </a:prstGeom>
        </p:spPr>
        <p:txBody>
          <a:bodyPr wrap="square">
            <a:spAutoFit/>
          </a:bodyPr>
          <a:lstStyle/>
          <a:p>
            <a:pPr algn="ctr"/>
            <a:r>
              <a:rPr lang="ru-RU" sz="2400" i="1" dirty="0">
                <a:solidFill>
                  <a:srgbClr val="222223"/>
                </a:solidFill>
                <a:latin typeface="Times New Roman" panose="02020603050405020304" pitchFamily="18" charset="0"/>
                <a:cs typeface="Times New Roman" panose="02020603050405020304" pitchFamily="18" charset="0"/>
              </a:rPr>
              <a:t>Государственная программа по Улучшению демографической ситуации и поддержка семей, воспитывающих детей, в Тульской области</a:t>
            </a:r>
            <a:br>
              <a:rPr lang="ru-RU" sz="2000" dirty="0">
                <a:latin typeface="Times New Roman" panose="02020603050405020304" pitchFamily="18" charset="0"/>
                <a:cs typeface="Times New Roman" panose="02020603050405020304" pitchFamily="18" charset="0"/>
              </a:rPr>
            </a:br>
            <a:r>
              <a:rPr lang="ru-RU" sz="2000" b="1" dirty="0">
                <a:solidFill>
                  <a:srgbClr val="333333"/>
                </a:solidFill>
                <a:latin typeface="Times New Roman" panose="02020603050405020304" pitchFamily="18" charset="0"/>
                <a:cs typeface="Times New Roman" panose="02020603050405020304" pitchFamily="18" charset="0"/>
              </a:rPr>
              <a:t>Комитет по делам записи актов гражданского состояния и обеспечению деятельности мировых судей в Тульской области является соисполнителем государственной программы «Улучшение демографической ситуации и поддержка семей, воспитывающих детей в Тульской области» на основании постановления правительства Тульской области от 24 октября 2013 г. N 575 «Об утверждении государственной программы Тульской области «Улучшение демографической ситуации и поддержка семей, воспитывающих детей, в Тульской области».</a:t>
            </a:r>
            <a:endParaRPr lang="ru-RU" sz="2000" dirty="0">
              <a:solidFill>
                <a:srgbClr val="333333"/>
              </a:solidFill>
              <a:latin typeface="Times New Roman" panose="02020603050405020304" pitchFamily="18" charset="0"/>
              <a:cs typeface="Times New Roman" panose="02020603050405020304" pitchFamily="18" charset="0"/>
            </a:endParaRPr>
          </a:p>
          <a:p>
            <a:pPr algn="just"/>
            <a:r>
              <a:rPr lang="ru-RU" sz="2000" b="1" dirty="0">
                <a:solidFill>
                  <a:srgbClr val="333333"/>
                </a:solidFill>
                <a:latin typeface="Times New Roman" panose="02020603050405020304" pitchFamily="18" charset="0"/>
                <a:cs typeface="Times New Roman" panose="02020603050405020304" pitchFamily="18" charset="0"/>
              </a:rPr>
              <a:t> В рамках реализации государственной программы при государственной регистрации рождения вручается знак правительства Тульской области «Родившемуся на Тульской земле», поздравительный адрес Губернатора Тульской области, подарок новорожденному; при регистрации брака вручается памятный подарок молодоженам «Летопись семьи».</a:t>
            </a:r>
            <a:endParaRPr lang="ru-RU" sz="2000" dirty="0">
              <a:solidFill>
                <a:srgbClr val="333333"/>
              </a:solidFill>
              <a:latin typeface="Times New Roman" panose="02020603050405020304" pitchFamily="18" charset="0"/>
              <a:cs typeface="Times New Roman" panose="02020603050405020304" pitchFamily="18" charset="0"/>
            </a:endParaRPr>
          </a:p>
        </p:txBody>
      </p:sp>
      <p:pic>
        <p:nvPicPr>
          <p:cNvPr id="3074" name="Picture 2" descr="https://lipetskmedia.ru/image/BEL_29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9055" y="150349"/>
            <a:ext cx="4614737" cy="30659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zvestiy-kamen.ru/wp-content/uploads/2018/07/IMG_17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6563" y="3366614"/>
            <a:ext cx="4310746" cy="287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699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FEE66E-6F70-4D39-AC5A-89DF2A86D17A}"/>
              </a:ext>
            </a:extLst>
          </p:cNvPr>
          <p:cNvSpPr>
            <a:spLocks noGrp="1"/>
          </p:cNvSpPr>
          <p:nvPr>
            <p:ph type="title"/>
          </p:nvPr>
        </p:nvSpPr>
        <p:spPr>
          <a:xfrm>
            <a:off x="261907" y="230051"/>
            <a:ext cx="11082867" cy="1325563"/>
          </a:xfrm>
        </p:spPr>
        <p:txBody>
          <a:bodyPr/>
          <a:lstStyle/>
          <a:p>
            <a:pPr algn="ctr"/>
            <a:r>
              <a:rPr lang="ru-RU" i="1" dirty="0">
                <a:latin typeface="Times New Roman" panose="02020603050405020304" pitchFamily="18" charset="0"/>
                <a:cs typeface="Times New Roman" panose="02020603050405020304" pitchFamily="18" charset="0"/>
              </a:rPr>
              <a:t>Структура органов ЗАГС по Тульской области</a:t>
            </a:r>
          </a:p>
        </p:txBody>
      </p:sp>
      <p:sp>
        <p:nvSpPr>
          <p:cNvPr id="4" name="Объект 3">
            <a:extLst>
              <a:ext uri="{FF2B5EF4-FFF2-40B4-BE49-F238E27FC236}">
                <a16:creationId xmlns:a16="http://schemas.microsoft.com/office/drawing/2014/main" id="{9DD3BDE6-ADE1-4101-B9C6-8D3502820C1E}"/>
              </a:ext>
            </a:extLst>
          </p:cNvPr>
          <p:cNvSpPr>
            <a:spLocks noGrp="1"/>
          </p:cNvSpPr>
          <p:nvPr>
            <p:ph sz="half" idx="2"/>
          </p:nvPr>
        </p:nvSpPr>
        <p:spPr>
          <a:xfrm>
            <a:off x="261907" y="2739466"/>
            <a:ext cx="2650539" cy="1878956"/>
          </a:xfrm>
        </p:spPr>
        <p:txBody>
          <a:bodyPr>
            <a:normAutofit/>
          </a:bodyPr>
          <a:lstStyle/>
          <a:p>
            <a:pPr marL="0" indent="0">
              <a:buNone/>
            </a:pPr>
            <a:r>
              <a:rPr lang="ru-RU" sz="2400" b="1" i="1" dirty="0">
                <a:latin typeface="Times New Roman" panose="02020603050405020304" pitchFamily="18" charset="0"/>
                <a:cs typeface="Times New Roman" panose="02020603050405020304" pitchFamily="18" charset="0"/>
              </a:rPr>
              <a:t>Абрамова Татьяна Алексеевна.</a:t>
            </a:r>
            <a:br>
              <a:rPr lang="ru-RU" sz="2400" b="1" i="1" dirty="0">
                <a:latin typeface="Times New Roman" panose="02020603050405020304" pitchFamily="18" charset="0"/>
                <a:cs typeface="Times New Roman" panose="02020603050405020304" pitchFamily="18" charset="0"/>
              </a:rPr>
            </a:br>
            <a:r>
              <a:rPr lang="ru-RU" sz="2400" b="1" i="1" dirty="0">
                <a:latin typeface="Times New Roman" panose="02020603050405020304" pitchFamily="18" charset="0"/>
                <a:cs typeface="Times New Roman" panose="02020603050405020304" pitchFamily="18" charset="0"/>
              </a:rPr>
              <a:t>Председатель комитета.</a:t>
            </a:r>
          </a:p>
        </p:txBody>
      </p:sp>
      <p:pic>
        <p:nvPicPr>
          <p:cNvPr id="2057" name="Picture 9" descr="https://zagsi.tularegion.ru/upload/resize_cache/iblock/fbc/375_1000_1/fbc036a59cfef4bbeae732d8bb12c879.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25262" y="2390065"/>
            <a:ext cx="1720034" cy="2577758"/>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s://zagsi.tularegion.ru/upload/resize_cache/iblock/fa4/375_1000_1/fa4045e8fcbed3ce2c221605b1748fc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7374" y="1145604"/>
            <a:ext cx="1287619" cy="1929712"/>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https://zagsi.tularegion.ru/upload/resize_cache/iblock/c1e/375_1000_1/c1eca93367ee7e9999d60c97b6be83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7374" y="3157044"/>
            <a:ext cx="1275571" cy="1700761"/>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https://zagsi.tularegion.ru/upload/resize_cache/iblock/812/375_1000_1/812ee61d34478266ae65e08af44a0d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7374" y="4967823"/>
            <a:ext cx="1275571" cy="170076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Прямая соединительная линия 11"/>
          <p:cNvCxnSpPr/>
          <p:nvPr/>
        </p:nvCxnSpPr>
        <p:spPr>
          <a:xfrm>
            <a:off x="5555673" y="2110460"/>
            <a:ext cx="0" cy="3526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5555673" y="5622684"/>
            <a:ext cx="1787237" cy="1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5567514" y="2110460"/>
            <a:ext cx="17872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445296" y="3641484"/>
            <a:ext cx="29094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8672945" y="6332495"/>
            <a:ext cx="2452255" cy="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11125200" y="6332495"/>
            <a:ext cx="0" cy="460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8727616" y="1663602"/>
            <a:ext cx="2037366" cy="1354217"/>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Рязанова Татьяна</a:t>
            </a:r>
            <a:br>
              <a:rPr lang="ru-RU" sz="1600" i="1" dirty="0">
                <a:latin typeface="Times New Roman" panose="02020603050405020304" pitchFamily="18" charset="0"/>
                <a:cs typeface="Times New Roman" panose="02020603050405020304" pitchFamily="18" charset="0"/>
              </a:rPr>
            </a:br>
            <a:r>
              <a:rPr lang="ru-RU" sz="1600" i="1" dirty="0">
                <a:latin typeface="Times New Roman" panose="02020603050405020304" pitchFamily="18" charset="0"/>
                <a:cs typeface="Times New Roman" panose="02020603050405020304" pitchFamily="18" charset="0"/>
              </a:rPr>
              <a:t>заместитель председателя комитета.</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8715568" y="3325469"/>
            <a:ext cx="2523593" cy="1323439"/>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Куприна Вера</a:t>
            </a:r>
            <a:br>
              <a:rPr lang="ru-RU" sz="1600" i="1" dirty="0">
                <a:latin typeface="Times New Roman" panose="02020603050405020304" pitchFamily="18" charset="0"/>
                <a:cs typeface="Times New Roman" panose="02020603050405020304" pitchFamily="18" charset="0"/>
              </a:rPr>
            </a:br>
            <a:r>
              <a:rPr lang="ru-RU" sz="1600" i="1" dirty="0">
                <a:latin typeface="Times New Roman" panose="02020603050405020304" pitchFamily="18" charset="0"/>
                <a:cs typeface="Times New Roman" panose="02020603050405020304" pitchFamily="18" charset="0"/>
              </a:rPr>
              <a:t>Начальник отдела организации деятельности, исполнения бюджета и контроля</a:t>
            </a:r>
            <a:endParaRPr lang="ru-RU" sz="1600" dirty="0">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8672945" y="5073781"/>
            <a:ext cx="2452255" cy="1323439"/>
          </a:xfrm>
          <a:prstGeom prst="rect">
            <a:avLst/>
          </a:prstGeom>
        </p:spPr>
        <p:txBody>
          <a:bodyPr wrap="square">
            <a:spAutoFit/>
          </a:bodyPr>
          <a:lstStyle/>
          <a:p>
            <a:r>
              <a:rPr lang="ru-RU" sz="1600" b="1" i="1" dirty="0" err="1">
                <a:latin typeface="Times New Roman" panose="02020603050405020304" pitchFamily="18" charset="0"/>
                <a:cs typeface="Times New Roman" panose="02020603050405020304" pitchFamily="18" charset="0"/>
              </a:rPr>
              <a:t>Гостева</a:t>
            </a:r>
            <a:r>
              <a:rPr lang="ru-RU" sz="1600" b="1" i="1" dirty="0">
                <a:latin typeface="Times New Roman" panose="02020603050405020304" pitchFamily="18" charset="0"/>
                <a:cs typeface="Times New Roman" panose="02020603050405020304" pitchFamily="18" charset="0"/>
              </a:rPr>
              <a:t> Ольга</a:t>
            </a:r>
            <a:br>
              <a:rPr lang="ru-RU" sz="1600" i="1" dirty="0">
                <a:latin typeface="Times New Roman" panose="02020603050405020304" pitchFamily="18" charset="0"/>
                <a:cs typeface="Times New Roman" panose="02020603050405020304" pitchFamily="18" charset="0"/>
              </a:rPr>
            </a:br>
            <a:r>
              <a:rPr lang="ru-RU" sz="1600" i="1" dirty="0">
                <a:latin typeface="Times New Roman" panose="02020603050405020304" pitchFamily="18" charset="0"/>
                <a:cs typeface="Times New Roman" panose="02020603050405020304" pitchFamily="18" charset="0"/>
              </a:rPr>
              <a:t>Начальник отдела координации деятельности органов ЗАГС</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348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7"/>
                                        </p:tgtEl>
                                        <p:attrNameLst>
                                          <p:attrName>style.visibility</p:attrName>
                                        </p:attrNameLst>
                                      </p:cBhvr>
                                      <p:to>
                                        <p:strVal val="visible"/>
                                      </p:to>
                                    </p:set>
                                    <p:animEffect transition="in" filter="fade">
                                      <p:cBhvr>
                                        <p:cTn id="17" dur="1000"/>
                                        <p:tgtEl>
                                          <p:spTgt spid="2057"/>
                                        </p:tgtEl>
                                      </p:cBhvr>
                                    </p:animEffect>
                                    <p:anim calcmode="lin" valueType="num">
                                      <p:cBhvr>
                                        <p:cTn id="18" dur="1000" fill="hold"/>
                                        <p:tgtEl>
                                          <p:spTgt spid="2057"/>
                                        </p:tgtEl>
                                        <p:attrNameLst>
                                          <p:attrName>ppt_x</p:attrName>
                                        </p:attrNameLst>
                                      </p:cBhvr>
                                      <p:tavLst>
                                        <p:tav tm="0">
                                          <p:val>
                                            <p:strVal val="#ppt_x"/>
                                          </p:val>
                                        </p:tav>
                                        <p:tav tm="100000">
                                          <p:val>
                                            <p:strVal val="#ppt_x"/>
                                          </p:val>
                                        </p:tav>
                                      </p:tavLst>
                                    </p:anim>
                                    <p:anim calcmode="lin" valueType="num">
                                      <p:cBhvr>
                                        <p:cTn id="19" dur="1000" fill="hold"/>
                                        <p:tgtEl>
                                          <p:spTgt spid="205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9"/>
                                        </p:tgtEl>
                                        <p:attrNameLst>
                                          <p:attrName>style.visibility</p:attrName>
                                        </p:attrNameLst>
                                      </p:cBhvr>
                                      <p:to>
                                        <p:strVal val="visible"/>
                                      </p:to>
                                    </p:set>
                                    <p:animEffect transition="in" filter="fade">
                                      <p:cBhvr>
                                        <p:cTn id="22" dur="1000"/>
                                        <p:tgtEl>
                                          <p:spTgt spid="2059"/>
                                        </p:tgtEl>
                                      </p:cBhvr>
                                    </p:animEffect>
                                    <p:anim calcmode="lin" valueType="num">
                                      <p:cBhvr>
                                        <p:cTn id="23" dur="1000" fill="hold"/>
                                        <p:tgtEl>
                                          <p:spTgt spid="2059"/>
                                        </p:tgtEl>
                                        <p:attrNameLst>
                                          <p:attrName>ppt_x</p:attrName>
                                        </p:attrNameLst>
                                      </p:cBhvr>
                                      <p:tavLst>
                                        <p:tav tm="0">
                                          <p:val>
                                            <p:strVal val="#ppt_x"/>
                                          </p:val>
                                        </p:tav>
                                        <p:tav tm="100000">
                                          <p:val>
                                            <p:strVal val="#ppt_x"/>
                                          </p:val>
                                        </p:tav>
                                      </p:tavLst>
                                    </p:anim>
                                    <p:anim calcmode="lin" valueType="num">
                                      <p:cBhvr>
                                        <p:cTn id="24" dur="1000" fill="hold"/>
                                        <p:tgtEl>
                                          <p:spTgt spid="205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61"/>
                                        </p:tgtEl>
                                        <p:attrNameLst>
                                          <p:attrName>style.visibility</p:attrName>
                                        </p:attrNameLst>
                                      </p:cBhvr>
                                      <p:to>
                                        <p:strVal val="visible"/>
                                      </p:to>
                                    </p:set>
                                    <p:animEffect transition="in" filter="fade">
                                      <p:cBhvr>
                                        <p:cTn id="27" dur="1000"/>
                                        <p:tgtEl>
                                          <p:spTgt spid="2061"/>
                                        </p:tgtEl>
                                      </p:cBhvr>
                                    </p:animEffect>
                                    <p:anim calcmode="lin" valueType="num">
                                      <p:cBhvr>
                                        <p:cTn id="28" dur="1000" fill="hold"/>
                                        <p:tgtEl>
                                          <p:spTgt spid="2061"/>
                                        </p:tgtEl>
                                        <p:attrNameLst>
                                          <p:attrName>ppt_x</p:attrName>
                                        </p:attrNameLst>
                                      </p:cBhvr>
                                      <p:tavLst>
                                        <p:tav tm="0">
                                          <p:val>
                                            <p:strVal val="#ppt_x"/>
                                          </p:val>
                                        </p:tav>
                                        <p:tav tm="100000">
                                          <p:val>
                                            <p:strVal val="#ppt_x"/>
                                          </p:val>
                                        </p:tav>
                                      </p:tavLst>
                                    </p:anim>
                                    <p:anim calcmode="lin" valueType="num">
                                      <p:cBhvr>
                                        <p:cTn id="29" dur="1000" fill="hold"/>
                                        <p:tgtEl>
                                          <p:spTgt spid="206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63"/>
                                        </p:tgtEl>
                                        <p:attrNameLst>
                                          <p:attrName>style.visibility</p:attrName>
                                        </p:attrNameLst>
                                      </p:cBhvr>
                                      <p:to>
                                        <p:strVal val="visible"/>
                                      </p:to>
                                    </p:set>
                                    <p:animEffect transition="in" filter="fade">
                                      <p:cBhvr>
                                        <p:cTn id="32" dur="1000"/>
                                        <p:tgtEl>
                                          <p:spTgt spid="2063"/>
                                        </p:tgtEl>
                                      </p:cBhvr>
                                    </p:animEffect>
                                    <p:anim calcmode="lin" valueType="num">
                                      <p:cBhvr>
                                        <p:cTn id="33" dur="1000" fill="hold"/>
                                        <p:tgtEl>
                                          <p:spTgt spid="2063"/>
                                        </p:tgtEl>
                                        <p:attrNameLst>
                                          <p:attrName>ppt_x</p:attrName>
                                        </p:attrNameLst>
                                      </p:cBhvr>
                                      <p:tavLst>
                                        <p:tav tm="0">
                                          <p:val>
                                            <p:strVal val="#ppt_x"/>
                                          </p:val>
                                        </p:tav>
                                        <p:tav tm="100000">
                                          <p:val>
                                            <p:strVal val="#ppt_x"/>
                                          </p:val>
                                        </p:tav>
                                      </p:tavLst>
                                    </p:anim>
                                    <p:anim calcmode="lin" valueType="num">
                                      <p:cBhvr>
                                        <p:cTn id="34" dur="1000" fill="hold"/>
                                        <p:tgtEl>
                                          <p:spTgt spid="206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26" grpId="0"/>
      <p:bldP spid="27"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H="1">
            <a:off x="473642" y="0"/>
            <a:ext cx="19844" cy="579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508002" y="1487715"/>
            <a:ext cx="87085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https://zagsi.tularegion.ru/upload/resize_cache/iblock/86b/375_1000_1/86b880f262a74f542a77e4e4e455fbc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344" y="170693"/>
            <a:ext cx="1324882" cy="189521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 стрелкой 8"/>
          <p:cNvCxnSpPr/>
          <p:nvPr/>
        </p:nvCxnSpPr>
        <p:spPr>
          <a:xfrm>
            <a:off x="508002" y="2481942"/>
            <a:ext cx="21957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6" name="Picture 4" descr="https://zagsi.tularegion.ru/upload/resize_cache/iblock/3a9/375_1000_1/3a964c06ba20ca2a73a58bd361ed645a.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812" y="1118402"/>
            <a:ext cx="1426482" cy="19019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zagsi.tularegion.ru/upload/resize_cache/iblock/e7b/375_1000_1/e7b2640f95f2db7ea65e982686118c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0612" y="1887659"/>
            <a:ext cx="1492136" cy="19019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Прямая со стрелкой 21"/>
          <p:cNvCxnSpPr/>
          <p:nvPr/>
        </p:nvCxnSpPr>
        <p:spPr>
          <a:xfrm>
            <a:off x="473642" y="4136923"/>
            <a:ext cx="5369262"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493486" y="3280228"/>
            <a:ext cx="37508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80" name="Picture 8" descr="https://zagsi.tularegion.ru/upload/resize_cache/iblock/5ba/375_1000_1/5bac657ea4abfed467715d445bebae5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9066" y="2714975"/>
            <a:ext cx="1269112" cy="190197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zagsi.tularegion.ru/upload/resize_cache/iblock/987/375_1000_1/9875888b34e5647654b8c6ec6f7a94e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4496" y="3268151"/>
            <a:ext cx="1382939" cy="195455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zagsi.tularegion.ru/upload/resize_cache/iblock/62b/375_1000_1/62b8ce0142cd83245c4a408bdf349b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3753" y="4089550"/>
            <a:ext cx="1407341" cy="1895219"/>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Прямая со стрелкой 28"/>
          <p:cNvCxnSpPr/>
          <p:nvPr/>
        </p:nvCxnSpPr>
        <p:spPr>
          <a:xfrm>
            <a:off x="478971" y="5037159"/>
            <a:ext cx="6545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473642" y="5791200"/>
            <a:ext cx="8031729" cy="4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2689226" y="114560"/>
            <a:ext cx="6096000" cy="646331"/>
          </a:xfrm>
          <a:prstGeom prst="rect">
            <a:avLst/>
          </a:prstGeom>
        </p:spPr>
        <p:txBody>
          <a:bodyPr>
            <a:spAutoFit/>
          </a:bodyPr>
          <a:lstStyle/>
          <a:p>
            <a:r>
              <a:rPr lang="ru-RU" dirty="0"/>
              <a:t>	</a:t>
            </a:r>
          </a:p>
          <a:p>
            <a:r>
              <a:rPr lang="ru-RU" i="1" dirty="0">
                <a:latin typeface="Times New Roman" panose="02020603050405020304" pitchFamily="18" charset="0"/>
                <a:cs typeface="Times New Roman" panose="02020603050405020304" pitchFamily="18" charset="0"/>
              </a:rPr>
              <a:t>Чугунова Лариса Витальевна</a:t>
            </a:r>
          </a:p>
        </p:txBody>
      </p:sp>
      <p:sp>
        <p:nvSpPr>
          <p:cNvPr id="36" name="Прямоугольник 35"/>
          <p:cNvSpPr/>
          <p:nvPr/>
        </p:nvSpPr>
        <p:spPr>
          <a:xfrm>
            <a:off x="4279139" y="1006221"/>
            <a:ext cx="7947706" cy="646331"/>
          </a:xfrm>
          <a:prstGeom prst="rect">
            <a:avLst/>
          </a:prstGeom>
        </p:spPr>
        <p:txBody>
          <a:bodyPr wrap="square">
            <a:spAutoFit/>
          </a:bodyPr>
          <a:lstStyle/>
          <a:p>
            <a:endParaRPr lang="ru-RU" i="1" dirty="0"/>
          </a:p>
          <a:p>
            <a:r>
              <a:rPr lang="ru-RU" i="1" dirty="0">
                <a:latin typeface="Times New Roman" panose="02020603050405020304" pitchFamily="18" charset="0"/>
                <a:cs typeface="Times New Roman" panose="02020603050405020304" pitchFamily="18" charset="0"/>
              </a:rPr>
              <a:t>Соловьева Ирина Александровна</a:t>
            </a:r>
          </a:p>
        </p:txBody>
      </p:sp>
      <p:sp>
        <p:nvSpPr>
          <p:cNvPr id="38" name="Прямоугольник 37"/>
          <p:cNvSpPr/>
          <p:nvPr/>
        </p:nvSpPr>
        <p:spPr>
          <a:xfrm>
            <a:off x="5862748" y="1942763"/>
            <a:ext cx="7253094" cy="646331"/>
          </a:xfrm>
          <a:prstGeom prst="rect">
            <a:avLst/>
          </a:prstGeom>
        </p:spPr>
        <p:txBody>
          <a:bodyPr wrap="square">
            <a:spAutoFit/>
          </a:bodyPr>
          <a:lstStyle/>
          <a:p>
            <a:r>
              <a:rPr lang="ru-RU" i="1" dirty="0">
                <a:latin typeface="Times New Roman" panose="02020603050405020304" pitchFamily="18" charset="0"/>
                <a:cs typeface="Times New Roman" panose="02020603050405020304" pitchFamily="18" charset="0"/>
              </a:rPr>
              <a:t>	</a:t>
            </a:r>
          </a:p>
          <a:p>
            <a:r>
              <a:rPr lang="ru-RU" i="1" dirty="0" err="1">
                <a:latin typeface="Times New Roman" panose="02020603050405020304" pitchFamily="18" charset="0"/>
                <a:cs typeface="Times New Roman" panose="02020603050405020304" pitchFamily="18" charset="0"/>
              </a:rPr>
              <a:t>Шанина</a:t>
            </a:r>
            <a:r>
              <a:rPr lang="ru-RU" i="1" dirty="0">
                <a:latin typeface="Times New Roman" panose="02020603050405020304" pitchFamily="18" charset="0"/>
                <a:cs typeface="Times New Roman" panose="02020603050405020304" pitchFamily="18" charset="0"/>
              </a:rPr>
              <a:t> Наталья Борисовна</a:t>
            </a:r>
          </a:p>
        </p:txBody>
      </p:sp>
      <p:sp>
        <p:nvSpPr>
          <p:cNvPr id="39" name="Прямоугольник 38"/>
          <p:cNvSpPr/>
          <p:nvPr/>
        </p:nvSpPr>
        <p:spPr>
          <a:xfrm>
            <a:off x="7384496" y="2481942"/>
            <a:ext cx="6096000" cy="646331"/>
          </a:xfrm>
          <a:prstGeom prst="rect">
            <a:avLst/>
          </a:prstGeom>
        </p:spPr>
        <p:txBody>
          <a:bodyPr>
            <a:spAutoFit/>
          </a:bodyPr>
          <a:lstStyle/>
          <a:p>
            <a:r>
              <a:rPr lang="ru-RU" dirty="0"/>
              <a:t>	</a:t>
            </a:r>
          </a:p>
          <a:p>
            <a:r>
              <a:rPr lang="ru-RU" i="1" dirty="0" err="1">
                <a:latin typeface="Times New Roman" panose="02020603050405020304" pitchFamily="18" charset="0"/>
                <a:cs typeface="Times New Roman" panose="02020603050405020304" pitchFamily="18" charset="0"/>
              </a:rPr>
              <a:t>Цыбрина</a:t>
            </a:r>
            <a:r>
              <a:rPr lang="ru-RU" i="1" dirty="0">
                <a:latin typeface="Times New Roman" panose="02020603050405020304" pitchFamily="18" charset="0"/>
                <a:cs typeface="Times New Roman" panose="02020603050405020304" pitchFamily="18" charset="0"/>
              </a:rPr>
              <a:t> Надежда Павловна</a:t>
            </a:r>
          </a:p>
        </p:txBody>
      </p:sp>
      <p:sp>
        <p:nvSpPr>
          <p:cNvPr id="40" name="Прямоугольник 39"/>
          <p:cNvSpPr/>
          <p:nvPr/>
        </p:nvSpPr>
        <p:spPr>
          <a:xfrm>
            <a:off x="8767435" y="3204298"/>
            <a:ext cx="6096000" cy="923330"/>
          </a:xfrm>
          <a:prstGeom prst="rect">
            <a:avLst/>
          </a:prstGeom>
        </p:spPr>
        <p:txBody>
          <a:bodyPr>
            <a:spAutoFit/>
          </a:bodyPr>
          <a:lstStyle/>
          <a:p>
            <a:r>
              <a:rPr lang="ru-RU" dirty="0"/>
              <a:t>	</a:t>
            </a:r>
          </a:p>
          <a:p>
            <a:r>
              <a:rPr lang="ru-RU" i="1" dirty="0">
                <a:latin typeface="Times New Roman" panose="02020603050405020304" pitchFamily="18" charset="0"/>
                <a:cs typeface="Times New Roman" panose="02020603050405020304" pitchFamily="18" charset="0"/>
              </a:rPr>
              <a:t>Иванова Елена Владимировна</a:t>
            </a:r>
          </a:p>
          <a:p>
            <a:endParaRPr lang="ru-RU" dirty="0"/>
          </a:p>
        </p:txBody>
      </p:sp>
      <p:sp>
        <p:nvSpPr>
          <p:cNvPr id="41" name="Прямоугольник 40"/>
          <p:cNvSpPr/>
          <p:nvPr/>
        </p:nvSpPr>
        <p:spPr>
          <a:xfrm>
            <a:off x="8954919" y="5984769"/>
            <a:ext cx="3043117" cy="646331"/>
          </a:xfrm>
          <a:prstGeom prst="rect">
            <a:avLst/>
          </a:prstGeom>
        </p:spPr>
        <p:txBody>
          <a:bodyPr wrap="square">
            <a:spAutoFit/>
          </a:bodyPr>
          <a:lstStyle/>
          <a:p>
            <a:r>
              <a:rPr lang="ru-RU" i="1" dirty="0">
                <a:latin typeface="Times New Roman" panose="02020603050405020304" pitchFamily="18" charset="0"/>
                <a:cs typeface="Times New Roman" panose="02020603050405020304" pitchFamily="18" charset="0"/>
              </a:rPr>
              <a:t>Иванова Светлана Викторовна</a:t>
            </a:r>
          </a:p>
        </p:txBody>
      </p:sp>
    </p:spTree>
    <p:extLst>
      <p:ext uri="{BB962C8B-B14F-4D97-AF65-F5344CB8AC3E}">
        <p14:creationId xmlns:p14="http://schemas.microsoft.com/office/powerpoint/2010/main" val="727926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1000"/>
                                        <p:tgtEl>
                                          <p:spTgt spid="3076"/>
                                        </p:tgtEl>
                                      </p:cBhvr>
                                    </p:animEffect>
                                    <p:anim calcmode="lin" valueType="num">
                                      <p:cBhvr>
                                        <p:cTn id="28" dur="1000" fill="hold"/>
                                        <p:tgtEl>
                                          <p:spTgt spid="3076"/>
                                        </p:tgtEl>
                                        <p:attrNameLst>
                                          <p:attrName>ppt_x</p:attrName>
                                        </p:attrNameLst>
                                      </p:cBhvr>
                                      <p:tavLst>
                                        <p:tav tm="0">
                                          <p:val>
                                            <p:strVal val="#ppt_x"/>
                                          </p:val>
                                        </p:tav>
                                        <p:tav tm="100000">
                                          <p:val>
                                            <p:strVal val="#ppt_x"/>
                                          </p:val>
                                        </p:tav>
                                      </p:tavLst>
                                    </p:anim>
                                    <p:anim calcmode="lin" valueType="num">
                                      <p:cBhvr>
                                        <p:cTn id="29" dur="1000" fill="hold"/>
                                        <p:tgtEl>
                                          <p:spTgt spid="307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fade">
                                      <p:cBhvr>
                                        <p:cTn id="32" dur="1000"/>
                                        <p:tgtEl>
                                          <p:spTgt spid="3078"/>
                                        </p:tgtEl>
                                      </p:cBhvr>
                                    </p:animEffect>
                                    <p:anim calcmode="lin" valueType="num">
                                      <p:cBhvr>
                                        <p:cTn id="33" dur="1000" fill="hold"/>
                                        <p:tgtEl>
                                          <p:spTgt spid="3078"/>
                                        </p:tgtEl>
                                        <p:attrNameLst>
                                          <p:attrName>ppt_x</p:attrName>
                                        </p:attrNameLst>
                                      </p:cBhvr>
                                      <p:tavLst>
                                        <p:tav tm="0">
                                          <p:val>
                                            <p:strVal val="#ppt_x"/>
                                          </p:val>
                                        </p:tav>
                                        <p:tav tm="100000">
                                          <p:val>
                                            <p:strVal val="#ppt_x"/>
                                          </p:val>
                                        </p:tav>
                                      </p:tavLst>
                                    </p:anim>
                                    <p:anim calcmode="lin" valueType="num">
                                      <p:cBhvr>
                                        <p:cTn id="34" dur="1000" fill="hold"/>
                                        <p:tgtEl>
                                          <p:spTgt spid="307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080"/>
                                        </p:tgtEl>
                                        <p:attrNameLst>
                                          <p:attrName>style.visibility</p:attrName>
                                        </p:attrNameLst>
                                      </p:cBhvr>
                                      <p:to>
                                        <p:strVal val="visible"/>
                                      </p:to>
                                    </p:set>
                                    <p:animEffect transition="in" filter="fade">
                                      <p:cBhvr>
                                        <p:cTn id="47" dur="1000"/>
                                        <p:tgtEl>
                                          <p:spTgt spid="3080"/>
                                        </p:tgtEl>
                                      </p:cBhvr>
                                    </p:animEffect>
                                    <p:anim calcmode="lin" valueType="num">
                                      <p:cBhvr>
                                        <p:cTn id="48" dur="1000" fill="hold"/>
                                        <p:tgtEl>
                                          <p:spTgt spid="3080"/>
                                        </p:tgtEl>
                                        <p:attrNameLst>
                                          <p:attrName>ppt_x</p:attrName>
                                        </p:attrNameLst>
                                      </p:cBhvr>
                                      <p:tavLst>
                                        <p:tav tm="0">
                                          <p:val>
                                            <p:strVal val="#ppt_x"/>
                                          </p:val>
                                        </p:tav>
                                        <p:tav tm="100000">
                                          <p:val>
                                            <p:strVal val="#ppt_x"/>
                                          </p:val>
                                        </p:tav>
                                      </p:tavLst>
                                    </p:anim>
                                    <p:anim calcmode="lin" valueType="num">
                                      <p:cBhvr>
                                        <p:cTn id="49" dur="1000" fill="hold"/>
                                        <p:tgtEl>
                                          <p:spTgt spid="308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084"/>
                                        </p:tgtEl>
                                        <p:attrNameLst>
                                          <p:attrName>style.visibility</p:attrName>
                                        </p:attrNameLst>
                                      </p:cBhvr>
                                      <p:to>
                                        <p:strVal val="visible"/>
                                      </p:to>
                                    </p:set>
                                    <p:animEffect transition="in" filter="fade">
                                      <p:cBhvr>
                                        <p:cTn id="52" dur="1000"/>
                                        <p:tgtEl>
                                          <p:spTgt spid="3084"/>
                                        </p:tgtEl>
                                      </p:cBhvr>
                                    </p:animEffect>
                                    <p:anim calcmode="lin" valueType="num">
                                      <p:cBhvr>
                                        <p:cTn id="53" dur="1000" fill="hold"/>
                                        <p:tgtEl>
                                          <p:spTgt spid="3084"/>
                                        </p:tgtEl>
                                        <p:attrNameLst>
                                          <p:attrName>ppt_x</p:attrName>
                                        </p:attrNameLst>
                                      </p:cBhvr>
                                      <p:tavLst>
                                        <p:tav tm="0">
                                          <p:val>
                                            <p:strVal val="#ppt_x"/>
                                          </p:val>
                                        </p:tav>
                                        <p:tav tm="100000">
                                          <p:val>
                                            <p:strVal val="#ppt_x"/>
                                          </p:val>
                                        </p:tav>
                                      </p:tavLst>
                                    </p:anim>
                                    <p:anim calcmode="lin" valueType="num">
                                      <p:cBhvr>
                                        <p:cTn id="54" dur="1000" fill="hold"/>
                                        <p:tgtEl>
                                          <p:spTgt spid="308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086"/>
                                        </p:tgtEl>
                                        <p:attrNameLst>
                                          <p:attrName>style.visibility</p:attrName>
                                        </p:attrNameLst>
                                      </p:cBhvr>
                                      <p:to>
                                        <p:strVal val="visible"/>
                                      </p:to>
                                    </p:set>
                                    <p:animEffect transition="in" filter="fade">
                                      <p:cBhvr>
                                        <p:cTn id="57" dur="1000"/>
                                        <p:tgtEl>
                                          <p:spTgt spid="3086"/>
                                        </p:tgtEl>
                                      </p:cBhvr>
                                    </p:animEffect>
                                    <p:anim calcmode="lin" valueType="num">
                                      <p:cBhvr>
                                        <p:cTn id="58" dur="1000" fill="hold"/>
                                        <p:tgtEl>
                                          <p:spTgt spid="3086"/>
                                        </p:tgtEl>
                                        <p:attrNameLst>
                                          <p:attrName>ppt_x</p:attrName>
                                        </p:attrNameLst>
                                      </p:cBhvr>
                                      <p:tavLst>
                                        <p:tav tm="0">
                                          <p:val>
                                            <p:strVal val="#ppt_x"/>
                                          </p:val>
                                        </p:tav>
                                        <p:tav tm="100000">
                                          <p:val>
                                            <p:strVal val="#ppt_x"/>
                                          </p:val>
                                        </p:tav>
                                      </p:tavLst>
                                    </p:anim>
                                    <p:anim calcmode="lin" valueType="num">
                                      <p:cBhvr>
                                        <p:cTn id="59" dur="1000" fill="hold"/>
                                        <p:tgtEl>
                                          <p:spTgt spid="308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anim calcmode="lin" valueType="num">
                                      <p:cBhvr>
                                        <p:cTn id="83" dur="1000" fill="hold"/>
                                        <p:tgtEl>
                                          <p:spTgt spid="38"/>
                                        </p:tgtEl>
                                        <p:attrNameLst>
                                          <p:attrName>ppt_x</p:attrName>
                                        </p:attrNameLst>
                                      </p:cBhvr>
                                      <p:tavLst>
                                        <p:tav tm="0">
                                          <p:val>
                                            <p:strVal val="#ppt_x"/>
                                          </p:val>
                                        </p:tav>
                                        <p:tav tm="100000">
                                          <p:val>
                                            <p:strVal val="#ppt_x"/>
                                          </p:val>
                                        </p:tav>
                                      </p:tavLst>
                                    </p:anim>
                                    <p:anim calcmode="lin" valueType="num">
                                      <p:cBhvr>
                                        <p:cTn id="84" dur="1000" fill="hold"/>
                                        <p:tgtEl>
                                          <p:spTgt spid="3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1000"/>
                                        <p:tgtEl>
                                          <p:spTgt spid="41"/>
                                        </p:tgtEl>
                                      </p:cBhvr>
                                    </p:animEffect>
                                    <p:anim calcmode="lin" valueType="num">
                                      <p:cBhvr>
                                        <p:cTn id="98" dur="1000" fill="hold"/>
                                        <p:tgtEl>
                                          <p:spTgt spid="41"/>
                                        </p:tgtEl>
                                        <p:attrNameLst>
                                          <p:attrName>ppt_x</p:attrName>
                                        </p:attrNameLst>
                                      </p:cBhvr>
                                      <p:tavLst>
                                        <p:tav tm="0">
                                          <p:val>
                                            <p:strVal val="#ppt_x"/>
                                          </p:val>
                                        </p:tav>
                                        <p:tav tm="100000">
                                          <p:val>
                                            <p:strVal val="#ppt_x"/>
                                          </p:val>
                                        </p:tav>
                                      </p:tavLst>
                                    </p:anim>
                                    <p:anim calcmode="lin" valueType="num">
                                      <p:cBhvr>
                                        <p:cTn id="9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8" grpId="0"/>
      <p:bldP spid="39"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7914B4-6ABE-48B0-B94B-E368FAED43B6}"/>
              </a:ext>
            </a:extLst>
          </p:cNvPr>
          <p:cNvSpPr>
            <a:spLocks noGrp="1"/>
          </p:cNvSpPr>
          <p:nvPr>
            <p:ph type="title"/>
          </p:nvPr>
        </p:nvSpPr>
        <p:spPr>
          <a:xfrm>
            <a:off x="5098541" y="265972"/>
            <a:ext cx="7342910" cy="732026"/>
          </a:xfrm>
        </p:spPr>
        <p:txBody>
          <a:bodyPr/>
          <a:lstStyle/>
          <a:p>
            <a:pPr algn="ctr"/>
            <a:r>
              <a:rPr lang="ru-RU" sz="3600" i="1" dirty="0">
                <a:latin typeface="Times New Roman" panose="02020603050405020304" pitchFamily="18" charset="0"/>
                <a:cs typeface="Times New Roman" panose="02020603050405020304" pitchFamily="18" charset="0"/>
              </a:rPr>
              <a:t>Мероприятия</a:t>
            </a:r>
            <a:r>
              <a:rPr lang="ru-RU" sz="3600" i="1" dirty="0">
                <a:latin typeface="+mn-lt"/>
              </a:rPr>
              <a:t> </a:t>
            </a:r>
            <a:endParaRPr lang="ru-RU" i="1" dirty="0">
              <a:latin typeface="+mn-lt"/>
            </a:endParaRPr>
          </a:p>
        </p:txBody>
      </p:sp>
      <p:sp>
        <p:nvSpPr>
          <p:cNvPr id="7" name="TextBox 6">
            <a:extLst>
              <a:ext uri="{FF2B5EF4-FFF2-40B4-BE49-F238E27FC236}">
                <a16:creationId xmlns:a16="http://schemas.microsoft.com/office/drawing/2014/main" id="{5CBFD21D-696F-45D6-A753-4A5C76627595}"/>
              </a:ext>
            </a:extLst>
          </p:cNvPr>
          <p:cNvSpPr txBox="1"/>
          <p:nvPr/>
        </p:nvSpPr>
        <p:spPr>
          <a:xfrm>
            <a:off x="555313" y="5214987"/>
            <a:ext cx="4987639" cy="646331"/>
          </a:xfrm>
          <a:prstGeom prst="rect">
            <a:avLst/>
          </a:prstGeom>
          <a:noFill/>
        </p:spPr>
        <p:txBody>
          <a:bodyPr wrap="square">
            <a:spAutoFit/>
          </a:bodyPr>
          <a:lstStyle/>
          <a:p>
            <a:pPr algn="ctr"/>
            <a:r>
              <a:rPr lang="ru-RU" dirty="0">
                <a:solidFill>
                  <a:schemeClr val="tx1">
                    <a:lumMod val="85000"/>
                    <a:lumOff val="15000"/>
                  </a:schemeClr>
                </a:solidFill>
                <a:latin typeface="Times New Roman" panose="02020603050405020304" pitchFamily="18" charset="0"/>
                <a:cs typeface="Times New Roman" panose="02020603050405020304" pitchFamily="18" charset="0"/>
              </a:rPr>
              <a:t>Торжественное вручение медалей "За любовь и верность" в г. Тула</a:t>
            </a:r>
          </a:p>
        </p:txBody>
      </p:sp>
      <p:sp>
        <p:nvSpPr>
          <p:cNvPr id="4" name="Прямоугольник 3"/>
          <p:cNvSpPr/>
          <p:nvPr/>
        </p:nvSpPr>
        <p:spPr>
          <a:xfrm>
            <a:off x="6528666" y="4474464"/>
            <a:ext cx="4482660" cy="1477328"/>
          </a:xfrm>
          <a:prstGeom prst="rect">
            <a:avLst/>
          </a:prstGeom>
        </p:spPr>
        <p:txBody>
          <a:bodyPr wrap="square">
            <a:spAutoFit/>
          </a:bodyPr>
          <a:lstStyle/>
          <a:p>
            <a:pPr algn="ctr"/>
            <a:r>
              <a:rPr lang="ru-RU" dirty="0">
                <a:solidFill>
                  <a:srgbClr val="333333"/>
                </a:solidFill>
                <a:latin typeface="Times New Roman" panose="02020603050405020304" pitchFamily="18" charset="0"/>
                <a:cs typeface="Times New Roman" panose="02020603050405020304" pitchFamily="18" charset="0"/>
              </a:rPr>
              <a:t>15 октября 2021 года накануне</a:t>
            </a:r>
            <a:r>
              <a:rPr lang="ru-RU" dirty="0">
                <a:solidFill>
                  <a:srgbClr val="FF0000"/>
                </a:solidFill>
                <a:latin typeface="Times New Roman" panose="02020603050405020304" pitchFamily="18" charset="0"/>
                <a:cs typeface="Times New Roman" panose="02020603050405020304" pitchFamily="18" charset="0"/>
              </a:rPr>
              <a:t> </a:t>
            </a:r>
            <a:r>
              <a:rPr lang="ru-RU" dirty="0">
                <a:solidFill>
                  <a:srgbClr val="333333"/>
                </a:solidFill>
                <a:latin typeface="Times New Roman" panose="02020603050405020304" pitchFamily="18" charset="0"/>
                <a:cs typeface="Times New Roman" panose="02020603050405020304" pitchFamily="18" charset="0"/>
              </a:rPr>
              <a:t>праздника День отца, который празднуется впервые в нашем регионе в Тульском областном перинатальном центре прошла торжественная регистрация рождения.</a:t>
            </a:r>
            <a:r>
              <a:rPr lang="ru-RU" dirty="0">
                <a:solidFill>
                  <a:srgbClr val="333333"/>
                </a:solidFill>
              </a:rPr>
              <a:t> </a:t>
            </a:r>
            <a:endParaRPr lang="ru-RU" dirty="0"/>
          </a:p>
        </p:txBody>
      </p:sp>
      <p:pic>
        <p:nvPicPr>
          <p:cNvPr id="4100" name="Picture 4" descr="https://zagsi.tularegion.ru/upload/iblock/c81/c81086807ba722d5d857cf801931b00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666" y="1479353"/>
            <a:ext cx="4482660" cy="299511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stretch>
            <a:fillRect/>
          </a:stretch>
        </p:blipFill>
        <p:spPr>
          <a:xfrm>
            <a:off x="760864" y="1228533"/>
            <a:ext cx="5017615" cy="3755918"/>
          </a:xfrm>
          <a:prstGeom prst="rect">
            <a:avLst/>
          </a:prstGeom>
        </p:spPr>
      </p:pic>
    </p:spTree>
    <p:extLst>
      <p:ext uri="{BB962C8B-B14F-4D97-AF65-F5344CB8AC3E}">
        <p14:creationId xmlns:p14="http://schemas.microsoft.com/office/powerpoint/2010/main" val="21426957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fade">
                                      <p:cBhvr>
                                        <p:cTn id="24" dur="1000"/>
                                        <p:tgtEl>
                                          <p:spTgt spid="4100"/>
                                        </p:tgtEl>
                                      </p:cBhvr>
                                    </p:animEffect>
                                    <p:anim calcmode="lin" valueType="num">
                                      <p:cBhvr>
                                        <p:cTn id="25" dur="1000" fill="hold"/>
                                        <p:tgtEl>
                                          <p:spTgt spid="4100"/>
                                        </p:tgtEl>
                                        <p:attrNameLst>
                                          <p:attrName>ppt_x</p:attrName>
                                        </p:attrNameLst>
                                      </p:cBhvr>
                                      <p:tavLst>
                                        <p:tav tm="0">
                                          <p:val>
                                            <p:strVal val="#ppt_x"/>
                                          </p:val>
                                        </p:tav>
                                        <p:tav tm="100000">
                                          <p:val>
                                            <p:strVal val="#ppt_x"/>
                                          </p:val>
                                        </p:tav>
                                      </p:tavLst>
                                    </p:anim>
                                    <p:anim calcmode="lin" valueType="num">
                                      <p:cBhvr>
                                        <p:cTn id="26" dur="1000" fill="hold"/>
                                        <p:tgtEl>
                                          <p:spTgt spid="410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s://cdnmyslo.ru/Contents/f6/aa/6fab-1aa4-4315-8374-140a402d3dcb/8670aeab-4487-433c-945c-8eb87e54a8e9.jpg"/>
          <p:cNvPicPr>
            <a:picLocks noChangeAspect="1" noChangeArrowheads="1"/>
          </p:cNvPicPr>
          <p:nvPr/>
        </p:nvPicPr>
        <p:blipFill rotWithShape="1">
          <a:blip r:embed="rId2">
            <a:extLst>
              <a:ext uri="{28A0092B-C50C-407E-A947-70E740481C1C}">
                <a14:useLocalDpi xmlns:a14="http://schemas.microsoft.com/office/drawing/2010/main" val="0"/>
              </a:ext>
            </a:extLst>
          </a:blip>
          <a:srcRect l="29659" b="341"/>
          <a:stretch/>
        </p:blipFill>
        <p:spPr bwMode="auto">
          <a:xfrm>
            <a:off x="5767715" y="3156189"/>
            <a:ext cx="3659927" cy="34569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cdnmyslo.ru/Contents/f6/aa/6fab-1aa4-4315-8374-140a402d3dcb/46625e98-17f9-485b-a786-fa3bf29297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213" y="1239477"/>
            <a:ext cx="3934473" cy="26229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zagsi.tularegion.ru/upload/resize_cache/iblock/601/10000_515_1/601ae01ebf33341a29d79eb811d049aa.jpg"/>
          <p:cNvPicPr>
            <a:picLocks noChangeAspect="1" noChangeArrowheads="1"/>
          </p:cNvPicPr>
          <p:nvPr/>
        </p:nvPicPr>
        <p:blipFill rotWithShape="1">
          <a:blip r:embed="rId4">
            <a:extLst>
              <a:ext uri="{28A0092B-C50C-407E-A947-70E740481C1C}">
                <a14:useLocalDpi xmlns:a14="http://schemas.microsoft.com/office/drawing/2010/main" val="0"/>
              </a:ext>
            </a:extLst>
          </a:blip>
          <a:srcRect b="16548"/>
          <a:stretch/>
        </p:blipFill>
        <p:spPr bwMode="auto">
          <a:xfrm>
            <a:off x="1069506" y="1182796"/>
            <a:ext cx="4705707" cy="52942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zagsi.tularegion.ru/upload/resize_cache/iblock/307/10000_515_1/30711622b7828957f6bcf8d457e7f076.jpg"/>
          <p:cNvPicPr>
            <a:picLocks noChangeAspect="1" noChangeArrowheads="1"/>
          </p:cNvPicPr>
          <p:nvPr/>
        </p:nvPicPr>
        <p:blipFill rotWithShape="1">
          <a:blip r:embed="rId5">
            <a:extLst>
              <a:ext uri="{28A0092B-C50C-407E-A947-70E740481C1C}">
                <a14:useLocalDpi xmlns:a14="http://schemas.microsoft.com/office/drawing/2010/main" val="0"/>
              </a:ext>
            </a:extLst>
          </a:blip>
          <a:srcRect l="-2662" t="8748" r="2662" b="18434"/>
          <a:stretch/>
        </p:blipFill>
        <p:spPr bwMode="auto">
          <a:xfrm>
            <a:off x="8581297" y="975072"/>
            <a:ext cx="3258923" cy="316617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41207" y="277293"/>
            <a:ext cx="4735014" cy="584775"/>
          </a:xfrm>
          <a:prstGeom prst="rect">
            <a:avLst/>
          </a:prstGeom>
        </p:spPr>
        <p:txBody>
          <a:bodyPr wrap="none">
            <a:spAutoFit/>
          </a:bodyPr>
          <a:lstStyle/>
          <a:p>
            <a:r>
              <a:rPr lang="ru-RU" sz="3200" i="1" dirty="0">
                <a:solidFill>
                  <a:srgbClr val="222223"/>
                </a:solidFill>
                <a:latin typeface="Times New Roman" panose="02020603050405020304" pitchFamily="18" charset="0"/>
                <a:cs typeface="Times New Roman" panose="02020603050405020304" pitchFamily="18" charset="0"/>
              </a:rPr>
              <a:t>Бриллиантовые юбиляры</a:t>
            </a:r>
            <a:r>
              <a:rPr lang="ru-RU" sz="3200" i="1" dirty="0">
                <a:solidFill>
                  <a:srgbClr val="222223"/>
                </a:solidFill>
              </a:rPr>
              <a:t>!</a:t>
            </a:r>
            <a:endParaRPr lang="ru-RU" sz="3200" i="1" dirty="0">
              <a:solidFill>
                <a:srgbClr val="222223"/>
              </a:solidFill>
              <a:effectLst/>
            </a:endParaRPr>
          </a:p>
        </p:txBody>
      </p:sp>
      <p:pic>
        <p:nvPicPr>
          <p:cNvPr id="1034" name="Picture 10" descr="https://cdnmyslo.ru/Contents/f6/aa/6fab-1aa4-4315-8374-140a402d3dcb/65b6615f-efb2-40c5-ab51-481ac90bda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2450" y="3881246"/>
            <a:ext cx="4097770" cy="273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774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zagsi.tularegion.ru/upload/resize_cache/iblock/494/10000_515_1/494f571ad5e296d19e5815a8ed6a5c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67" y="182236"/>
            <a:ext cx="4610388" cy="615116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999018" y="473747"/>
            <a:ext cx="5070764" cy="4524315"/>
          </a:xfrm>
          <a:prstGeom prst="rect">
            <a:avLst/>
          </a:prstGeom>
        </p:spPr>
        <p:txBody>
          <a:bodyPr wrap="square">
            <a:spAutoFit/>
          </a:bodyPr>
          <a:lstStyle/>
          <a:p>
            <a:pPr algn="just"/>
            <a:r>
              <a:rPr lang="ru-RU" sz="2400" dirty="0">
                <a:solidFill>
                  <a:srgbClr val="333333"/>
                </a:solidFill>
                <a:latin typeface="Times New Roman" panose="02020603050405020304" pitchFamily="18" charset="0"/>
                <a:cs typeface="Times New Roman" panose="02020603050405020304" pitchFamily="18" charset="0"/>
              </a:rPr>
              <a:t>2 апреля 2022г. в отделе ЗАГС г. Донского в торжественной обстановке поздравили семью </a:t>
            </a:r>
            <a:r>
              <a:rPr lang="ru-RU" sz="2400" dirty="0" err="1">
                <a:solidFill>
                  <a:srgbClr val="333333"/>
                </a:solidFill>
                <a:latin typeface="Times New Roman" panose="02020603050405020304" pitchFamily="18" charset="0"/>
                <a:cs typeface="Times New Roman" panose="02020603050405020304" pitchFamily="18" charset="0"/>
              </a:rPr>
              <a:t>Решетняк</a:t>
            </a:r>
            <a:r>
              <a:rPr lang="ru-RU" sz="2400" dirty="0">
                <a:solidFill>
                  <a:srgbClr val="333333"/>
                </a:solidFill>
                <a:latin typeface="Times New Roman" panose="02020603050405020304" pitchFamily="18" charset="0"/>
                <a:cs typeface="Times New Roman" panose="02020603050405020304" pitchFamily="18" charset="0"/>
              </a:rPr>
              <a:t> с рождением дочки, малышку назвали </a:t>
            </a:r>
            <a:r>
              <a:rPr lang="ru-RU" sz="2400" dirty="0" err="1">
                <a:solidFill>
                  <a:srgbClr val="333333"/>
                </a:solidFill>
                <a:latin typeface="Times New Roman" panose="02020603050405020304" pitchFamily="18" charset="0"/>
                <a:cs typeface="Times New Roman" panose="02020603050405020304" pitchFamily="18" charset="0"/>
              </a:rPr>
              <a:t>Амелия</a:t>
            </a:r>
            <a:r>
              <a:rPr lang="ru-RU" sz="2400" dirty="0">
                <a:solidFill>
                  <a:srgbClr val="333333"/>
                </a:solidFill>
                <a:latin typeface="Times New Roman" panose="02020603050405020304" pitchFamily="18" charset="0"/>
                <a:cs typeface="Times New Roman" panose="02020603050405020304" pitchFamily="18" charset="0"/>
              </a:rPr>
              <a:t>. Сотрудники вручили первый документ - свидетельство о рождении, поздравительный адрес Губернатора Тульской области, подарок новорожденному и серебряный знак «Родившемуся на Тульской земле».</a:t>
            </a:r>
            <a:r>
              <a:rPr lang="ru-RU" sz="2400" dirty="0">
                <a:solidFill>
                  <a:srgbClr val="333333"/>
                </a:solidFill>
              </a:rPr>
              <a:t> </a:t>
            </a:r>
            <a:r>
              <a:rPr lang="ru-RU" dirty="0">
                <a:solidFill>
                  <a:srgbClr val="333333"/>
                </a:solidFill>
              </a:rPr>
              <a:t> </a:t>
            </a:r>
            <a:endParaRPr lang="ru-RU" dirty="0"/>
          </a:p>
        </p:txBody>
      </p:sp>
    </p:spTree>
    <p:extLst>
      <p:ext uri="{BB962C8B-B14F-4D97-AF65-F5344CB8AC3E}">
        <p14:creationId xmlns:p14="http://schemas.microsoft.com/office/powerpoint/2010/main" val="2406078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978" y="321323"/>
            <a:ext cx="6620822" cy="1325563"/>
          </a:xfrm>
        </p:spPr>
        <p:txBody>
          <a:bodyPr>
            <a:noAutofit/>
          </a:bodyPr>
          <a:lstStyle/>
          <a:p>
            <a:r>
              <a:rPr lang="ru-RU" sz="5400" i="1" dirty="0">
                <a:latin typeface="Times New Roman" panose="02020603050405020304" pitchFamily="18" charset="0"/>
                <a:cs typeface="Times New Roman" panose="02020603050405020304" pitchFamily="18" charset="0"/>
              </a:rPr>
              <a:t>Тенденции развития</a:t>
            </a:r>
          </a:p>
        </p:txBody>
      </p:sp>
      <p:sp>
        <p:nvSpPr>
          <p:cNvPr id="6" name="Прямоугольник 5"/>
          <p:cNvSpPr/>
          <p:nvPr/>
        </p:nvSpPr>
        <p:spPr>
          <a:xfrm>
            <a:off x="6589486" y="321323"/>
            <a:ext cx="5415476" cy="6001643"/>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В будущем управление за финансовым бюджетом </a:t>
            </a:r>
            <a:r>
              <a:rPr lang="ru-RU" sz="1600" dirty="0" err="1">
                <a:latin typeface="Times New Roman" panose="02020603050405020304" pitchFamily="18" charset="0"/>
                <a:cs typeface="Times New Roman" panose="02020603050405020304" pitchFamily="18" charset="0"/>
              </a:rPr>
              <a:t>ЗАГСа</a:t>
            </a:r>
            <a:r>
              <a:rPr lang="ru-RU" sz="1600" dirty="0">
                <a:latin typeface="Times New Roman" panose="02020603050405020304" pitchFamily="18" charset="0"/>
                <a:cs typeface="Times New Roman" panose="02020603050405020304" pitchFamily="18" charset="0"/>
              </a:rPr>
              <a:t> будет направлена на:</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переход к программно-целевым принципам организации деятельности</a:t>
            </a:r>
          </a:p>
          <a:p>
            <a:pPr algn="just"/>
            <a:r>
              <a:rPr lang="ru-RU" sz="1600" dirty="0">
                <a:latin typeface="Times New Roman" panose="02020603050405020304" pitchFamily="18" charset="0"/>
                <a:cs typeface="Times New Roman" panose="02020603050405020304" pitchFamily="18" charset="0"/>
              </a:rPr>
              <a:t>расходования средств бюджета и усилению контроля за соблюдением законодательства на всех этапах размещения государственных заказов;</a:t>
            </a:r>
          </a:p>
          <a:p>
            <a:pPr algn="just"/>
            <a:r>
              <a:rPr lang="ru-RU" sz="1600" dirty="0">
                <a:latin typeface="Times New Roman" panose="02020603050405020304" pitchFamily="18" charset="0"/>
                <a:cs typeface="Times New Roman" panose="02020603050405020304" pitchFamily="18" charset="0"/>
              </a:rPr>
              <a:t> осуществление мероприятий по энергосбережению и финансирование на усовершенствование электронной базы данных архива органов ЗАГС; </a:t>
            </a:r>
          </a:p>
          <a:p>
            <a:pPr algn="just"/>
            <a:r>
              <a:rPr lang="ru-RU" sz="1600" dirty="0">
                <a:latin typeface="Times New Roman" panose="02020603050405020304" pitchFamily="18" charset="0"/>
                <a:cs typeface="Times New Roman" panose="02020603050405020304" pitchFamily="18" charset="0"/>
              </a:rPr>
              <a:t>расширить штат сотрудников на контрактной основе для выполнения проекта усовершенствование электронной базы данных</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Также для улучшения работы органов </a:t>
            </a:r>
            <a:r>
              <a:rPr lang="ru-RU" sz="1600" dirty="0" err="1">
                <a:latin typeface="Times New Roman" panose="02020603050405020304" pitchFamily="18" charset="0"/>
                <a:cs typeface="Times New Roman" panose="02020603050405020304" pitchFamily="18" charset="0"/>
              </a:rPr>
              <a:t>ЗАГСа</a:t>
            </a:r>
            <a:r>
              <a:rPr lang="ru-RU" sz="1600" dirty="0">
                <a:latin typeface="Times New Roman" panose="02020603050405020304" pitchFamily="18" charset="0"/>
                <a:cs typeface="Times New Roman" panose="02020603050405020304" pitchFamily="18" charset="0"/>
              </a:rPr>
              <a:t> оцифровка архивных записей, сделанных с 1926 года, проходит в рамках создания Единого федерального реестра ЗАГС - облачного реестра. Реестр является базовым источником сведений о гражданах России, на основе которого будет сформирован единый федеральный информационный регистр, содержащий сведения обо всем населении нашей страны. Его создание поможет оказывать услуги через интернет, в частности через </a:t>
            </a:r>
            <a:r>
              <a:rPr lang="ru-RU" sz="1600" dirty="0" err="1">
                <a:latin typeface="Times New Roman" panose="02020603050405020304" pitchFamily="18" charset="0"/>
                <a:cs typeface="Times New Roman" panose="02020603050405020304" pitchFamily="18" charset="0"/>
              </a:rPr>
              <a:t>госуслуги</a:t>
            </a:r>
            <a:r>
              <a:rPr lang="ru-RU" sz="1600" dirty="0">
                <a:latin typeface="Times New Roman" panose="02020603050405020304" pitchFamily="18" charset="0"/>
                <a:cs typeface="Times New Roman" panose="02020603050405020304" pitchFamily="18" charset="0"/>
              </a:rPr>
              <a:t>. Полная оцифровка архивов актов гражданского состояния должна быть завершена до конца года. </a:t>
            </a:r>
          </a:p>
        </p:txBody>
      </p:sp>
      <p:pic>
        <p:nvPicPr>
          <p:cNvPr id="4" name="Picture 2" descr="https://sun9-48.userapi.com/s/v1/ig2/LNiiddQo9wwAuZmAoDRsABXi6ijpxIPK5HJukaH_im676RDQIyELvFtKckJ-FlbeULH9f-KtjikArxCKArfbXTiP.jpg?size=810x1080&amp;quality=96&amp;type=album"/>
          <p:cNvPicPr>
            <a:picLocks noChangeAspect="1" noChangeArrowheads="1"/>
          </p:cNvPicPr>
          <p:nvPr/>
        </p:nvPicPr>
        <p:blipFill rotWithShape="1">
          <a:blip r:embed="rId2">
            <a:extLst>
              <a:ext uri="{28A0092B-C50C-407E-A947-70E740481C1C}">
                <a14:useLocalDpi xmlns:a14="http://schemas.microsoft.com/office/drawing/2010/main" val="0"/>
              </a:ext>
            </a:extLst>
          </a:blip>
          <a:srcRect t="38788"/>
          <a:stretch/>
        </p:blipFill>
        <p:spPr bwMode="auto">
          <a:xfrm>
            <a:off x="414151" y="1920035"/>
            <a:ext cx="5696363" cy="464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55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CB3AD3-F2E7-4001-8BCF-D27F4FC00762}"/>
              </a:ext>
            </a:extLst>
          </p:cNvPr>
          <p:cNvSpPr>
            <a:spLocks noGrp="1"/>
          </p:cNvSpPr>
          <p:nvPr>
            <p:ph type="title"/>
          </p:nvPr>
        </p:nvSpPr>
        <p:spPr>
          <a:xfrm>
            <a:off x="838200" y="-34931"/>
            <a:ext cx="10515600" cy="699949"/>
          </a:xfrm>
        </p:spPr>
        <p:txBody>
          <a:bodyPr>
            <a:normAutofit/>
          </a:bodyPr>
          <a:lstStyle/>
          <a:p>
            <a:pPr algn="ctr"/>
            <a:r>
              <a:rPr lang="ru-RU"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a:t>
            </a:r>
          </a:p>
        </p:txBody>
      </p:sp>
      <p:sp>
        <p:nvSpPr>
          <p:cNvPr id="5" name="Прямоугольник 4">
            <a:extLst>
              <a:ext uri="{FF2B5EF4-FFF2-40B4-BE49-F238E27FC236}">
                <a16:creationId xmlns:a16="http://schemas.microsoft.com/office/drawing/2014/main" id="{7A8EE01E-B92E-4D6D-86B4-E207E880C4B6}"/>
              </a:ext>
            </a:extLst>
          </p:cNvPr>
          <p:cNvSpPr/>
          <p:nvPr/>
        </p:nvSpPr>
        <p:spPr>
          <a:xfrm>
            <a:off x="2036617" y="665018"/>
            <a:ext cx="8950037" cy="5247590"/>
          </a:xfrm>
          <a:prstGeom prst="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just">
              <a:spcAft>
                <a:spcPts val="600"/>
              </a:spcAft>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Введение</a:t>
            </a:r>
          </a:p>
          <a:p>
            <a:pPr marL="457200" indent="-457200" algn="just">
              <a:spcAft>
                <a:spcPts val="600"/>
              </a:spcAft>
              <a:buAutoNum type="arabicPeriod"/>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Основные понятие </a:t>
            </a:r>
            <a:endPar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600"/>
              </a:spcAft>
              <a:buAutoNum type="arabicPeriod"/>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История развития органов ЗАГС</a:t>
            </a:r>
            <a:endPar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600"/>
              </a:spcAft>
              <a:buAutoNum type="arabicPeriod"/>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Основные функции органов ЗАГС</a:t>
            </a:r>
          </a:p>
          <a:p>
            <a:pPr marL="457200" indent="-457200" algn="just">
              <a:spcAft>
                <a:spcPts val="600"/>
              </a:spcAft>
              <a:buAutoNum type="arabicPeriod"/>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Государственная программа по Улучшению демографической ситуации и поддержка семей, воспитывающих детей в Тульской области</a:t>
            </a:r>
          </a:p>
          <a:p>
            <a:pPr marL="457200" indent="-457200" algn="just">
              <a:spcAft>
                <a:spcPts val="600"/>
              </a:spcAft>
              <a:buAutoNum type="arabicPeriod"/>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Структура органов ЗАГС по Тульской области</a:t>
            </a:r>
          </a:p>
          <a:p>
            <a:pPr marL="457200" indent="-457200" algn="just">
              <a:spcAft>
                <a:spcPts val="600"/>
              </a:spcAft>
              <a:buAutoNum type="arabicPeriod"/>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Деятельность органов ЗАГС</a:t>
            </a:r>
          </a:p>
          <a:p>
            <a:pPr marL="457200" indent="-457200" algn="just">
              <a:spcAft>
                <a:spcPts val="600"/>
              </a:spcAft>
              <a:buAutoNum type="arabicPeriod"/>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Тенденции развития органов ЗАГС</a:t>
            </a:r>
          </a:p>
          <a:p>
            <a:pPr>
              <a:spcAft>
                <a:spcPts val="600"/>
              </a:spcAft>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Заключение</a:t>
            </a:r>
            <a:b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Библиографический список</a:t>
            </a:r>
          </a:p>
          <a:p>
            <a:pPr marL="457200" indent="-457200" algn="just">
              <a:spcAft>
                <a:spcPts val="600"/>
              </a:spcAft>
              <a:buAutoNum type="arabicPeriod"/>
            </a:pPr>
            <a:endPar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endPar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600"/>
              </a:spcAft>
              <a:buAutoNum type="arabicPeriod"/>
            </a:pPr>
            <a:endPar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35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5F4E70-86B4-4E85-A3E2-0409CDB9EA6E}"/>
              </a:ext>
            </a:extLst>
          </p:cNvPr>
          <p:cNvSpPr>
            <a:spLocks noGrp="1"/>
          </p:cNvSpPr>
          <p:nvPr>
            <p:ph type="title"/>
          </p:nvPr>
        </p:nvSpPr>
        <p:spPr>
          <a:xfrm>
            <a:off x="3238500" y="314454"/>
            <a:ext cx="5715000" cy="1096963"/>
          </a:xfrm>
        </p:spPr>
        <p:txBody>
          <a:bodyPr>
            <a:normAutofit/>
          </a:bodyPr>
          <a:lstStyle/>
          <a:p>
            <a:pPr algn="ctr"/>
            <a:r>
              <a:rPr lang="ru-RU"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ЗАКЛЮЧЕНИЕ</a:t>
            </a:r>
          </a:p>
        </p:txBody>
      </p:sp>
      <p:sp>
        <p:nvSpPr>
          <p:cNvPr id="3" name="Прямоугольник 2">
            <a:extLst>
              <a:ext uri="{FF2B5EF4-FFF2-40B4-BE49-F238E27FC236}">
                <a16:creationId xmlns:a16="http://schemas.microsoft.com/office/drawing/2014/main" id="{44208BD0-4523-4138-911F-F4AE264A670A}"/>
              </a:ext>
            </a:extLst>
          </p:cNvPr>
          <p:cNvSpPr/>
          <p:nvPr/>
        </p:nvSpPr>
        <p:spPr>
          <a:xfrm>
            <a:off x="2036618" y="1274619"/>
            <a:ext cx="8118764" cy="2831544"/>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just"/>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ЗАГС является важным государственным органом, который проводит регистрацию гражданских состояний. Он имеет свою богатую историю, а так же множество особенностей, которые нашли сове отражение и в настоящее время, а также определенные тенденции развития.</a:t>
            </a:r>
          </a:p>
          <a:p>
            <a:pPr algn="just"/>
            <a:r>
              <a:rPr lang="ru-RU" sz="2000" dirty="0">
                <a:solidFill>
                  <a:schemeClr val="tx1"/>
                </a:solidFill>
                <a:latin typeface="Times New Roman" panose="02020603050405020304" pitchFamily="18" charset="0"/>
                <a:cs typeface="Times New Roman" panose="02020603050405020304" pitchFamily="18" charset="0"/>
              </a:rPr>
              <a:t>Подведя итог, в частности можно сказать, что органы </a:t>
            </a:r>
            <a:r>
              <a:rPr lang="ru-RU" sz="2000" dirty="0" err="1">
                <a:solidFill>
                  <a:schemeClr val="tx1"/>
                </a:solidFill>
                <a:latin typeface="Times New Roman" panose="02020603050405020304" pitchFamily="18" charset="0"/>
                <a:cs typeface="Times New Roman" panose="02020603050405020304" pitchFamily="18" charset="0"/>
              </a:rPr>
              <a:t>ЗАГСа</a:t>
            </a:r>
            <a:r>
              <a:rPr lang="ru-RU" sz="2000" dirty="0">
                <a:solidFill>
                  <a:schemeClr val="tx1"/>
                </a:solidFill>
                <a:latin typeface="Times New Roman" panose="02020603050405020304" pitchFamily="18" charset="0"/>
                <a:cs typeface="Times New Roman" panose="02020603050405020304" pitchFamily="18" charset="0"/>
              </a:rPr>
              <a:t> по Тульской области проводят множество мероприятий, связанных как с их основной, так и с дополнительной деятельностью.</a:t>
            </a:r>
          </a:p>
          <a:p>
            <a:pPr algn="just"/>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2989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5F4E70-86B4-4E85-A3E2-0409CDB9EA6E}"/>
              </a:ext>
            </a:extLst>
          </p:cNvPr>
          <p:cNvSpPr>
            <a:spLocks noGrp="1"/>
          </p:cNvSpPr>
          <p:nvPr>
            <p:ph type="title"/>
          </p:nvPr>
        </p:nvSpPr>
        <p:spPr>
          <a:xfrm>
            <a:off x="3224646" y="126979"/>
            <a:ext cx="5715000" cy="1096963"/>
          </a:xfrm>
        </p:spPr>
        <p:txBody>
          <a:bodyPr>
            <a:normAutofit/>
          </a:bodyPr>
          <a:lstStyle/>
          <a:p>
            <a:pPr algn="ctr"/>
            <a:r>
              <a:rPr lang="ru-RU"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БИБЛИОГРАФИЧЕСКИЙ СПИСОК</a:t>
            </a:r>
          </a:p>
        </p:txBody>
      </p:sp>
      <p:sp>
        <p:nvSpPr>
          <p:cNvPr id="3" name="Прямоугольник 2">
            <a:extLst>
              <a:ext uri="{FF2B5EF4-FFF2-40B4-BE49-F238E27FC236}">
                <a16:creationId xmlns:a16="http://schemas.microsoft.com/office/drawing/2014/main" id="{44208BD0-4523-4138-911F-F4AE264A670A}"/>
              </a:ext>
            </a:extLst>
          </p:cNvPr>
          <p:cNvSpPr/>
          <p:nvPr/>
        </p:nvSpPr>
        <p:spPr>
          <a:xfrm>
            <a:off x="1385455" y="1113106"/>
            <a:ext cx="9628909" cy="4801314"/>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sz="1600" dirty="0">
                <a:solidFill>
                  <a:schemeClr val="tx1"/>
                </a:solidFill>
                <a:latin typeface="Times New Roman" panose="02020603050405020304" pitchFamily="18" charset="0"/>
                <a:cs typeface="Times New Roman" panose="02020603050405020304" pitchFamily="18" charset="0"/>
              </a:rPr>
              <a:t>НОРМАТИВНО ПРАВОВЫЕ АКТЫ:</a:t>
            </a:r>
          </a:p>
          <a:p>
            <a:pPr marL="285750" indent="-285750" algn="ctr">
              <a:buFont typeface="Arial" panose="020B0604020202020204" pitchFamily="34" charset="0"/>
              <a:buChar char="•"/>
            </a:pPr>
            <a:endParaRPr lang="ru-RU" sz="1600" dirty="0">
              <a:solidFill>
                <a:schemeClr val="tx1"/>
              </a:solidFill>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ru-RU" sz="1600" dirty="0">
                <a:solidFill>
                  <a:schemeClr val="tx1"/>
                </a:solidFill>
                <a:latin typeface="Times New Roman" panose="02020603050405020304" pitchFamily="18" charset="0"/>
                <a:cs typeface="Times New Roman" panose="02020603050405020304" pitchFamily="18" charset="0"/>
              </a:rPr>
              <a:t>	Конституция Российской Федерации : принята всенародным голосованием 12.12.1993 с изм., одобренными в ходе общероссийского голосования 01.07.2020 [Электронный ресурс] // Официальный интернет-портал правовой информации. — Москва. — URL: http://www.pravo.gov.ru. — 04.07.2020. — </a:t>
            </a:r>
            <a:r>
              <a:rPr lang="ru-RU" sz="1600" dirty="0" err="1">
                <a:solidFill>
                  <a:schemeClr val="tx1"/>
                </a:solidFill>
                <a:latin typeface="Times New Roman" panose="02020603050405020304" pitchFamily="18" charset="0"/>
                <a:cs typeface="Times New Roman" panose="02020603050405020304" pitchFamily="18" charset="0"/>
              </a:rPr>
              <a:t>Загл</a:t>
            </a:r>
            <a:r>
              <a:rPr lang="ru-RU" sz="1600" dirty="0">
                <a:solidFill>
                  <a:schemeClr val="tx1"/>
                </a:solidFill>
                <a:latin typeface="Times New Roman" panose="02020603050405020304" pitchFamily="18" charset="0"/>
                <a:cs typeface="Times New Roman" panose="02020603050405020304" pitchFamily="18" charset="0"/>
              </a:rPr>
              <a:t>. с титул. экрана. — Текст : электронный. — (Дата обращения 15.05.2022).</a:t>
            </a:r>
          </a:p>
          <a:p>
            <a:pPr marL="285750" indent="-285750" algn="ctr">
              <a:buFont typeface="Arial" panose="020B0604020202020204" pitchFamily="34" charset="0"/>
              <a:buChar char="•"/>
            </a:pPr>
            <a:r>
              <a:rPr lang="ru-RU" sz="1600" dirty="0">
                <a:solidFill>
                  <a:schemeClr val="tx1"/>
                </a:solidFill>
                <a:latin typeface="Times New Roman" panose="02020603050405020304" pitchFamily="18" charset="0"/>
                <a:cs typeface="Times New Roman" panose="02020603050405020304" pitchFamily="18" charset="0"/>
              </a:rPr>
              <a:t>Семейный кодекс Российской Федерации: федеральный закон от 29.12.1995 № 223-ФЗ (ред. от 02.07.2021) // Собрание законодательства РФ. - 01.01.1996. - № 1. - Ст. 16. [Электронный ресурс] // Официальный интернет-портал правовой информации. — Москва. — URL: http://www.pravo.gov.ru. — 04.07.2020. — </a:t>
            </a:r>
            <a:r>
              <a:rPr lang="ru-RU" sz="1600" dirty="0" err="1">
                <a:solidFill>
                  <a:schemeClr val="tx1"/>
                </a:solidFill>
                <a:latin typeface="Times New Roman" panose="02020603050405020304" pitchFamily="18" charset="0"/>
                <a:cs typeface="Times New Roman" panose="02020603050405020304" pitchFamily="18" charset="0"/>
              </a:rPr>
              <a:t>Загл</a:t>
            </a:r>
            <a:r>
              <a:rPr lang="ru-RU" sz="1600" dirty="0">
                <a:solidFill>
                  <a:schemeClr val="tx1"/>
                </a:solidFill>
                <a:latin typeface="Times New Roman" panose="02020603050405020304" pitchFamily="18" charset="0"/>
                <a:cs typeface="Times New Roman" panose="02020603050405020304" pitchFamily="18" charset="0"/>
              </a:rPr>
              <a:t>. с титул. экрана. — Текст : электронный. — (Дата обращения 15.05.2022).</a:t>
            </a:r>
          </a:p>
          <a:p>
            <a:pPr marL="285750" indent="-285750" algn="ctr">
              <a:buFont typeface="Arial" panose="020B0604020202020204" pitchFamily="34" charset="0"/>
              <a:buChar char="•"/>
            </a:pPr>
            <a:r>
              <a:rPr lang="ru-RU" sz="1600" dirty="0">
                <a:solidFill>
                  <a:schemeClr val="tx1"/>
                </a:solidFill>
                <a:latin typeface="Times New Roman" panose="02020603050405020304" pitchFamily="18" charset="0"/>
                <a:cs typeface="Times New Roman" panose="02020603050405020304" pitchFamily="18" charset="0"/>
              </a:rPr>
              <a:t>Об утверждении Порядка заключения брака в торжественной обстановке: Постановление Правительства Тульской области от 28.12.2021 - № 873 – Текст: непосредственный</a:t>
            </a:r>
          </a:p>
          <a:p>
            <a:pPr marL="285750" indent="-285750" algn="ctr">
              <a:buFont typeface="Arial" panose="020B0604020202020204" pitchFamily="34" charset="0"/>
              <a:buChar char="•"/>
            </a:pPr>
            <a:r>
              <a:rPr lang="ru-RU" sz="1600" dirty="0">
                <a:solidFill>
                  <a:schemeClr val="tx1"/>
                </a:solidFill>
                <a:latin typeface="Times New Roman" panose="02020603050405020304" pitchFamily="18" charset="0"/>
                <a:cs typeface="Times New Roman" panose="02020603050405020304" pitchFamily="18" charset="0"/>
              </a:rPr>
              <a:t>Об актах гражданского состояния: Федеральный закон от 15.11.1997 N 143-ФЗ  (ред. от 02.07.2021) // СЗ РФ – 17.11.1997 – Текст непосредственный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ЛИТЕРАТУРА:</a:t>
            </a:r>
          </a:p>
          <a:p>
            <a:pPr marL="285750" indent="-285750" algn="just">
              <a:buFont typeface="Arial" panose="020B0604020202020204" pitchFamily="34" charset="0"/>
              <a:buChar char="•"/>
            </a:pPr>
            <a:endParaRPr lang="ru-RU" sz="16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b="1" dirty="0" err="1">
                <a:solidFill>
                  <a:schemeClr val="tx1"/>
                </a:solidFill>
                <a:latin typeface="Times New Roman" panose="02020603050405020304" pitchFamily="18" charset="0"/>
                <a:cs typeface="Times New Roman" panose="02020603050405020304" pitchFamily="18" charset="0"/>
              </a:rPr>
              <a:t>Пчелинцева</a:t>
            </a:r>
            <a:r>
              <a:rPr lang="ru-RU" sz="1600" b="1" dirty="0">
                <a:solidFill>
                  <a:schemeClr val="tx1"/>
                </a:solidFill>
                <a:latin typeface="Times New Roman" panose="02020603050405020304" pitchFamily="18" charset="0"/>
                <a:cs typeface="Times New Roman" panose="02020603050405020304" pitchFamily="18" charset="0"/>
              </a:rPr>
              <a:t>, Л.М</a:t>
            </a:r>
            <a:r>
              <a:rPr lang="ru-RU" sz="1600" dirty="0">
                <a:solidFill>
                  <a:schemeClr val="tx1"/>
                </a:solidFill>
                <a:latin typeface="Times New Roman" panose="02020603050405020304" pitchFamily="18" charset="0"/>
                <a:cs typeface="Times New Roman" panose="02020603050405020304" pitchFamily="18" charset="0"/>
              </a:rPr>
              <a:t>. Семейное Право России. Учебник для вузов. 4-е изд., </a:t>
            </a:r>
            <a:r>
              <a:rPr lang="ru-RU" sz="1600" dirty="0" err="1">
                <a:solidFill>
                  <a:schemeClr val="tx1"/>
                </a:solidFill>
                <a:latin typeface="Times New Roman" panose="02020603050405020304" pitchFamily="18" charset="0"/>
                <a:cs typeface="Times New Roman" panose="02020603050405020304" pitchFamily="18" charset="0"/>
              </a:rPr>
              <a:t>перераб</a:t>
            </a:r>
            <a:r>
              <a:rPr lang="ru-RU" sz="1600" dirty="0">
                <a:solidFill>
                  <a:schemeClr val="tx1"/>
                </a:solidFill>
                <a:latin typeface="Times New Roman" panose="02020603050405020304" pitchFamily="18" charset="0"/>
                <a:cs typeface="Times New Roman" panose="02020603050405020304" pitchFamily="18" charset="0"/>
              </a:rPr>
              <a:t>./ Л.М. </a:t>
            </a:r>
            <a:r>
              <a:rPr lang="ru-RU" sz="1600" dirty="0" err="1">
                <a:solidFill>
                  <a:schemeClr val="tx1"/>
                </a:solidFill>
                <a:latin typeface="Times New Roman" panose="02020603050405020304" pitchFamily="18" charset="0"/>
                <a:cs typeface="Times New Roman" panose="02020603050405020304" pitchFamily="18" charset="0"/>
              </a:rPr>
              <a:t>Пчелинцева</a:t>
            </a:r>
            <a:r>
              <a:rPr lang="ru-RU" sz="1600" dirty="0">
                <a:solidFill>
                  <a:schemeClr val="tx1"/>
                </a:solidFill>
                <a:latin typeface="Times New Roman" panose="02020603050405020304" pitchFamily="18" charset="0"/>
                <a:cs typeface="Times New Roman" panose="02020603050405020304" pitchFamily="18" charset="0"/>
              </a:rPr>
              <a:t>. М., «Норма», 2018. - 129 с</a:t>
            </a:r>
          </a:p>
          <a:p>
            <a:pPr marL="285750" indent="-285750" algn="just">
              <a:buFont typeface="Arial" panose="020B0604020202020204" pitchFamily="34" charset="0"/>
              <a:buChar char="•"/>
            </a:pP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983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hron.ru/images/news/02022021/_601944b8c61843.541179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16691" cy="8498518"/>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a:extLst>
              <a:ext uri="{FF2B5EF4-FFF2-40B4-BE49-F238E27FC236}">
                <a16:creationId xmlns:a16="http://schemas.microsoft.com/office/drawing/2014/main" id="{3338B538-ACBC-495B-8F5E-977DDA5E8E40}"/>
              </a:ext>
            </a:extLst>
          </p:cNvPr>
          <p:cNvSpPr>
            <a:spLocks noGrp="1"/>
          </p:cNvSpPr>
          <p:nvPr>
            <p:ph type="subTitle" idx="1"/>
          </p:nvPr>
        </p:nvSpPr>
        <p:spPr>
          <a:xfrm>
            <a:off x="1759527" y="337369"/>
            <a:ext cx="9144000" cy="1655762"/>
          </a:xfrm>
        </p:spPr>
        <p:txBody>
          <a:bodyPr>
            <a:normAutofit/>
          </a:bodyPr>
          <a:lstStyle/>
          <a:p>
            <a:r>
              <a:rPr lang="ru-RU" sz="4800" dirty="0">
                <a:solidFill>
                  <a:schemeClr val="bg1"/>
                </a:solidFill>
              </a:rPr>
              <a:t>Спасибо за внимание!</a:t>
            </a:r>
          </a:p>
        </p:txBody>
      </p:sp>
    </p:spTree>
    <p:extLst>
      <p:ext uri="{BB962C8B-B14F-4D97-AF65-F5344CB8AC3E}">
        <p14:creationId xmlns:p14="http://schemas.microsoft.com/office/powerpoint/2010/main" val="71518308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5F4E70-86B4-4E85-A3E2-0409CDB9EA6E}"/>
              </a:ext>
            </a:extLst>
          </p:cNvPr>
          <p:cNvSpPr>
            <a:spLocks noGrp="1"/>
          </p:cNvSpPr>
          <p:nvPr>
            <p:ph type="title"/>
          </p:nvPr>
        </p:nvSpPr>
        <p:spPr>
          <a:xfrm>
            <a:off x="3238500" y="314454"/>
            <a:ext cx="5715000" cy="1096963"/>
          </a:xfrm>
        </p:spPr>
        <p:txBody>
          <a:bodyPr>
            <a:normAutofit/>
          </a:bodyPr>
          <a:lstStyle/>
          <a:p>
            <a:pPr algn="ctr"/>
            <a:r>
              <a:rPr lang="ru-RU"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ВВЕДЕНИЕ</a:t>
            </a:r>
          </a:p>
        </p:txBody>
      </p:sp>
      <p:sp>
        <p:nvSpPr>
          <p:cNvPr id="3" name="Прямоугольник 2">
            <a:extLst>
              <a:ext uri="{FF2B5EF4-FFF2-40B4-BE49-F238E27FC236}">
                <a16:creationId xmlns:a16="http://schemas.microsoft.com/office/drawing/2014/main" id="{44208BD0-4523-4138-911F-F4AE264A670A}"/>
              </a:ext>
            </a:extLst>
          </p:cNvPr>
          <p:cNvSpPr/>
          <p:nvPr/>
        </p:nvSpPr>
        <p:spPr>
          <a:xfrm>
            <a:off x="2889808" y="1132017"/>
            <a:ext cx="6412384" cy="1477328"/>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ru-RU" dirty="0">
                <a:solidFill>
                  <a:schemeClr val="tx1"/>
                </a:solidFill>
                <a:latin typeface="Times New Roman" panose="02020603050405020304" pitchFamily="18" charset="0"/>
                <a:cs typeface="Times New Roman" panose="02020603050405020304" pitchFamily="18" charset="0"/>
              </a:rPr>
              <a:t>В России органы ЗАГС учреждаются правительствами субъектов Российской Федерации в виде самостоятельных органов исполнительной власти либо в виде структурных подразделений (отделов, управлений) других органов исполнительной власти или органов местного самоуправления.</a:t>
            </a:r>
          </a:p>
        </p:txBody>
      </p:sp>
      <p:sp>
        <p:nvSpPr>
          <p:cNvPr id="4" name="Прямоугольник 3">
            <a:extLst>
              <a:ext uri="{FF2B5EF4-FFF2-40B4-BE49-F238E27FC236}">
                <a16:creationId xmlns:a16="http://schemas.microsoft.com/office/drawing/2014/main" id="{028BF48F-3EA0-486A-BE89-362EB95B3E72}"/>
              </a:ext>
            </a:extLst>
          </p:cNvPr>
          <p:cNvSpPr/>
          <p:nvPr/>
        </p:nvSpPr>
        <p:spPr>
          <a:xfrm rot="10800000" flipV="1">
            <a:off x="1496291" y="5669685"/>
            <a:ext cx="9462652" cy="1146211"/>
          </a:xfrm>
          <a:prstGeom prst="rect">
            <a:avLst/>
          </a:prstGeom>
          <a:solidFill>
            <a:schemeClr val="accent6">
              <a:lumMod val="40000"/>
              <a:lumOff val="6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07000"/>
              </a:lnSpc>
              <a:spcAft>
                <a:spcPts val="800"/>
              </a:spcAft>
            </a:pP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Полное название органа, который мы будем рассматривать «Комитет по делам записи актов гражданского состояния и обеспечению деятельности мировых судей в Тульской области.» В </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нашей работе мы </a:t>
            </a: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будем говорить об</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органах </a:t>
            </a: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ЗАГС</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 Тульской области</a:t>
            </a: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Мы рассмотрим деятельность органов ЗАГС, Историю создания и тенденции развития этих органов</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a:extLst>
              <a:ext uri="{FF2B5EF4-FFF2-40B4-BE49-F238E27FC236}">
                <a16:creationId xmlns:a16="http://schemas.microsoft.com/office/drawing/2014/main" id="{36D957D3-9299-4496-B306-F8FC27224B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8941" y="2921935"/>
            <a:ext cx="2034118" cy="271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62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B66D59-19AA-4563-9E22-9806164FAC5A}"/>
              </a:ext>
            </a:extLst>
          </p:cNvPr>
          <p:cNvSpPr>
            <a:spLocks noGrp="1"/>
          </p:cNvSpPr>
          <p:nvPr>
            <p:ph type="title"/>
          </p:nvPr>
        </p:nvSpPr>
        <p:spPr/>
        <p:txBody>
          <a:bodyPr/>
          <a:lstStyle/>
          <a:p>
            <a:pPr algn="ctr">
              <a:spcAft>
                <a:spcPts val="600"/>
              </a:spcAft>
            </a:pPr>
            <a:r>
              <a:rPr lang="ru-RU" i="1" dirty="0">
                <a:latin typeface="Times New Roman" panose="02020603050405020304" pitchFamily="18" charset="0"/>
                <a:ea typeface="Calibri" panose="020F0502020204030204" pitchFamily="34" charset="0"/>
                <a:cs typeface="Times New Roman" panose="02020603050405020304" pitchFamily="18" charset="0"/>
              </a:rPr>
              <a:t>Основные понятие </a:t>
            </a:r>
          </a:p>
        </p:txBody>
      </p:sp>
      <p:sp>
        <p:nvSpPr>
          <p:cNvPr id="3" name="Объект 2">
            <a:extLst>
              <a:ext uri="{FF2B5EF4-FFF2-40B4-BE49-F238E27FC236}">
                <a16:creationId xmlns:a16="http://schemas.microsoft.com/office/drawing/2014/main" id="{46864978-40C7-4AF9-9EA0-D978D6253CED}"/>
              </a:ext>
            </a:extLst>
          </p:cNvPr>
          <p:cNvSpPr>
            <a:spLocks noGrp="1"/>
          </p:cNvSpPr>
          <p:nvPr>
            <p:ph sz="half" idx="1"/>
          </p:nvPr>
        </p:nvSpPr>
        <p:spPr>
          <a:xfrm>
            <a:off x="228600" y="1704326"/>
            <a:ext cx="5299364" cy="4364976"/>
          </a:xfrm>
        </p:spPr>
        <p:txBody>
          <a:bodyPr>
            <a:normAutofit fontScale="70000" lnSpcReduction="20000"/>
          </a:bodyPr>
          <a:lstStyle/>
          <a:p>
            <a:pPr marL="0" indent="0" algn="just">
              <a:buNone/>
            </a:pPr>
            <a:r>
              <a:rPr lang="ru-RU" b="1" dirty="0">
                <a:latin typeface="Times New Roman" panose="02020603050405020304" pitchFamily="18" charset="0"/>
                <a:cs typeface="Times New Roman" panose="02020603050405020304" pitchFamily="18" charset="0"/>
              </a:rPr>
              <a:t>Органы записи актов гражданского состояния </a:t>
            </a:r>
            <a:r>
              <a:rPr lang="ru-RU" dirty="0">
                <a:latin typeface="Times New Roman" panose="02020603050405020304" pitchFamily="18" charset="0"/>
                <a:cs typeface="Times New Roman" panose="02020603050405020304" pitchFamily="18" charset="0"/>
              </a:rPr>
              <a:t>(сокращённо — ЗАГС или загс) — органы власти в России, Белоруссии и иных государств, производящие государственную регистрацию актов гражданского состояния, к которым отнесены: рождение, заключение и расторжение брака, усыновление (удочерение), установление отцовства, перемена имени и смерть. Орган ЗАГС, имеющий обособленное помещение для торжественной регистрации брака, может называться Дворцом бракосочетания.</a:t>
            </a:r>
          </a:p>
          <a:p>
            <a:pPr marL="0" indent="0" algn="just">
              <a:buNone/>
            </a:pPr>
            <a:r>
              <a:rPr lang="ru-RU" b="1" dirty="0">
                <a:latin typeface="Times New Roman" panose="02020603050405020304" pitchFamily="18" charset="0"/>
                <a:cs typeface="Times New Roman" panose="02020603050405020304" pitchFamily="18" charset="0"/>
              </a:rPr>
              <a:t> Акты гражданского состояния </a:t>
            </a:r>
            <a:r>
              <a:rPr lang="ru-RU" dirty="0">
                <a:latin typeface="Times New Roman" panose="02020603050405020304" pitchFamily="18" charset="0"/>
                <a:cs typeface="Times New Roman" panose="02020603050405020304" pitchFamily="18" charset="0"/>
              </a:rPr>
              <a:t>- действия граждан или события, влияющие на возникновение, изменение или прекращение прав и обязанностей, а также характеризующие правовое состояние граждан.</a:t>
            </a:r>
          </a:p>
          <a:p>
            <a:pPr marL="0" indent="0" algn="just">
              <a:buNone/>
            </a:pPr>
            <a:endParaRPr lang="ru-RU" dirty="0"/>
          </a:p>
        </p:txBody>
      </p:sp>
      <p:pic>
        <p:nvPicPr>
          <p:cNvPr id="5122" name="Picture 2" descr="https://sun9-25.userapi.com/s/v1/ig2/5ghwA_Iyfl8pvTcJGyESAySo7BE5u9bY5_TVdZtiptNRKS3YCN9w0_nXk4SGvptKIeE5Ucv7ZSsqNgXOvKKXPj_1.jpg?size=1280x960&amp;quality=96&amp;type=album"/>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216770" y="1690688"/>
            <a:ext cx="5299364" cy="39745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2ED7442-4A01-6CBF-813E-3DF5D758048B}"/>
              </a:ext>
            </a:extLst>
          </p:cNvPr>
          <p:cNvSpPr txBox="1"/>
          <p:nvPr/>
        </p:nvSpPr>
        <p:spPr>
          <a:xfrm>
            <a:off x="6264202" y="5846544"/>
            <a:ext cx="5251932" cy="923330"/>
          </a:xfrm>
          <a:prstGeom prst="rect">
            <a:avLst/>
          </a:prstGeom>
          <a:noFill/>
        </p:spPr>
        <p:txBody>
          <a:bodyPr wrap="square">
            <a:spAutoFit/>
          </a:bodyPr>
          <a:lstStyle/>
          <a:p>
            <a:pPr algn="just"/>
            <a:r>
              <a:rPr lang="ru-RU" b="1" dirty="0">
                <a:latin typeface="Times New Roman" panose="02020603050405020304" pitchFamily="18" charset="0"/>
                <a:cs typeface="Times New Roman" panose="02020603050405020304" pitchFamily="18" charset="0"/>
              </a:rPr>
              <a:t>Федеральный закон от 15.11.1997 N 143-ФЗ (ред. от 30.12.2021) "Об актах гражданского состояния"</a:t>
            </a:r>
          </a:p>
        </p:txBody>
      </p:sp>
      <p:cxnSp>
        <p:nvCxnSpPr>
          <p:cNvPr id="9" name="Прямая соединительная линия 8">
            <a:extLst>
              <a:ext uri="{FF2B5EF4-FFF2-40B4-BE49-F238E27FC236}">
                <a16:creationId xmlns:a16="http://schemas.microsoft.com/office/drawing/2014/main" id="{27ED788B-AE48-7676-DB9D-F01A1E65A2CB}"/>
              </a:ext>
            </a:extLst>
          </p:cNvPr>
          <p:cNvCxnSpPr>
            <a:cxnSpLocks/>
          </p:cNvCxnSpPr>
          <p:nvPr/>
        </p:nvCxnSpPr>
        <p:spPr>
          <a:xfrm flipH="1">
            <a:off x="2878282" y="6191894"/>
            <a:ext cx="3338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CA949EE8-62FA-C8B4-125B-DC15B7C692B4}"/>
              </a:ext>
            </a:extLst>
          </p:cNvPr>
          <p:cNvCxnSpPr>
            <a:cxnSpLocks/>
          </p:cNvCxnSpPr>
          <p:nvPr/>
        </p:nvCxnSpPr>
        <p:spPr>
          <a:xfrm flipV="1">
            <a:off x="2878282" y="5703883"/>
            <a:ext cx="0" cy="488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03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2673" y="0"/>
            <a:ext cx="10515600" cy="1325563"/>
          </a:xfrm>
        </p:spPr>
        <p:txBody>
          <a:bodyPr/>
          <a:lstStyle/>
          <a:p>
            <a:r>
              <a:rPr lang="ru-RU" i="1" dirty="0">
                <a:latin typeface="Times New Roman" panose="02020603050405020304" pitchFamily="18" charset="0"/>
                <a:cs typeface="Times New Roman" panose="02020603050405020304" pitchFamily="18" charset="0"/>
              </a:rPr>
              <a:t>История развития органов ЗАГС</a:t>
            </a:r>
          </a:p>
        </p:txBody>
      </p:sp>
      <p:sp>
        <p:nvSpPr>
          <p:cNvPr id="3" name="Прямоугольник 2"/>
          <p:cNvSpPr/>
          <p:nvPr/>
        </p:nvSpPr>
        <p:spPr>
          <a:xfrm>
            <a:off x="110835" y="972511"/>
            <a:ext cx="8423564" cy="5078313"/>
          </a:xfrm>
          <a:prstGeom prst="rect">
            <a:avLst/>
          </a:prstGeom>
        </p:spPr>
        <p:txBody>
          <a:bodyPr wrap="square">
            <a:spAutoFit/>
          </a:bodyPr>
          <a:lstStyle/>
          <a:p>
            <a:pPr algn="just"/>
            <a:r>
              <a:rPr lang="ru-RU" dirty="0">
                <a:solidFill>
                  <a:srgbClr val="212529"/>
                </a:solidFill>
                <a:latin typeface="Times New Roman" panose="02020603050405020304" pitchFamily="18" charset="0"/>
                <a:cs typeface="Times New Roman" panose="02020603050405020304" pitchFamily="18" charset="0"/>
              </a:rPr>
              <a:t>В</a:t>
            </a:r>
            <a:r>
              <a:rPr lang="ru-RU" dirty="0">
                <a:solidFill>
                  <a:srgbClr val="212529"/>
                </a:solidFill>
              </a:rPr>
              <a:t> </a:t>
            </a:r>
            <a:r>
              <a:rPr lang="ru-RU" dirty="0">
                <a:solidFill>
                  <a:srgbClr val="212529"/>
                </a:solidFill>
                <a:latin typeface="Times New Roman" panose="02020603050405020304" pitchFamily="18" charset="0"/>
                <a:cs typeface="Times New Roman" panose="02020603050405020304" pitchFamily="18" charset="0"/>
              </a:rPr>
              <a:t>дореволюционной России не существовало специальных органов записи гражданских состояний. В то время большую роль в общественной жизни государства играла церковь, которая имела свое делопроизводство. В ведении Русской православной церкви находилась регистрация рождения, бракосочетания и смерти. Регистрация данных актов гражданского состояния осуществлялась в рамках совершения религиозных обрядов. Записи вносились в церковно-приходские книги. В 1721 г. по Указу Петра I церковные учреждения были включены в систему государственных органов России и все православное население Российской империи приписано к церковным приходам по месту проживания. Церковное делопроизводство осуществлялось духовными притчами храмов, канцеляриями консисторий и духовных правлений. Церковная реформа, проводимая в тот период в Российской империи, во многом способствовала исполнению законов, регулирующих вопросы семейного права и регистрации записи актов гражданского состояния, поскольку до указанного момента соблюдение законности зависело от знания и добросовестности священнослужителей. Начиная с 1722 г., рождение, бракосочетание и смерть стали регистрироваться в метрических книгах приходскими священниками. Метрическая книга состояла из трех частей: записи о рождении, браке и смерти.</a:t>
            </a:r>
            <a:endParaRPr lang="ru-RU" dirty="0">
              <a:latin typeface="Times New Roman" panose="02020603050405020304" pitchFamily="18" charset="0"/>
              <a:cs typeface="Times New Roman" panose="02020603050405020304" pitchFamily="18" charset="0"/>
            </a:endParaRPr>
          </a:p>
        </p:txBody>
      </p:sp>
      <p:pic>
        <p:nvPicPr>
          <p:cNvPr id="11266" name="Picture 2" descr="https://www.gtrk-vyatka.ru/uploads/posts/2016-05/1464333828_-15_ush_zagsu_skoro_100_let_-0-01-11-224.jpg"/>
          <p:cNvPicPr>
            <a:picLocks noChangeAspect="1" noChangeArrowheads="1"/>
          </p:cNvPicPr>
          <p:nvPr/>
        </p:nvPicPr>
        <p:blipFill rotWithShape="1">
          <a:blip r:embed="rId2">
            <a:extLst>
              <a:ext uri="{28A0092B-C50C-407E-A947-70E740481C1C}">
                <a14:useLocalDpi xmlns:a14="http://schemas.microsoft.com/office/drawing/2010/main" val="0"/>
              </a:ext>
            </a:extLst>
          </a:blip>
          <a:srcRect l="8616" r="36239"/>
          <a:stretch/>
        </p:blipFill>
        <p:spPr bwMode="auto">
          <a:xfrm>
            <a:off x="8679873" y="972511"/>
            <a:ext cx="3401289" cy="526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40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99674"/>
            <a:ext cx="6719455" cy="6463308"/>
          </a:xfrm>
          <a:prstGeom prst="rect">
            <a:avLst/>
          </a:prstGeom>
        </p:spPr>
        <p:txBody>
          <a:bodyPr wrap="square">
            <a:spAutoFit/>
          </a:bodyPr>
          <a:lstStyle/>
          <a:p>
            <a:pPr algn="just"/>
            <a:r>
              <a:rPr lang="ru-RU" dirty="0">
                <a:solidFill>
                  <a:schemeClr val="tx1">
                    <a:lumMod val="85000"/>
                    <a:lumOff val="15000"/>
                  </a:schemeClr>
                </a:solidFill>
                <a:latin typeface="Times New Roman" panose="02020603050405020304" pitchFamily="18" charset="0"/>
                <a:cs typeface="Times New Roman" panose="02020603050405020304" pitchFamily="18" charset="0"/>
              </a:rPr>
              <a:t>Правовой основой создания в Советской России органов ЗАГС явились декреты Совета Народных Комиссаров Российской Республики от 18 декабря 1917 г. «О гражданском браке, о детях и о ведении книг актов гражданского состояния» и от 19 декабря 1917 г. «О расторжении брака».</a:t>
            </a:r>
          </a:p>
          <a:p>
            <a:pPr algn="just"/>
            <a:r>
              <a:rPr lang="ru-RU" dirty="0">
                <a:solidFill>
                  <a:schemeClr val="tx1">
                    <a:lumMod val="85000"/>
                    <a:lumOff val="15000"/>
                  </a:schemeClr>
                </a:solidFill>
                <a:latin typeface="Times New Roman" panose="02020603050405020304" pitchFamily="18" charset="0"/>
                <a:cs typeface="Times New Roman" panose="02020603050405020304" pitchFamily="18" charset="0"/>
              </a:rPr>
              <a:t>Но фактическое создание органов ЗАГС состоялось немного позже, а именно 4 января 1918 г.</a:t>
            </a:r>
            <a:br>
              <a:rPr lang="ru-RU" dirty="0">
                <a:solidFill>
                  <a:schemeClr val="tx1">
                    <a:lumMod val="85000"/>
                    <a:lumOff val="15000"/>
                  </a:schemeClr>
                </a:solidFill>
                <a:latin typeface="Times New Roman" panose="02020603050405020304" pitchFamily="18" charset="0"/>
                <a:cs typeface="Times New Roman" panose="02020603050405020304" pitchFamily="18" charset="0"/>
              </a:rPr>
            </a:br>
            <a:r>
              <a:rPr lang="ru-RU" dirty="0">
                <a:solidFill>
                  <a:schemeClr val="tx1">
                    <a:lumMod val="85000"/>
                    <a:lumOff val="15000"/>
                  </a:schemeClr>
                </a:solidFill>
                <a:latin typeface="Times New Roman" panose="02020603050405020304" pitchFamily="18" charset="0"/>
                <a:cs typeface="Times New Roman" panose="02020603050405020304" pitchFamily="18" charset="0"/>
              </a:rPr>
              <a:t>Стоит сказать, что до революции специальных органов регистрации гражданских не существовало.</a:t>
            </a:r>
          </a:p>
          <a:p>
            <a:pPr algn="just"/>
            <a:r>
              <a:rPr lang="ru-RU" dirty="0">
                <a:solidFill>
                  <a:schemeClr val="tx1">
                    <a:lumMod val="85000"/>
                    <a:lumOff val="15000"/>
                  </a:schemeClr>
                </a:solidFill>
                <a:latin typeface="Times New Roman" panose="02020603050405020304" pitchFamily="18" charset="0"/>
                <a:cs typeface="Times New Roman" panose="02020603050405020304" pitchFamily="18" charset="0"/>
              </a:rPr>
              <a:t>Церковь была отстранена от регистрации актов гражданского состояния. Данная норма нашла отражение в Декрете от 23 января 1918 г. «Об отделении церкви от государства и школы от церкви». В соответствии с ним на территории Российской Республики стали признаваться лишь гражданские браки. Однако, в примечании к документу было указано, что «церковный брак наряду с обязательным гражданским является частным делом брачующихся». Декреты четко установили условия и порядок регистрации рождения и смерти, заключения и расторжения брака.</a:t>
            </a:r>
          </a:p>
          <a:p>
            <a:pPr algn="just"/>
            <a:r>
              <a:rPr lang="ru-RU" dirty="0">
                <a:solidFill>
                  <a:schemeClr val="tx1">
                    <a:lumMod val="85000"/>
                    <a:lumOff val="15000"/>
                  </a:schemeClr>
                </a:solidFill>
                <a:latin typeface="Times New Roman" panose="02020603050405020304" pitchFamily="18" charset="0"/>
                <a:cs typeface="Times New Roman" panose="02020603050405020304" pitchFamily="18" charset="0"/>
              </a:rPr>
              <a:t>Но несмотря на отделение церкви  в некоторых регионах страны из-за отсутствия тщательно разработанных инструкций органы ЗАГС и приходские храмы работали параллельно вплоть до начала </a:t>
            </a:r>
            <a:r>
              <a:rPr lang="ru-RU" dirty="0">
                <a:solidFill>
                  <a:schemeClr val="tx1">
                    <a:lumMod val="85000"/>
                    <a:lumOff val="15000"/>
                  </a:schemeClr>
                </a:solidFill>
              </a:rPr>
              <a:t>20-х гг.</a:t>
            </a:r>
            <a:endParaRPr lang="ru-RU" b="0" i="0" dirty="0">
              <a:solidFill>
                <a:schemeClr val="tx1">
                  <a:lumMod val="85000"/>
                  <a:lumOff val="15000"/>
                </a:schemeClr>
              </a:solidFill>
              <a:effectLst/>
            </a:endParaRPr>
          </a:p>
        </p:txBody>
      </p:sp>
      <p:sp>
        <p:nvSpPr>
          <p:cNvPr id="5" name="Прямоугольник 4"/>
          <p:cNvSpPr/>
          <p:nvPr/>
        </p:nvSpPr>
        <p:spPr>
          <a:xfrm>
            <a:off x="7026635" y="99674"/>
            <a:ext cx="3951723" cy="646331"/>
          </a:xfrm>
          <a:prstGeom prst="rect">
            <a:avLst/>
          </a:prstGeom>
        </p:spPr>
        <p:txBody>
          <a:bodyPr wrap="none">
            <a:spAutoFit/>
          </a:bodyPr>
          <a:lstStyle/>
          <a:p>
            <a:r>
              <a:rPr lang="ru-RU" sz="3600" i="1" dirty="0">
                <a:latin typeface="Times New Roman" panose="02020603050405020304" pitchFamily="18" charset="0"/>
                <a:cs typeface="Times New Roman" panose="02020603050405020304" pitchFamily="18" charset="0"/>
              </a:rPr>
              <a:t>Советский период</a:t>
            </a:r>
          </a:p>
        </p:txBody>
      </p:sp>
      <p:sp>
        <p:nvSpPr>
          <p:cNvPr id="7" name="AutoShape 4" descr="https://uploads.chudomama.com/1qTRwc_RcetJFdwr3Ew-vQG2uN8=/http:/37023.selcdn.ru/uploads/social/5e56fd38bf3c9863e589e65a86c030fe.jpg"/>
          <p:cNvSpPr>
            <a:spLocks noChangeAspect="1" noChangeArrowheads="1"/>
          </p:cNvSpPr>
          <p:nvPr/>
        </p:nvSpPr>
        <p:spPr bwMode="auto">
          <a:xfrm>
            <a:off x="3785466"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296" name="Picture 8" descr="https://www.belpressa.ru/media/cache/1a/29/1a29b0254cf7305d46d2c3691f7f2de4.jpg"/>
          <p:cNvPicPr>
            <a:picLocks noChangeAspect="1" noChangeArrowheads="1"/>
          </p:cNvPicPr>
          <p:nvPr/>
        </p:nvPicPr>
        <p:blipFill rotWithShape="1">
          <a:blip r:embed="rId2">
            <a:extLst>
              <a:ext uri="{28A0092B-C50C-407E-A947-70E740481C1C}">
                <a14:useLocalDpi xmlns:a14="http://schemas.microsoft.com/office/drawing/2010/main" val="0"/>
              </a:ext>
            </a:extLst>
          </a:blip>
          <a:srcRect r="3277"/>
          <a:stretch/>
        </p:blipFill>
        <p:spPr bwMode="auto">
          <a:xfrm>
            <a:off x="6960083" y="1496291"/>
            <a:ext cx="4899407" cy="488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56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animEffect transition="in" filter="fade">
                                      <p:cBhvr>
                                        <p:cTn id="19"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58145" y="387927"/>
            <a:ext cx="7162800" cy="5909310"/>
          </a:xfrm>
          <a:prstGeom prst="rect">
            <a:avLst/>
          </a:prstGeom>
        </p:spPr>
        <p:txBody>
          <a:bodyPr wrap="square">
            <a:spAutoFit/>
          </a:bodyPr>
          <a:lstStyle/>
          <a:p>
            <a:pPr algn="just"/>
            <a:r>
              <a:rPr lang="ru-RU" dirty="0">
                <a:solidFill>
                  <a:srgbClr val="212529"/>
                </a:solidFill>
                <a:latin typeface="Times New Roman" panose="02020603050405020304" pitchFamily="18" charset="0"/>
                <a:cs typeface="Times New Roman" panose="02020603050405020304" pitchFamily="18" charset="0"/>
              </a:rPr>
              <a:t>Нормативные акты по вопросам деятельности органов ЗАГС в начале 20-х гг. принимались различными государственными органами: Наркоматом юстиции, Наркоматом внутренних дел (далее – НКВД), Наркоматом по местному самоуправлению, </a:t>
            </a:r>
            <a:r>
              <a:rPr lang="ru-RU" dirty="0" err="1">
                <a:solidFill>
                  <a:srgbClr val="212529"/>
                </a:solidFill>
                <a:latin typeface="Times New Roman" panose="02020603050405020304" pitchFamily="18" charset="0"/>
                <a:cs typeface="Times New Roman" panose="02020603050405020304" pitchFamily="18" charset="0"/>
              </a:rPr>
              <a:t>Главархивом</a:t>
            </a:r>
            <a:r>
              <a:rPr lang="ru-RU" dirty="0">
                <a:solidFill>
                  <a:srgbClr val="212529"/>
                </a:solidFill>
                <a:latin typeface="Times New Roman" panose="02020603050405020304" pitchFamily="18" charset="0"/>
                <a:cs typeface="Times New Roman" panose="02020603050405020304" pitchFamily="18" charset="0"/>
              </a:rPr>
              <a:t>. Следует отметить, что именно с этого периода регистрации актов гражданского состояния стало отводиться не только демографическое, но и, в первую очередь, политическое значение.</a:t>
            </a:r>
          </a:p>
          <a:p>
            <a:pPr algn="just"/>
            <a:r>
              <a:rPr lang="ru-RU" dirty="0">
                <a:solidFill>
                  <a:srgbClr val="212529"/>
                </a:solidFill>
                <a:latin typeface="Times New Roman" panose="02020603050405020304" pitchFamily="18" charset="0"/>
                <a:cs typeface="Times New Roman" panose="02020603050405020304" pitchFamily="18" charset="0"/>
              </a:rPr>
              <a:t>Общее руководство органами ЗАГС РСФСР стал осуществлять Центральный отдел ЗАГС при НКВД РСФСР. Данным органом была разработана структура ведомственной и территориальной подчиненности и соподчиненности органов ЗАГС.</a:t>
            </a:r>
          </a:p>
          <a:p>
            <a:pPr algn="just"/>
            <a:r>
              <a:rPr lang="ru-RU" dirty="0">
                <a:solidFill>
                  <a:srgbClr val="212529"/>
                </a:solidFill>
                <a:latin typeface="Times New Roman" panose="02020603050405020304" pitchFamily="18" charset="0"/>
                <a:cs typeface="Times New Roman" panose="02020603050405020304" pitchFamily="18" charset="0"/>
              </a:rPr>
              <a:t>22 октября 1918 г. на заседании ВЦИК был принят первый советский кодекс – «Кодекс законов об актах гражданского состояния, брачном, семейном и опекунском праве». В соответствии с ним регистрация актов гражданского состояния окончательно была передана гражданской власти.</a:t>
            </a:r>
          </a:p>
          <a:p>
            <a:pPr algn="just"/>
            <a:r>
              <a:rPr lang="ru-RU" dirty="0">
                <a:solidFill>
                  <a:srgbClr val="212529"/>
                </a:solidFill>
                <a:latin typeface="Times New Roman" panose="02020603050405020304" pitchFamily="18" charset="0"/>
                <a:cs typeface="Times New Roman" panose="02020603050405020304" pitchFamily="18" charset="0"/>
              </a:rPr>
              <a:t>С 1918 г. начала формироваться система консульских учреждений РСФСР, уже в 1921 г. был принят первый документ, регламентирующий их работу.</a:t>
            </a:r>
          </a:p>
          <a:p>
            <a:pPr algn="just"/>
            <a:r>
              <a:rPr lang="ru-RU" dirty="0">
                <a:solidFill>
                  <a:srgbClr val="212529"/>
                </a:solidFill>
                <a:latin typeface="Times New Roman" panose="02020603050405020304" pitchFamily="18" charset="0"/>
                <a:cs typeface="Times New Roman" panose="02020603050405020304" pitchFamily="18" charset="0"/>
              </a:rPr>
              <a:t>В 1918-1919 гг. были намечены меры к изъятию из церквей метрических книг и размещению их в архивах при отделах ЗАГС.</a:t>
            </a:r>
            <a:endParaRPr lang="ru-RU" b="0" i="0" dirty="0">
              <a:solidFill>
                <a:srgbClr val="212529"/>
              </a:solidFill>
              <a:effectLst/>
              <a:latin typeface="Times New Roman" panose="02020603050405020304" pitchFamily="18" charset="0"/>
              <a:cs typeface="Times New Roman" panose="02020603050405020304" pitchFamily="18" charset="0"/>
            </a:endParaRPr>
          </a:p>
        </p:txBody>
      </p:sp>
      <p:pic>
        <p:nvPicPr>
          <p:cNvPr id="13314" name="Picture 2" descr="https://yu-news.ru/wp-content/uploads/2016/03/7.jpg"/>
          <p:cNvPicPr>
            <a:picLocks noChangeAspect="1" noChangeArrowheads="1"/>
          </p:cNvPicPr>
          <p:nvPr/>
        </p:nvPicPr>
        <p:blipFill rotWithShape="1">
          <a:blip r:embed="rId2">
            <a:extLst>
              <a:ext uri="{28A0092B-C50C-407E-A947-70E740481C1C}">
                <a14:useLocalDpi xmlns:a14="http://schemas.microsoft.com/office/drawing/2010/main" val="0"/>
              </a:ext>
            </a:extLst>
          </a:blip>
          <a:srcRect l="24640" r="37284"/>
          <a:stretch/>
        </p:blipFill>
        <p:spPr bwMode="auto">
          <a:xfrm>
            <a:off x="-1" y="0"/>
            <a:ext cx="3976255" cy="685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88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672" y="197531"/>
            <a:ext cx="6511637" cy="6463308"/>
          </a:xfrm>
          <a:prstGeom prst="rect">
            <a:avLst/>
          </a:prstGeom>
        </p:spPr>
        <p:txBody>
          <a:bodyPr wrap="square">
            <a:spAutoFit/>
          </a:bodyPr>
          <a:lstStyle/>
          <a:p>
            <a:pPr algn="just"/>
            <a:r>
              <a:rPr lang="ru-RU" dirty="0">
                <a:solidFill>
                  <a:srgbClr val="212529"/>
                </a:solidFill>
                <a:latin typeface="Times New Roman" panose="02020603050405020304" pitchFamily="18" charset="0"/>
                <a:cs typeface="Times New Roman" panose="02020603050405020304" pitchFamily="18" charset="0"/>
              </a:rPr>
              <a:t>В связи с образованием СССР в 1923 г. была развернута подготовка к созданию нового семейного кодекса и 19 ноября 1926 г. был принят Кодекс РСФСР о браке, семье и опеке (далее – </a:t>
            </a:r>
            <a:r>
              <a:rPr lang="ru-RU" dirty="0" err="1">
                <a:solidFill>
                  <a:srgbClr val="212529"/>
                </a:solidFill>
                <a:latin typeface="Times New Roman" panose="02020603050405020304" pitchFamily="18" charset="0"/>
                <a:cs typeface="Times New Roman" panose="02020603050405020304" pitchFamily="18" charset="0"/>
              </a:rPr>
              <a:t>КоБСО</a:t>
            </a:r>
            <a:r>
              <a:rPr lang="ru-RU" dirty="0">
                <a:solidFill>
                  <a:srgbClr val="212529"/>
                </a:solidFill>
                <a:latin typeface="Times New Roman" panose="02020603050405020304" pitchFamily="18" charset="0"/>
                <a:cs typeface="Times New Roman" panose="02020603050405020304" pitchFamily="18" charset="0"/>
              </a:rPr>
              <a:t>). С введением в действие </a:t>
            </a:r>
            <a:r>
              <a:rPr lang="ru-RU" dirty="0" err="1">
                <a:solidFill>
                  <a:srgbClr val="212529"/>
                </a:solidFill>
                <a:latin typeface="Times New Roman" panose="02020603050405020304" pitchFamily="18" charset="0"/>
                <a:cs typeface="Times New Roman" panose="02020603050405020304" pitchFamily="18" charset="0"/>
              </a:rPr>
              <a:t>КоБСО</a:t>
            </a:r>
            <a:r>
              <a:rPr lang="ru-RU" dirty="0">
                <a:solidFill>
                  <a:srgbClr val="212529"/>
                </a:solidFill>
                <a:latin typeface="Times New Roman" panose="02020603050405020304" pitchFamily="18" charset="0"/>
                <a:cs typeface="Times New Roman" panose="02020603050405020304" pitchFamily="18" charset="0"/>
              </a:rPr>
              <a:t> (1 января 1927г.) отделы записей браков и рождений переименовываются в бюро записей актов гражданского состояния, которые создаются в городах и районных центрах. В развитие норм </a:t>
            </a:r>
            <a:r>
              <a:rPr lang="ru-RU" dirty="0" err="1">
                <a:solidFill>
                  <a:srgbClr val="212529"/>
                </a:solidFill>
                <a:latin typeface="Times New Roman" panose="02020603050405020304" pitchFamily="18" charset="0"/>
                <a:cs typeface="Times New Roman" panose="02020603050405020304" pitchFamily="18" charset="0"/>
              </a:rPr>
              <a:t>КоБСО</a:t>
            </a:r>
            <a:r>
              <a:rPr lang="ru-RU" dirty="0">
                <a:solidFill>
                  <a:srgbClr val="212529"/>
                </a:solidFill>
                <a:latin typeface="Times New Roman" panose="02020603050405020304" pitchFamily="18" charset="0"/>
                <a:cs typeface="Times New Roman" panose="02020603050405020304" pitchFamily="18" charset="0"/>
              </a:rPr>
              <a:t> 20 марта 1933 г. принимается Инструкция о порядке регистрации актов гражданского состояния, которая подробно регламентировала вопросы регистрации актов гражданского состояния. Учитывая политическую обстановку, сложившуюся в стране, начиная с 30-х гг. органы ЗАГС приобретают определенный статус.</a:t>
            </a:r>
          </a:p>
          <a:p>
            <a:pPr algn="just"/>
            <a:r>
              <a:rPr lang="ru-RU" dirty="0">
                <a:solidFill>
                  <a:srgbClr val="212529"/>
                </a:solidFill>
                <a:latin typeface="Times New Roman" panose="02020603050405020304" pitchFamily="18" charset="0"/>
                <a:cs typeface="Times New Roman" panose="02020603050405020304" pitchFamily="18" charset="0"/>
              </a:rPr>
              <a:t>В июле 1934 г. органы ЗАГС как ведомство, хранящее первостепенную информацию по текущему учету населения, были включены в структуру Народного комиссариата внутренних дел. Все сотрудники отделов ЗАГС приобретают милицейские чины, начальники отделов становятся лейтенантами. В соответствии с приказом НКВД СССР от 27 августа 1937 г. руководство работой органов по Союзу ССР стал осуществлять Отдел актов гражданского состояния НКВД СССР.</a:t>
            </a:r>
          </a:p>
          <a:p>
            <a:br>
              <a:rPr lang="ru-RU" dirty="0"/>
            </a:br>
            <a:endParaRPr lang="ru-RU" dirty="0"/>
          </a:p>
        </p:txBody>
      </p:sp>
      <p:pic>
        <p:nvPicPr>
          <p:cNvPr id="3" name="Рисунок 2"/>
          <p:cNvPicPr>
            <a:picLocks noChangeAspect="1"/>
          </p:cNvPicPr>
          <p:nvPr/>
        </p:nvPicPr>
        <p:blipFill rotWithShape="1">
          <a:blip r:embed="rId2"/>
          <a:srcRect l="31008"/>
          <a:stretch/>
        </p:blipFill>
        <p:spPr>
          <a:xfrm>
            <a:off x="7126511" y="997528"/>
            <a:ext cx="4689684" cy="4935682"/>
          </a:xfrm>
          <a:prstGeom prst="rect">
            <a:avLst/>
          </a:prstGeom>
        </p:spPr>
      </p:pic>
    </p:spTree>
    <p:extLst>
      <p:ext uri="{BB962C8B-B14F-4D97-AF65-F5344CB8AC3E}">
        <p14:creationId xmlns:p14="http://schemas.microsoft.com/office/powerpoint/2010/main" val="86981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7818" y="180542"/>
            <a:ext cx="11374581" cy="6186309"/>
          </a:xfrm>
          <a:prstGeom prst="rect">
            <a:avLst/>
          </a:prstGeom>
        </p:spPr>
        <p:txBody>
          <a:bodyPr wrap="square">
            <a:spAutoFit/>
          </a:bodyPr>
          <a:lstStyle/>
          <a:p>
            <a:pPr algn="just"/>
            <a:r>
              <a:rPr lang="ru-RU" dirty="0">
                <a:solidFill>
                  <a:srgbClr val="212529"/>
                </a:solidFill>
                <a:latin typeface="Times New Roman" panose="02020603050405020304" pitchFamily="18" charset="0"/>
                <a:cs typeface="Times New Roman" panose="02020603050405020304" pitchFamily="18" charset="0"/>
              </a:rPr>
              <a:t>После Великой Отечественной войны требовалось коренным образом перестроить работу органов ЗАГС. В 1946 г. НКВД было переименовано в МВД.</a:t>
            </a:r>
          </a:p>
          <a:p>
            <a:pPr algn="just"/>
            <a:r>
              <a:rPr lang="ru-RU" dirty="0">
                <a:solidFill>
                  <a:srgbClr val="212529"/>
                </a:solidFill>
                <a:latin typeface="Times New Roman" panose="02020603050405020304" pitchFamily="18" charset="0"/>
                <a:cs typeface="Times New Roman" panose="02020603050405020304" pitchFamily="18" charset="0"/>
              </a:rPr>
              <a:t>25 октября 1956 г. органы ЗАГС были выведены из подчинения Министерства внутренних дел и переданы в ведение местных Советов народных депутатов.</a:t>
            </a:r>
          </a:p>
          <a:p>
            <a:pPr algn="just"/>
            <a:r>
              <a:rPr lang="ru-RU" dirty="0">
                <a:solidFill>
                  <a:srgbClr val="212529"/>
                </a:solidFill>
                <a:latin typeface="Times New Roman" panose="02020603050405020304" pitchFamily="18" charset="0"/>
                <a:cs typeface="Times New Roman" panose="02020603050405020304" pitchFamily="18" charset="0"/>
              </a:rPr>
              <a:t>7 июня 1957 г. Совет Министров РСФСР принимает постановление № 524 «Об организации руководства ЗАГС». В соответствии с данным документом в штатах Совета Министров автономных республик, крайисполкомов, облисполкомов и горисполкомов городов республиканского подчинения были утверждены должности инспекторов по ЗАГС для руководства и контроля за работой органов ЗАГС. Методическое руководство за работой органов ЗАГС согласно указанному постановлению, было возложено на Министерство юстиции РСФСР (в составе центрального аппарата Минюста был организован отдел по ЗАГС). На основании постановления Совета Министров РСФСР от 07 июня 1957 г. № 524 Минюстом РСФСР 20 января 1958 г. по согласованию с МВД РСФСР и Минфином РСФСР была разработана и утверждена Инструкция о порядке регистрации актов гражданского состояния.</a:t>
            </a:r>
          </a:p>
          <a:p>
            <a:pPr algn="just"/>
            <a:r>
              <a:rPr lang="ru-RU" dirty="0">
                <a:solidFill>
                  <a:srgbClr val="212529"/>
                </a:solidFill>
                <a:latin typeface="Times New Roman" panose="02020603050405020304" pitchFamily="18" charset="0"/>
                <a:cs typeface="Times New Roman" panose="02020603050405020304" pitchFamily="18" charset="0"/>
              </a:rPr>
              <a:t>В 1969 г. был принят Кодекс о браке и семье РСФСР, в соответствии с которым регистрация актов гражданского состояния в городах и районных центрах стала производиться отделами (бюро) ЗАГС исполнительных комитетов районных, городских, Советов народных депутатов, а в поселках и сельских населенных пунктах – исполнительными комитетами поселковых и сельских Советов народных депутатов. Кодекс регулировал вопросы актов гражданского состояния вплоть до принятия Федерального закона от 15 ноября 1997 г. № 143-ФЗ «Об актах гражданского состояния».</a:t>
            </a:r>
          </a:p>
          <a:p>
            <a:pPr algn="just"/>
            <a:r>
              <a:rPr lang="ru-RU" dirty="0">
                <a:solidFill>
                  <a:srgbClr val="212529"/>
                </a:solidFill>
                <a:latin typeface="Times New Roman" panose="02020603050405020304" pitchFamily="18" charset="0"/>
                <a:cs typeface="Times New Roman" panose="02020603050405020304" pitchFamily="18" charset="0"/>
              </a:rPr>
              <a:t>На смену данному документу пришли Семейный кодекс, принятый Государственной Думой 8 декабря 1995 г., и Федеральный закон от 15 ноября1997 г. № 143-ФЗ «Об актах гражданского состояния», регулирующие в настоящее время семейные отношения и вопросы регистрации актов гражданского состояния.</a:t>
            </a:r>
            <a:endParaRPr lang="ru-RU" b="0" i="0" dirty="0">
              <a:solidFill>
                <a:srgbClr val="21252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56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4226</TotalTime>
  <Words>2444</Words>
  <Application>Microsoft Office PowerPoint</Application>
  <PresentationFormat>Широкоэкранный</PresentationFormat>
  <Paragraphs>103</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Times New Roman</vt:lpstr>
      <vt:lpstr>Тема Office</vt:lpstr>
      <vt:lpstr>Презентация PowerPoint</vt:lpstr>
      <vt:lpstr>План</vt:lpstr>
      <vt:lpstr>ВВЕДЕНИЕ</vt:lpstr>
      <vt:lpstr>Основные понятие </vt:lpstr>
      <vt:lpstr>История развития органов ЗАГС</vt:lpstr>
      <vt:lpstr>Презентация PowerPoint</vt:lpstr>
      <vt:lpstr>Презентация PowerPoint</vt:lpstr>
      <vt:lpstr>Презентация PowerPoint</vt:lpstr>
      <vt:lpstr>Презентация PowerPoint</vt:lpstr>
      <vt:lpstr>Основные функции органов ЗАГС</vt:lpstr>
      <vt:lpstr>Презентация PowerPoint</vt:lpstr>
      <vt:lpstr>Презентация PowerPoint</vt:lpstr>
      <vt:lpstr>Презентация PowerPoint</vt:lpstr>
      <vt:lpstr>Структура органов ЗАГС по Тульской области</vt:lpstr>
      <vt:lpstr>Презентация PowerPoint</vt:lpstr>
      <vt:lpstr>Мероприятия </vt:lpstr>
      <vt:lpstr>Презентация PowerPoint</vt:lpstr>
      <vt:lpstr>Презентация PowerPoint</vt:lpstr>
      <vt:lpstr>Тенденции развития</vt:lpstr>
      <vt:lpstr>ЗАКЛЮЧЕНИЕ</vt:lpstr>
      <vt:lpstr>БИБЛИОГРАФИЧЕСКИЙ СПИСОК</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Редько</dc:creator>
  <cp:lastModifiedBy>Денис Игнатов</cp:lastModifiedBy>
  <cp:revision>106</cp:revision>
  <dcterms:created xsi:type="dcterms:W3CDTF">2020-09-29T05:50:45Z</dcterms:created>
  <dcterms:modified xsi:type="dcterms:W3CDTF">2022-05-19T12:17:47Z</dcterms:modified>
</cp:coreProperties>
</file>