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5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2" name="Графический объект 9" descr="Одно колесо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Графический объект 10" descr="Одно колесо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4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2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15" descr="Одно колесо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Графический объект 16" descr="Одно колесо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1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Графический объект 18" descr="Одно колесо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Графический объект 19" descr="Одно колесо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Графический объект 20" descr="Одно колесо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Графический объект 21" descr="Одно колесо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510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4" name="Графический объект 12" descr="Одно колесо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5" name="Графический объект 13" descr="Одно колесо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14" descr="Одно колесо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7" name="Графический объект 15" descr="Одно колесо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8" name="Графический объект 16" descr="Одно колесо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456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1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30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00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различное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Графический объект 11" descr="Одно колесо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Графический объект 18" descr="Одно колесо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 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 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Текст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6" name="Текст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rtlCol="0"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86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15" descr="Одно колесо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Графический объект 16" descr="Одно колесо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250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Графический объект 12" descr="Одно колесо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Графический объект 13" descr="Одно колесо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Графический объект 14" descr="Одно колесо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9" name="Графический объект 15" descr="Одно колесо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0" name="Графический объект 16" descr="Одно колесо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204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Графический объект 17" descr="Одно колесо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Графический объект 18" descr="Одно колесо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Графический объект 19" descr="Одно колесо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Графический объект 20" descr="Одно колесо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076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 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rtlCol="0" anchor="ctr" anchorCtr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Графический элемент SmartArt 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 rtlCol="0"/>
          <a:lstStyle/>
          <a:p>
            <a:pPr rtl="0"/>
            <a:r>
              <a:rPr lang="ru-RU" noProof="0"/>
              <a:t>Вставка рисунка SmartArt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799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Графический объект 18" descr="Одно колесо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Графический объект 19" descr="Одно колесо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Графический объект 20" descr="Одно колесо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Графический объект 21" descr="Одно колесо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Графический объект 22" descr="Одно колесо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Рисунок 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ru-RU" sz="2400" noProof="0" dirty="0"/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Заголовок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6132" y="735087"/>
            <a:ext cx="3060802" cy="1080938"/>
          </a:xfrm>
        </p:spPr>
        <p:txBody>
          <a:bodyPr rtlCol="0" anchor="ctr" anchorCtr="0"/>
          <a:lstStyle>
            <a:lvl1pPr algn="ctr">
              <a:defRPr b="0"/>
            </a:lvl1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sp>
        <p:nvSpPr>
          <p:cNvPr id="53" name="Текст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7" name="Объект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8" name="Объект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9" name="Объект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00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Графический объект 11" descr="Одно колесо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5" descr="Одно колесо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6" name="Графический объект 16" descr="Одно колесо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7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15" descr="Одно колесо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2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Графический объект 15" descr="Одно колесо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Графический объект 16" descr="Одно колесо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Графический объект 17" descr="Одно колесо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Графический объект 18" descr="Одно колесо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63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Графический объект 10" descr="Одно колесо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Графический объект 11" descr="Одно колесо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Графический объект 12" descr="Одно колесо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Графический объект 13" descr="Одно колесо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Графический объект 14" descr="Одно колесо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79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Графический объект 7" descr="Одно колесо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Графический объект 8" descr="Одно колесо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Графический объект 9" descr="Одно колесо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Графический объект 10" descr="Одно колесо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54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3" name="Графический объект 17" descr="Одно колесо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Графический объект 18" descr="Одно колесо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9" descr="Одно колесо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20" descr="Одно колесо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7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3" name="Графический объект 17" descr="Одно колесо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Графический объект 18" descr="Одно колесо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Графический объект 19" descr="Одно колесо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6" name="Графический объект 20" descr="Одно колесо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33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70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hyperlink" Target="https://ru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fsin.gov.ru/history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9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0868" y="2278698"/>
            <a:ext cx="7825946" cy="2220949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  <a:b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ПРЕЗЕНТАЦИЯ</a:t>
            </a:r>
            <a:b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для конкурса «Министерство юстиции России: вчера, сегодня, завтра»</a:t>
            </a:r>
            <a:b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Тема: «</a:t>
            </a:r>
            <a:r>
              <a:rPr lang="ru-RU" sz="21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Уголовно-исполнительное законодательство России: дореволюционный период</a:t>
            </a:r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 </a:t>
            </a:r>
            <a:br>
              <a:rPr lang="ru-RU" sz="2100" dirty="0"/>
            </a:br>
            <a:endParaRPr lang="ru-RU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7820526" y="4343933"/>
            <a:ext cx="43714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Научный руководитель</a:t>
            </a:r>
            <a:b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доцент кафедры организации правоохранительной и правозащитной деятельности</a:t>
            </a:r>
            <a:b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Шумилин Алексей Анатольевич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ТУЛЬСКИЙ (ИНСТИТУТ) ФИЛИАЛ ФЕДЕРАЛЬНОГО ГОСУДАРСТВЕННОГО БЮДЖЕТНОГО ОБРАЗОВАТЕЛЬНОГО УЧРЕЖДЕНИЯ ВЫСШЕГО ОБРАЗОВАНИЯ</a:t>
            </a:r>
            <a:b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«ВСЕРОССИЙСКИЙ ГОСУДАРСТВЕННЫЙ УНИВЕРСИТЕТ </a:t>
            </a:r>
            <a:b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ЮСТИЦИИ (РПА МИНЮСТА РОССИИ)»</a:t>
            </a:r>
          </a:p>
          <a:p>
            <a:pPr algn="ctr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ЮРИДИЧЕСКИЙ ФАКУЛЬТЕТ</a:t>
            </a:r>
          </a:p>
          <a:p>
            <a:pPr algn="ctr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КАФЕДРА ГОСУДАРСТВЕННО–ПРАВОВЫХ ДИСЦИПЛИН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9680" y="6248218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ТУЛА</a:t>
            </a:r>
          </a:p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9680" y="4338697"/>
            <a:ext cx="43911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Выполнил студент</a:t>
            </a:r>
            <a:br>
              <a:rPr lang="ru-RU" sz="21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учебной группы</a:t>
            </a:r>
            <a:b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15–сНБо18-2</a:t>
            </a:r>
            <a:b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IV </a:t>
            </a:r>
            <a: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курса очной формы обучения</a:t>
            </a:r>
            <a:br>
              <a:rPr lang="ru-RU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1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Иванов Егор Андреевич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F196F6-6A13-4598-9372-727AB31978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29417" y="2459504"/>
            <a:ext cx="1938992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6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Инструкция смотрителю тюремного замка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043032" cy="41361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Инструкция, подготовленная членами Совета МВД Российской Империи в 1831 году, представляет собой комплексный регламент деятельности тюремного замка и его должностных лиц, устанавливающий, в том числе, правовой статус различных категорий заключённых. Её принятие является важным шагом к созданию </a:t>
            </a:r>
            <a:r>
              <a:rPr lang="ru-RU" dirty="0" err="1"/>
              <a:t>общетюремного</a:t>
            </a:r>
            <a:r>
              <a:rPr lang="ru-RU" dirty="0"/>
              <a:t> кодекса России.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22E672-329C-4689-A095-3A74C5D409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3353" y="2380517"/>
            <a:ext cx="5922891" cy="3342032"/>
          </a:xfrm>
        </p:spPr>
      </p:pic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161FC-01F5-4374-85AD-5E85C753E950}"/>
              </a:ext>
            </a:extLst>
          </p:cNvPr>
          <p:cNvSpPr txBox="1"/>
          <p:nvPr/>
        </p:nvSpPr>
        <p:spPr>
          <a:xfrm>
            <a:off x="5723352" y="5771173"/>
            <a:ext cx="592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Фрагмент инструкции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319632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Уложение о наказаниях уголовных и исправительных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5183071" cy="4102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Уложение было утверждено 15 августа 1845 года императором Николаем </a:t>
            </a:r>
            <a:r>
              <a:rPr lang="en-US" dirty="0"/>
              <a:t>I</a:t>
            </a:r>
            <a:r>
              <a:rPr lang="ru-RU" dirty="0"/>
              <a:t> и введённое в действие 1846 году. По сути, Уложение является первым в России кодифицированным нормативным актом, содержавшим как нормы, регулировавшие общие вопросы уголовного права, так и устанавливающие ответственность за совершение конкретных преступных посягательств.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5CB8BA-D215-4FB1-AF64-F5B0E2AB2C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612" y="2336872"/>
            <a:ext cx="4700588" cy="34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5B6104-2C23-4174-9F67-5C6D346A3740}"/>
              </a:ext>
            </a:extLst>
          </p:cNvPr>
          <p:cNvSpPr txBox="1"/>
          <p:nvPr/>
        </p:nvSpPr>
        <p:spPr>
          <a:xfrm>
            <a:off x="6328612" y="5849893"/>
            <a:ext cx="470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Уложение о наказаниях. 1845 г.</a:t>
            </a:r>
          </a:p>
        </p:txBody>
      </p:sp>
    </p:spTree>
    <p:extLst>
      <p:ext uri="{BB962C8B-B14F-4D97-AF65-F5344CB8AC3E}">
        <p14:creationId xmlns:p14="http://schemas.microsoft.com/office/powerpoint/2010/main" val="428266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Устав о наказаниях, налагаемых мировыми судьями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5152069" cy="3965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20 ноября 1864 года был принят Устав о наказаниях, налагаемых мировыми судьями. За год до этого был отменены телесные наказания для женщин, клеймение, ограничивались шпицрутены в армии и применение </a:t>
            </a:r>
            <a:r>
              <a:rPr lang="ru-RU" dirty="0" err="1"/>
              <a:t>розг</a:t>
            </a:r>
            <a:r>
              <a:rPr lang="ru-RU" dirty="0"/>
              <a:t>. Закреплялась система наказаний: от более жестких к более мягким.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DE55067-0E6B-4310-B412-81CA25937E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1" r="-347" b="52984"/>
          <a:stretch/>
        </p:blipFill>
        <p:spPr bwMode="auto">
          <a:xfrm>
            <a:off x="6096000" y="2624971"/>
            <a:ext cx="5474921" cy="26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1BE3A0-2296-445D-BDF5-AA5DB3F375BE}"/>
              </a:ext>
            </a:extLst>
          </p:cNvPr>
          <p:cNvSpPr txBox="1"/>
          <p:nvPr/>
        </p:nvSpPr>
        <p:spPr>
          <a:xfrm>
            <a:off x="6096000" y="5300048"/>
            <a:ext cx="5415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Фрагмент алфавитного указателя Устава</a:t>
            </a:r>
          </a:p>
        </p:txBody>
      </p:sp>
    </p:spTree>
    <p:extLst>
      <p:ext uri="{BB962C8B-B14F-4D97-AF65-F5344CB8AC3E}">
        <p14:creationId xmlns:p14="http://schemas.microsoft.com/office/powerpoint/2010/main" val="292224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Главное тюремное управление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2"/>
            <a:ext cx="5868762" cy="4162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1879 году в составе МВД было создано Главное тюремное управление, а в его составе – Тюремная инспекция. На нее возлагались обязанности по проведению ревизий местных тюремных учреждений и руководство их деятельностью. Начало тюремной реформы положило принятия закона «Об основных положениях, имеющих быть руководством при преобразовании тюремной части и при пересмотре Уложения о наказаниях».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06C44FD-2595-499C-B4F7-257A6B2372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" t="11537" b="24828"/>
          <a:stretch/>
        </p:blipFill>
        <p:spPr bwMode="auto">
          <a:xfrm>
            <a:off x="6878294" y="2142202"/>
            <a:ext cx="3415888" cy="308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3CC3FF-E9D1-4724-9B35-FE39990D4C3D}"/>
              </a:ext>
            </a:extLst>
          </p:cNvPr>
          <p:cNvSpPr txBox="1"/>
          <p:nvPr/>
        </p:nvSpPr>
        <p:spPr>
          <a:xfrm>
            <a:off x="6878294" y="5334010"/>
            <a:ext cx="341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Первый начальник ГТУ Михаил Николаевич</a:t>
            </a:r>
            <a:br>
              <a:rPr lang="ru-RU" i="1" dirty="0"/>
            </a:br>
            <a:r>
              <a:rPr lang="ru-RU" i="1" dirty="0"/>
              <a:t>Галкин-Вронской</a:t>
            </a:r>
          </a:p>
        </p:txBody>
      </p:sp>
    </p:spTree>
    <p:extLst>
      <p:ext uri="{BB962C8B-B14F-4D97-AF65-F5344CB8AC3E}">
        <p14:creationId xmlns:p14="http://schemas.microsoft.com/office/powerpoint/2010/main" val="254926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Уголовное уложение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415680" cy="406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22 марта 1903 года императором Николаем </a:t>
            </a:r>
            <a:r>
              <a:rPr lang="en-US" dirty="0"/>
              <a:t>II</a:t>
            </a:r>
            <a:r>
              <a:rPr lang="ru-RU" dirty="0"/>
              <a:t> было утверждено новое уложение, содержавшее в себе немалое количество нововведений. В числе таких были запрет на применение уголовного закона по аналогии, разделение уголовно-наказуемых деяний на тяжкие преступления, преступлений и проступки, а также норму о возрастной невменяемости.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AE2FE56C-3C20-42AC-8A40-BB8D15DB98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23451" r="3258" b="962"/>
          <a:stretch/>
        </p:blipFill>
        <p:spPr bwMode="auto">
          <a:xfrm>
            <a:off x="7515616" y="2336872"/>
            <a:ext cx="3444658" cy="366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230957-80F0-4FCE-A348-745EC6011E8D}"/>
              </a:ext>
            </a:extLst>
          </p:cNvPr>
          <p:cNvSpPr txBox="1"/>
          <p:nvPr/>
        </p:nvSpPr>
        <p:spPr>
          <a:xfrm>
            <a:off x="7515616" y="6017089"/>
            <a:ext cx="3444658" cy="383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Уголовное уложение 1903 г.</a:t>
            </a:r>
          </a:p>
        </p:txBody>
      </p:sp>
    </p:spTree>
    <p:extLst>
      <p:ext uri="{BB962C8B-B14F-4D97-AF65-F5344CB8AC3E}">
        <p14:creationId xmlns:p14="http://schemas.microsoft.com/office/powerpoint/2010/main" val="1465607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тюремная инструкция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Инструкция 1915 г. стала последним крупным дореволюционным российским пенитенциарным нормативным правовым актом. Она явилась общеимперским нормативным документом, который привел отечественное тюремное законодательство в соответствие с мировой практикой и вобрал в себя весь предшествующий пенитенциарный опыт и правовую базу.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94FC355-DC03-4ACB-BC75-E92085093F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16"/>
          <a:stretch/>
        </p:blipFill>
        <p:spPr bwMode="auto">
          <a:xfrm>
            <a:off x="6813324" y="2237915"/>
            <a:ext cx="4009394" cy="32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669CCB-8028-4635-8855-C3E1B9200D71}"/>
              </a:ext>
            </a:extLst>
          </p:cNvPr>
          <p:cNvSpPr txBox="1"/>
          <p:nvPr/>
        </p:nvSpPr>
        <p:spPr>
          <a:xfrm>
            <a:off x="6813324" y="5559451"/>
            <a:ext cx="400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Общая тюремная инструкция. 1915 г.</a:t>
            </a:r>
          </a:p>
        </p:txBody>
      </p:sp>
    </p:spTree>
    <p:extLst>
      <p:ext uri="{BB962C8B-B14F-4D97-AF65-F5344CB8AC3E}">
        <p14:creationId xmlns:p14="http://schemas.microsoft.com/office/powerpoint/2010/main" val="398638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5" y="2036040"/>
            <a:ext cx="10997514" cy="4821960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00000"/>
              </a:lnSpc>
              <a:buNone/>
            </a:pPr>
            <a:r>
              <a:rPr lang="ru-RU" sz="2300" dirty="0"/>
              <a:t>После Февральской революции 1917 года Временное правительство приступило к преобразованию уголовно-исполнительной системы. Были переработаны многие аспекты: стали создаваться пенитенциарные курсы переподготовки персонала, принимались меры по упорядочению системы наказаний, изменялась структура органов управления. Тем не менее, существовавшее до революции уголовно-исполнительное законодательство во многом соответствовало высоким нормам развитых стран. Многие аспекты принятых в этот период нормативных актов были переняты последующими нормативными документами, что свидетельствует о значимости анализа нормативных актов уголовно-исполнительного законодательства дореволюционного периода для понимания истории развития уголовно-исполнительной системы </a:t>
            </a:r>
            <a:r>
              <a:rPr lang="ru-RU" sz="2300" dirty="0" err="1"/>
              <a:t>Росссии</a:t>
            </a:r>
            <a:r>
              <a:rPr lang="ru-RU" sz="2300" dirty="0"/>
              <a:t>.</a:t>
            </a:r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1F662C55-A908-4081-BA60-AB07720E8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3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Библиографический список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098901"/>
            <a:ext cx="9613861" cy="456659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Гайдук, С.Л. </a:t>
            </a:r>
            <a:r>
              <a:rPr lang="ru-RU" dirty="0"/>
              <a:t>Тюремная политика и тюремное законодательство пореформенной России : </a:t>
            </a:r>
            <a:r>
              <a:rPr lang="ru-RU" dirty="0" err="1"/>
              <a:t>Автореф</a:t>
            </a:r>
            <a:r>
              <a:rPr lang="ru-RU" dirty="0"/>
              <a:t>. </a:t>
            </a:r>
            <a:r>
              <a:rPr lang="ru-RU" dirty="0" err="1"/>
              <a:t>дис</a:t>
            </a:r>
            <a:r>
              <a:rPr lang="ru-RU" dirty="0"/>
              <a:t>. на </a:t>
            </a:r>
            <a:r>
              <a:rPr lang="ru-RU" dirty="0" err="1"/>
              <a:t>соиск</a:t>
            </a:r>
            <a:r>
              <a:rPr lang="ru-RU" dirty="0"/>
              <a:t>. учен. степ. канд. юрид. наук : (12.00.01) / АН СССР, Ин-т государства и права. - М., 1987 (</a:t>
            </a:r>
            <a:r>
              <a:rPr lang="ru-RU" dirty="0" err="1"/>
              <a:t>Ряз</a:t>
            </a:r>
            <a:r>
              <a:rPr lang="ru-RU" dirty="0"/>
              <a:t>. тип. № 13). - 22 с</a:t>
            </a:r>
            <a:endParaRPr lang="ru-RU" b="1" dirty="0"/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Зубарев, С. М.  </a:t>
            </a:r>
            <a:r>
              <a:rPr lang="ru-RU" dirty="0"/>
              <a:t>Уголовно-исполнительное право : учебное пособие для среднего профессионального образования / С. М. Зубарев. — 9-е изд., </a:t>
            </a:r>
            <a:r>
              <a:rPr lang="ru-RU" dirty="0" err="1"/>
              <a:t>перераб</a:t>
            </a:r>
            <a:r>
              <a:rPr lang="ru-RU" dirty="0"/>
              <a:t>. и доп. — Москва : Издательство </a:t>
            </a:r>
            <a:r>
              <a:rPr lang="ru-RU" dirty="0" err="1"/>
              <a:t>Юрайт</a:t>
            </a:r>
            <a:r>
              <a:rPr lang="ru-RU" dirty="0"/>
              <a:t>, 2022. — 188 с. — (Профессиональное образование). — ISBN 978-5-534-00030-6. — Текст : электронный // Образовательная платформа </a:t>
            </a:r>
            <a:r>
              <a:rPr lang="ru-RU" dirty="0" err="1"/>
              <a:t>Юрайт</a:t>
            </a:r>
            <a:r>
              <a:rPr lang="ru-RU" dirty="0"/>
              <a:t> [сайт]. — URL: https://urait.ru/bcode/488558 (дата обращения: 23.04.2022).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Википедия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 </a:t>
            </a:r>
            <a:r>
              <a:rPr lang="en-US" dirty="0"/>
              <a:t>// URL</a:t>
            </a:r>
            <a:r>
              <a:rPr lang="ru-RU" dirty="0"/>
              <a:t>: </a:t>
            </a:r>
            <a:r>
              <a:rPr lang="en-US" dirty="0">
                <a:hlinkClick r:id="rId2"/>
              </a:rPr>
              <a:t>https://ru.wikipedia.org</a:t>
            </a:r>
            <a:r>
              <a:rPr lang="ru-RU" dirty="0"/>
              <a:t> (Дата обращения: 23.04.2022)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СПС КонсультантПлюс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 // URL</a:t>
            </a:r>
            <a:r>
              <a:rPr lang="ru-RU" dirty="0"/>
              <a:t>: </a:t>
            </a:r>
            <a:r>
              <a:rPr lang="en-US" dirty="0">
                <a:hlinkClick r:id="rId3"/>
              </a:rPr>
              <a:t>http://www.consultant.ru</a:t>
            </a:r>
            <a:r>
              <a:rPr lang="ru-RU" dirty="0"/>
              <a:t> (Дата обращения: 23.04.2022)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ФЕДЕРАЛЬНАЯ СЛУЖБА ИСПОЛНЕНИЯ НАКАЗАНИЙ: ИСТОРИЯ УГОЛОВНОИСПОЛНИТЕЛЬНОЙ СИСТЕМЫ РОССИИ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 </a:t>
            </a:r>
            <a:r>
              <a:rPr lang="en-US" b="1" dirty="0"/>
              <a:t>// URL</a:t>
            </a:r>
            <a:r>
              <a:rPr lang="ru-RU" b="1" dirty="0"/>
              <a:t>: </a:t>
            </a:r>
            <a:r>
              <a:rPr lang="en-US" b="1" dirty="0">
                <a:hlinkClick r:id="rId4"/>
              </a:rPr>
              <a:t>https://fsin.gov.ru/history/</a:t>
            </a:r>
            <a:r>
              <a:rPr lang="ru-RU" b="1" dirty="0"/>
              <a:t> (Дата обращения: 23.04.2022)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29011B1F-51D2-4049-8601-32A07115F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0805" y="2533292"/>
            <a:ext cx="7358912" cy="1373070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3" name="Объект 7">
            <a:extLst>
              <a:ext uri="{FF2B5EF4-FFF2-40B4-BE49-F238E27FC236}">
                <a16:creationId xmlns:a16="http://schemas.microsoft.com/office/drawing/2014/main" id="{481D4EDF-6A11-475D-8BF4-15104940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294" y="2677900"/>
            <a:ext cx="2433403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240568"/>
            <a:ext cx="9613861" cy="44608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Введение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Русская правда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Судебники 1497 и 1550 годов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Соборное уложение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Воинский устав Петра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Устав о тюрьмах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Попечительское о тюрьмах общество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Инструкция смотрителю тюремного замка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Уложение о наказаниях уголовных и исправительных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Устав о наказаниях, налагаемых мировыми судьями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Главное тюремное управление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Уголовное уложение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Общая тюремная инструкция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Заключение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Библиографический список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Объект 7">
            <a:extLst>
              <a:ext uri="{FF2B5EF4-FFF2-40B4-BE49-F238E27FC236}">
                <a16:creationId xmlns:a16="http://schemas.microsoft.com/office/drawing/2014/main" id="{743BE640-500B-4CB0-B3FB-DB9A4A4A509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6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9DADFAA-88D7-438C-AEA7-3C499508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67CBC548-9F21-4224-8510-5E584F35D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век информационных технологий обновлению и изменению подвергаются буквально все сферы жизни человека. В том числе, реформирование касается и уголовно-исполнительной системы. При этом необходимо учитывать опыт развития данной сферы, поскольку характер уголовно-исполнительной политики отражает как степень развития права в государстве, так и уровень правосознания общества в целом.</a:t>
            </a:r>
          </a:p>
        </p:txBody>
      </p:sp>
      <p:pic>
        <p:nvPicPr>
          <p:cNvPr id="12" name="Объект 7">
            <a:extLst>
              <a:ext uri="{FF2B5EF4-FFF2-40B4-BE49-F238E27FC236}">
                <a16:creationId xmlns:a16="http://schemas.microsoft.com/office/drawing/2014/main" id="{78F19E84-5520-42C0-A273-F964FCC17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86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E59EFE-0072-47EF-9E93-4462FC7A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Русская правда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EA0D2847-D69E-454F-87E4-CF6FB18D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415680" cy="4256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Русской правдой называется древнейший письменный русский свод законов, происхождение которого связано с деятельностью князя  Ярослава Мудрого. Сборник правовых норм предусматривал кровную месть, штрафы за нанесение телесных повреждений и иные меры воздействия на преступников.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F0D5C8E9-A274-4361-BDB2-DF345610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FB13C7F-67D1-4DB7-AC2C-6A648ABD31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6602" r="8497" b="52870"/>
          <a:stretch/>
        </p:blipFill>
        <p:spPr bwMode="auto">
          <a:xfrm>
            <a:off x="6591721" y="2221651"/>
            <a:ext cx="4919959" cy="36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8C5DB-5A91-4118-8FFA-769F0AA18E95}"/>
              </a:ext>
            </a:extLst>
          </p:cNvPr>
          <p:cNvSpPr txBox="1"/>
          <p:nvPr/>
        </p:nvSpPr>
        <p:spPr>
          <a:xfrm>
            <a:off x="6932428" y="5903843"/>
            <a:ext cx="423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Фрагмент Картины И. Билибина</a:t>
            </a:r>
          </a:p>
        </p:txBody>
      </p:sp>
    </p:spTree>
    <p:extLst>
      <p:ext uri="{BB962C8B-B14F-4D97-AF65-F5344CB8AC3E}">
        <p14:creationId xmlns:p14="http://schemas.microsoft.com/office/powerpoint/2010/main" val="143071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DE59EFE-0072-47EF-9E93-4462FC7A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Судебники 1497 и 1550 годов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EA0D2847-D69E-454F-87E4-CF6FB18D5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1"/>
            <a:ext cx="5094838" cy="41120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Принятие Судебников ознаменовало новый этап в истории развития русского, в том числе и уголовного, права. Указанные своды законов, принятые соответственно Иваном </a:t>
            </a:r>
            <a:r>
              <a:rPr lang="en-US" dirty="0"/>
              <a:t>III </a:t>
            </a:r>
            <a:r>
              <a:rPr lang="ru-RU" dirty="0"/>
              <a:t>и Иваном </a:t>
            </a:r>
            <a:r>
              <a:rPr lang="en-US" dirty="0"/>
              <a:t>IV</a:t>
            </a:r>
            <a:r>
              <a:rPr lang="ru-RU" dirty="0"/>
              <a:t>, расширили список преступлений, за которые преступнику назначалась смертная казнь. Кроме того, в этот период впервые в качестве наказания стало применяться тюремное заключение.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3F4B2BF-D935-47FB-A123-E4F896D3F2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8" y="2943539"/>
            <a:ext cx="6010376" cy="236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F5F6E-D454-443F-AC01-AFC02FDD2138}"/>
              </a:ext>
            </a:extLst>
          </p:cNvPr>
          <p:cNvSpPr txBox="1"/>
          <p:nvPr/>
        </p:nvSpPr>
        <p:spPr>
          <a:xfrm>
            <a:off x="5775158" y="5352333"/>
            <a:ext cx="601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Заглавный лист Судебника 1550 г.</a:t>
            </a:r>
          </a:p>
        </p:txBody>
      </p:sp>
    </p:spTree>
    <p:extLst>
      <p:ext uri="{BB962C8B-B14F-4D97-AF65-F5344CB8AC3E}">
        <p14:creationId xmlns:p14="http://schemas.microsoft.com/office/powerpoint/2010/main" val="107720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Соборное уложение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167027" cy="399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Необходимость принятия Земским собором нового актуального свода законов была вызвана событиями Смутного времени и воцарением на престоле новой династии – Романовых. Его характерными особенностями можно считать множество квалифицированных методов казни, закрепление принципа талиона и принцип неопределённости наказания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25602" name="Picture 2">
            <a:extLst>
              <a:ext uri="{FF2B5EF4-FFF2-40B4-BE49-F238E27FC236}">
                <a16:creationId xmlns:a16="http://schemas.microsoft.com/office/drawing/2014/main" id="{9974A2AB-0874-4021-9AF7-FFC6D7225E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b="10825"/>
          <a:stretch/>
        </p:blipFill>
        <p:spPr bwMode="auto">
          <a:xfrm>
            <a:off x="6935364" y="2430379"/>
            <a:ext cx="4027657" cy="36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AB36DE-AE7C-4DE3-8FBF-28A7E1DFD868}"/>
              </a:ext>
            </a:extLst>
          </p:cNvPr>
          <p:cNvSpPr txBox="1"/>
          <p:nvPr/>
        </p:nvSpPr>
        <p:spPr>
          <a:xfrm>
            <a:off x="6935364" y="6104770"/>
            <a:ext cx="402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Соборное уложение. ГИМ</a:t>
            </a:r>
          </a:p>
        </p:txBody>
      </p:sp>
    </p:spTree>
    <p:extLst>
      <p:ext uri="{BB962C8B-B14F-4D97-AF65-F5344CB8AC3E}">
        <p14:creationId xmlns:p14="http://schemas.microsoft.com/office/powerpoint/2010/main" val="414738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Воинский устав Петра </a:t>
            </a:r>
            <a:r>
              <a:rPr lang="en-US" dirty="0"/>
              <a:t>I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4886349" cy="35993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Памятник военно-уголовного права, подготовленный при непосредственном участии царя Петра </a:t>
            </a:r>
            <a:r>
              <a:rPr lang="en-US" dirty="0"/>
              <a:t>I</a:t>
            </a:r>
            <a:r>
              <a:rPr lang="ru-RU" dirty="0"/>
              <a:t>, продолжал идеи Соборного уложения по устрашению населения. Довольно часто по отношению к преступникам стали применяться ссылки на каторжные работы.  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9A2147BD-EAE2-49B6-9E5F-3462989185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7757"/>
            <a:ext cx="4886349" cy="37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104ED-40E9-4F07-96E4-824B58BC1F57}"/>
              </a:ext>
            </a:extLst>
          </p:cNvPr>
          <p:cNvSpPr txBox="1"/>
          <p:nvPr/>
        </p:nvSpPr>
        <p:spPr>
          <a:xfrm>
            <a:off x="6095999" y="5936174"/>
            <a:ext cx="4886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Экспонат книжной экспозиции</a:t>
            </a:r>
            <a:br>
              <a:rPr lang="ru-RU" i="1" dirty="0"/>
            </a:br>
            <a:r>
              <a:rPr lang="ru-RU" i="1" dirty="0"/>
              <a:t>к 300-летию «Устава воинского сухопутного»</a:t>
            </a:r>
          </a:p>
        </p:txBody>
      </p:sp>
    </p:spTree>
    <p:extLst>
      <p:ext uri="{BB962C8B-B14F-4D97-AF65-F5344CB8AC3E}">
        <p14:creationId xmlns:p14="http://schemas.microsoft.com/office/powerpoint/2010/main" val="275667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Устав о тюрьмах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5094838" cy="4015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отличие от своих предшественников, Екатерина Алексеевна имела более гуманный взгляд на институт наказания. Существенный вклад в идеологию создания пенитенциарного права внес проект Устава о тюрьмах, составленный Екатериной II. В нём, в том числе, содержались мысли императрицы о необходимости заботы о здоровье заключённых. 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1827F-C65A-4B20-875D-661856876397}"/>
              </a:ext>
            </a:extLst>
          </p:cNvPr>
          <p:cNvSpPr txBox="1"/>
          <p:nvPr/>
        </p:nvSpPr>
        <p:spPr>
          <a:xfrm>
            <a:off x="6901034" y="5654001"/>
            <a:ext cx="385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Фрагмент проекта устава</a:t>
            </a:r>
          </a:p>
        </p:txBody>
      </p: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8624318B-89EC-44A0-A838-4497A85F0D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49" b="42370"/>
          <a:stretch/>
        </p:blipFill>
        <p:spPr bwMode="auto">
          <a:xfrm>
            <a:off x="6901034" y="2237915"/>
            <a:ext cx="3858823" cy="34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4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49F267F-E11C-4ECD-A78C-21715C8B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Попечительское о тюрьмах общество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8AE62A92-EE94-4D60-B2A6-2BF5421BD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039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19 июля 1819 года, по указу императора Александра </a:t>
            </a:r>
            <a:r>
              <a:rPr lang="en-US" dirty="0"/>
              <a:t>I</a:t>
            </a:r>
            <a:r>
              <a:rPr lang="ru-RU" dirty="0"/>
              <a:t>, в Петербурге было образовано «Попечительское о тюрьмах общество. Положения устава общества предусматривали, в том числе, размещение заключённых по их роду преступлений, наставление их в правилах христианского благочестия и заключения провинившихся в уединённое место.</a:t>
            </a:r>
          </a:p>
        </p:txBody>
      </p:sp>
      <p:pic>
        <p:nvPicPr>
          <p:cNvPr id="7" name="Объект 7">
            <a:extLst>
              <a:ext uri="{FF2B5EF4-FFF2-40B4-BE49-F238E27FC236}">
                <a16:creationId xmlns:a16="http://schemas.microsoft.com/office/drawing/2014/main" id="{5E181544-EDA5-4337-A7F0-D8385806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920" y="551353"/>
            <a:ext cx="2433403" cy="148468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9FAD15B-4271-435B-A8D5-D93916DB5F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b="18748"/>
          <a:stretch/>
        </p:blipFill>
        <p:spPr bwMode="auto">
          <a:xfrm>
            <a:off x="7365304" y="2237915"/>
            <a:ext cx="3031298" cy="387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DFD0D-2125-4F90-856F-D4B04DE7D2D7}"/>
              </a:ext>
            </a:extLst>
          </p:cNvPr>
          <p:cNvSpPr txBox="1"/>
          <p:nvPr/>
        </p:nvSpPr>
        <p:spPr>
          <a:xfrm>
            <a:off x="7365304" y="6104772"/>
            <a:ext cx="303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Фрагмент документа об учреждении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470005003"/>
      </p:ext>
    </p:extLst>
  </p:cSld>
  <p:clrMapOvr>
    <a:masterClrMapping/>
  </p:clrMapOvr>
</p:sld>
</file>

<file path=ppt/theme/theme1.xml><?xml version="1.0" encoding="utf-8"?>
<a:theme xmlns:a="http://schemas.openxmlformats.org/drawingml/2006/main" name="Шестерни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естерни" id="{56FF5499-620F-4C91-B45B-8C656DD11052}" vid="{EA5BEFAC-3EBB-4F66-9CEF-9BAB740F548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Шестерни</Template>
  <TotalTime>1267</TotalTime>
  <Words>1176</Words>
  <Application>Microsoft Office PowerPoint</Application>
  <PresentationFormat>Широкоэкранный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Шестерни</vt:lpstr>
      <vt:lpstr>  ПРЕЗЕНТАЦИЯ для конкурса «Министерство юстиции России: вчера, сегодня, завтра» Тема: «Уголовно-исполнительное законодательство России: дореволюционный период»  </vt:lpstr>
      <vt:lpstr>ПЛАН</vt:lpstr>
      <vt:lpstr>Введение</vt:lpstr>
      <vt:lpstr>Русская правда</vt:lpstr>
      <vt:lpstr>Судебники 1497 и 1550 годов</vt:lpstr>
      <vt:lpstr>Соборное уложение</vt:lpstr>
      <vt:lpstr>Воинский устав Петра I</vt:lpstr>
      <vt:lpstr>Устав о тюрьмах</vt:lpstr>
      <vt:lpstr>Попечительское о тюрьмах общество</vt:lpstr>
      <vt:lpstr>Инструкция смотрителю тюремного замка</vt:lpstr>
      <vt:lpstr>Уложение о наказаниях уголовных и исправительных</vt:lpstr>
      <vt:lpstr>Устав о наказаниях, налагаемых мировыми судьями</vt:lpstr>
      <vt:lpstr>Главное тюремное управление</vt:lpstr>
      <vt:lpstr>Уголовное уложение</vt:lpstr>
      <vt:lpstr>Общая тюремная инструкция</vt:lpstr>
      <vt:lpstr>Заключение</vt:lpstr>
      <vt:lpstr>Библиографический список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ТУЛЬСКИЙ (ИНСТИТУТ) ФИЛИАЛ ФЕДЕРАЛЬНОГО ГОСУДАРСТВЕННОГО БЮДЖЕТНОГО ОБРАЗОВАТЕЛЬНОГО УЧРЕЖДЕНИЯ ВЫСШЕГО  ОБРАЗОВАНИЯ «ВСЕРОССИЙСКИЙ ГОСУДАРСТВЕННЫЙ УНИВЕРСИТЕТ  ЮСТИЦИИ (РПА МИНЮСТА РОССИИ)»     ЮРИДИЧЕСКИЙ ФАКУЛЬТЕТ   КАФЕДРА гражданско–правовых дисциплин   п   по дисциплине    «Административное право»   Тема   «Иск об истребовании имущества из чужого незаконного владения (виндикационный иск)»</dc:title>
  <dc:creator>Egor Ivanov</dc:creator>
  <cp:lastModifiedBy>Egor Ivanov</cp:lastModifiedBy>
  <cp:revision>67</cp:revision>
  <dcterms:created xsi:type="dcterms:W3CDTF">2020-04-23T08:20:41Z</dcterms:created>
  <dcterms:modified xsi:type="dcterms:W3CDTF">2022-04-23T13:42:51Z</dcterms:modified>
</cp:coreProperties>
</file>