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67" r:id="rId5"/>
    <p:sldId id="270" r:id="rId6"/>
    <p:sldId id="271" r:id="rId7"/>
    <p:sldId id="266" r:id="rId8"/>
    <p:sldId id="265" r:id="rId9"/>
    <p:sldId id="263" r:id="rId10"/>
    <p:sldId id="272" r:id="rId11"/>
    <p:sldId id="262" r:id="rId12"/>
    <p:sldId id="264" r:id="rId13"/>
    <p:sldId id="269" r:id="rId14"/>
    <p:sldId id="275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ина" initials="А" lastIdx="0" clrIdx="0">
    <p:extLst>
      <p:ext uri="{19B8F6BF-5375-455C-9EA6-DF929625EA0E}">
        <p15:presenceInfo xmlns:p15="http://schemas.microsoft.com/office/powerpoint/2012/main" userId="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A46"/>
    <a:srgbClr val="2E683A"/>
    <a:srgbClr val="2B2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F0E8-D869-4B63-823C-53E2FD210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EEE70D-B2E7-413B-8250-6EB9296E0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54528-03AB-4C4B-A647-E9534F4E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605EA-FD5F-4FD4-8573-A1B505A9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CAF76-20B3-4091-8280-BAD26B3B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1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5F21B-A093-4F1B-85E8-9D89F13B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327F24-EA42-4A20-AA06-EA49F4C37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6E9B5-E446-42A3-B200-37559148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78BABC-448A-4B68-ACEE-6CCA4BC7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B42655-C8C3-4E6E-A520-FDC57F6E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8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0AF288-3693-493B-B17E-2C47E8F5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11C223-23AF-4AF2-ADB5-EA7C9E3B9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E4595-FAB4-424D-B1D5-DCDBD730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7CE75-9774-48D1-A170-EFCE1B12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E8EC93-38D5-49EE-BAB6-83D9BDC9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1C4A1-BDEB-48D6-A0E7-40EFF555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AEE3E-6C7B-45AA-99A4-943849E96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E27B6-0E74-43A9-95FF-6EDC6D59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9458E-322B-4287-B128-F4121F7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09178-9FB5-47E1-B7F8-2E24EBFF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7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DD34F-A41B-4DB0-8250-42BADFE5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9E7CD0-55E4-4841-BB64-36498F835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C2E9F-0B7D-42DB-92D0-CC854B39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F3C2E-8F6C-484E-8CC0-674A4523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231FF8-BE10-4593-B9EE-62F4A75F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83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56EF3-8FF0-4F23-89B2-B10F6A3B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C72BEA-8F24-425F-8D22-D2295BE12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B5ADC8-A16C-4682-B8DD-93BB21A42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B8E899-1B26-4CC6-BD83-E876107D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FC12E9-5E2C-4365-AF14-F164C0E5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2F340-28AC-4C18-830B-F8CD2990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9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FA5B2-5948-4899-BB48-4367FCBE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704527-99BF-416D-929C-1D35B8DC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FB7049-6C7B-47F4-A70E-30579098E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41E517-747D-4089-9B0D-F4D031870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05C94F-80CE-4332-B75D-25E30D16A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B15B4-694F-4A86-8140-E1C44413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CE5A0C-CE99-4424-A393-5E03CF94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8C69DD-8A88-44ED-9105-58C9F51A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8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8FF3B-35C6-4CF1-8CA9-FE727F53B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2E4D2F-E748-4DE1-B198-A2B712FD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DA23D2-051D-4A1F-90DE-90947F07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3EEFD-7CCE-4AAD-9B82-1A705FA0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6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5DA21F-F353-4845-95F4-3E26D00C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93FE12-BD90-463D-A5C8-6FF0EF9D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ADAFB7-2B65-4F98-91F5-31771A5F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8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35DB1-63AB-408C-AC4E-23E32148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857948-131F-4444-ABC7-1C5AE5AD4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329E9B-FA23-4F59-952B-1E8CBBCF2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609508-CE79-417E-B03C-2617E4D5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E2AE52-8614-45CA-B610-13742D40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B71443-C716-4835-B936-2311530A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79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9D66F-8A01-4127-9529-2D4C1AFF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6A3EBE-D751-4756-B4F7-3D82E20C7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A9A2BF-4EB2-4773-B540-4C0EAF6BC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3B0F47-A0AF-4F05-AD9D-B15E582C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E85614-2846-42C9-8720-E2A1ED1D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86B8C1-D664-4976-89B6-5A40E3E8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6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022CD-880E-4A06-BC95-9C694CB6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7A2CDC-A9E4-441C-8BFB-A98505AEA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8021D-16A5-4364-AF70-34D3DD864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B4DFC-1E2A-4317-83F1-09C3DE81CBFD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553509-F4ED-46EE-85AE-1B0E7F409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DB2DB-2D0B-41F4-BCE4-323D045CA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09C6-F9D1-4317-9400-207506771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zags.nalog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" TargetMode="External"/><Relationship Id="rId2" Type="http://schemas.openxmlformats.org/officeDocument/2006/relationships/hyperlink" Target="https://bazanpa.ru/miniust-rossii-prikaz-n176-ot22082014-h2372220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nro.minjust.ru/.-&#1047;&#1072;&#1075;&#1083;" TargetMode="External"/><Relationship Id="rId4" Type="http://schemas.openxmlformats.org/officeDocument/2006/relationships/hyperlink" Target="http://&#1087;&#1088;&#1072;&#1074;&#1086;-&#1084;&#1080;&#1085;&#1102;&#1089;&#1090;.&#1088;&#1092;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avo.minjust.ru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hyperlink" Target="http://pravo-search.minjust.ru:8080/bigs/portal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nro.minjust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awyers.minjust.ru/Lawyers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www.scli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://lawyers.minjust.ru/ForeignLawye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li.ru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ssp.gov.ru/iss/i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fssp.gov.ru/iss/ip" TargetMode="External"/><Relationship Id="rId7" Type="http://schemas.openxmlformats.org/officeDocument/2006/relationships/hyperlink" Target="https://www.gosuslugi.ru/" TargetMode="External"/><Relationship Id="rId2" Type="http://schemas.openxmlformats.org/officeDocument/2006/relationships/hyperlink" Target="https://fssp.gov.ru/iss/ip_search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0.png"/><Relationship Id="rId10" Type="http://schemas.openxmlformats.org/officeDocument/2006/relationships/hyperlink" Target="https://www.gosuslugi.ru/404402/1?utm_source=fssp&amp;utm_medium=site&amp;utm_campaign=data-ip&amp;utm_content=apply-fssp" TargetMode="External"/><Relationship Id="rId4" Type="http://schemas.openxmlformats.org/officeDocument/2006/relationships/hyperlink" Target="http://fssp.gov.ru/torgi/" TargetMode="Externa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removebg-preview">
            <a:extLst>
              <a:ext uri="{FF2B5EF4-FFF2-40B4-BE49-F238E27FC236}">
                <a16:creationId xmlns:a16="http://schemas.microsoft.com/office/drawing/2014/main" id="{D8C82D09-D513-4F4B-9CA2-6637FA6DAF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" y="62505"/>
            <a:ext cx="2536765" cy="27045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8E2531-DB6D-47F5-9B58-38D0FFBBF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3238"/>
          <a:stretch/>
        </p:blipFill>
        <p:spPr>
          <a:xfrm>
            <a:off x="6347922" y="3202786"/>
            <a:ext cx="5917389" cy="39339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4FD9D5-CA2B-4743-B32B-96DAB90A72FE}"/>
              </a:ext>
            </a:extLst>
          </p:cNvPr>
          <p:cNvSpPr/>
          <p:nvPr/>
        </p:nvSpPr>
        <p:spPr>
          <a:xfrm>
            <a:off x="2567835" y="1688263"/>
            <a:ext cx="7029526" cy="1815882"/>
          </a:xfrm>
          <a:prstGeom prst="rect">
            <a:avLst/>
          </a:prstGeom>
          <a:ln w="57150">
            <a:solidFill>
              <a:srgbClr val="2E683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Автоматизированные информационные системы и IT-технологии используемые органами Министерства юстиции Российской Федерации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24DC3-3E14-4D5F-A0BF-28283E9CACD4}"/>
              </a:ext>
            </a:extLst>
          </p:cNvPr>
          <p:cNvSpPr/>
          <p:nvPr/>
        </p:nvSpPr>
        <p:spPr>
          <a:xfrm>
            <a:off x="3124562" y="18504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ИНСТИТУТ (ФИЛИАЛ) «ВСЕРОССИЙСКИЙ ГОСУДАРСТВЕННЫЙ УНИВЕРСИТЕТ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ЮСТИЦИИ (РИА МИНЮСТА РОССИИ)»</a:t>
            </a:r>
          </a:p>
        </p:txBody>
      </p:sp>
      <p:pic>
        <p:nvPicPr>
          <p:cNvPr id="1028" name="Picture 4" descr="https://o.remove.bg/downloads/92ffdb3e-929b-4010-87f1-81584410d1a4/GMSgjsuahkxdiYJpMlFt9pOqjZfJ9_GX0MsiAomK0AHPbz0aS8TMqzyMW82kFXlEQDlZiE1739wmWBOllrpvxBuj-removebg-preview.png">
            <a:extLst>
              <a:ext uri="{FF2B5EF4-FFF2-40B4-BE49-F238E27FC236}">
                <a16:creationId xmlns:a16="http://schemas.microsoft.com/office/drawing/2014/main" id="{FA33F797-D5A3-4309-B6AA-DFA7157B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17" y="-164675"/>
            <a:ext cx="3115266" cy="31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9E0129-ED59-4E9D-85EC-8CDF49012A4A}"/>
              </a:ext>
            </a:extLst>
          </p:cNvPr>
          <p:cNvSpPr/>
          <p:nvPr/>
        </p:nvSpPr>
        <p:spPr>
          <a:xfrm>
            <a:off x="152744" y="483222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3 курса 15-сНБо19-3</a:t>
            </a:r>
          </a:p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Клиндухова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Дмитриевна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Титова Наталия Владимировна, кандидат юридических наук, доцент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гражданско-правовых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167534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ый сервис ФССП России доступен на портале «Госуслуги»">
            <a:hlinkClick r:id="" action="ppaction://media"/>
            <a:extLst>
              <a:ext uri="{FF2B5EF4-FFF2-40B4-BE49-F238E27FC236}">
                <a16:creationId xmlns:a16="http://schemas.microsoft.com/office/drawing/2014/main" id="{6DFAFA92-FE78-4BDE-9AEA-255D5E815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6964" y="3028765"/>
            <a:ext cx="6189832" cy="3852041"/>
          </a:xfrm>
          <a:prstGeom prst="rect">
            <a:avLst/>
          </a:prstGeom>
        </p:spPr>
      </p:pic>
      <p:sp>
        <p:nvSpPr>
          <p:cNvPr id="5120" name="Прямоугольник 5119">
            <a:extLst>
              <a:ext uri="{FF2B5EF4-FFF2-40B4-BE49-F238E27FC236}">
                <a16:creationId xmlns:a16="http://schemas.microsoft.com/office/drawing/2014/main" id="{D46D3D43-448D-4A29-9B4D-4BB6D2414025}"/>
              </a:ext>
            </a:extLst>
          </p:cNvPr>
          <p:cNvSpPr/>
          <p:nvPr/>
        </p:nvSpPr>
        <p:spPr>
          <a:xfrm>
            <a:off x="3624443" y="909788"/>
            <a:ext cx="796846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ФССП совместно с порталом Госуслуг запустила новые сервисы: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121" name="Прямоугольник 5120">
            <a:extLst>
              <a:ext uri="{FF2B5EF4-FFF2-40B4-BE49-F238E27FC236}">
                <a16:creationId xmlns:a16="http://schemas.microsoft.com/office/drawing/2014/main" id="{F1059D11-38A3-421F-82E3-E490D9640648}"/>
              </a:ext>
            </a:extLst>
          </p:cNvPr>
          <p:cNvSpPr/>
          <p:nvPr/>
        </p:nvSpPr>
        <p:spPr>
          <a:xfrm>
            <a:off x="3022600" y="637955"/>
            <a:ext cx="9074806" cy="1414203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C8508A-2A15-4F18-9B88-FE5CEC444113}"/>
              </a:ext>
            </a:extLst>
          </p:cNvPr>
          <p:cNvSpPr txBox="1"/>
          <p:nvPr/>
        </p:nvSpPr>
        <p:spPr>
          <a:xfrm>
            <a:off x="8288183" y="2593948"/>
            <a:ext cx="28492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получить услугу?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E57FF9-9A7A-4BE6-9D96-875E5E7B4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040" y="1314983"/>
            <a:ext cx="4053844" cy="65516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F10136-37C9-4157-89E4-C3375C06621D}"/>
              </a:ext>
            </a:extLst>
          </p:cNvPr>
          <p:cNvSpPr/>
          <p:nvPr/>
        </p:nvSpPr>
        <p:spPr>
          <a:xfrm>
            <a:off x="7880808" y="1348996"/>
            <a:ext cx="3843272" cy="621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Делегирование полномочий для организаций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view">
            <a:extLst>
              <a:ext uri="{FF2B5EF4-FFF2-40B4-BE49-F238E27FC236}">
                <a16:creationId xmlns:a16="http://schemas.microsoft.com/office/drawing/2014/main" id="{19EC36CD-1160-468E-A3FC-213F0FC39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7"/>
          <a:stretch/>
        </p:blipFill>
        <p:spPr bwMode="auto">
          <a:xfrm>
            <a:off x="-670013" y="1970819"/>
            <a:ext cx="3314589" cy="23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Круговая стрелка">
            <a:extLst>
              <a:ext uri="{FF2B5EF4-FFF2-40B4-BE49-F238E27FC236}">
                <a16:creationId xmlns:a16="http://schemas.microsoft.com/office/drawing/2014/main" id="{87B62479-DEC1-464B-AF92-8E17C55B4E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2730" y="2051796"/>
            <a:ext cx="914400" cy="914400"/>
          </a:xfrm>
          <a:prstGeom prst="rect">
            <a:avLst/>
          </a:prstGeom>
        </p:spPr>
      </p:pic>
      <p:pic>
        <p:nvPicPr>
          <p:cNvPr id="33" name="Рисунок 32" descr="image-removebg-preview">
            <a:extLst>
              <a:ext uri="{FF2B5EF4-FFF2-40B4-BE49-F238E27FC236}">
                <a16:creationId xmlns:a16="http://schemas.microsoft.com/office/drawing/2014/main" id="{7A16A5F7-FDF0-4B78-A503-4CA95DBDC1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4" y="111231"/>
            <a:ext cx="1924082" cy="2051342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B9636C6-BF3B-4B3D-8C45-E9A8446A3383}"/>
              </a:ext>
            </a:extLst>
          </p:cNvPr>
          <p:cNvCxnSpPr>
            <a:cxnSpLocks/>
          </p:cNvCxnSpPr>
          <p:nvPr/>
        </p:nvCxnSpPr>
        <p:spPr>
          <a:xfrm>
            <a:off x="9643621" y="2104295"/>
            <a:ext cx="0" cy="49470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62FBB41-5F70-4B36-A9B3-E80D354824E9}"/>
              </a:ext>
            </a:extLst>
          </p:cNvPr>
          <p:cNvCxnSpPr>
            <a:cxnSpLocks/>
          </p:cNvCxnSpPr>
          <p:nvPr/>
        </p:nvCxnSpPr>
        <p:spPr>
          <a:xfrm>
            <a:off x="4644425" y="2110240"/>
            <a:ext cx="0" cy="49470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E746CEB-ED58-42E2-B589-F0889EBCFFA2}"/>
              </a:ext>
            </a:extLst>
          </p:cNvPr>
          <p:cNvSpPr txBox="1"/>
          <p:nvPr/>
        </p:nvSpPr>
        <p:spPr>
          <a:xfrm>
            <a:off x="3448000" y="2633764"/>
            <a:ext cx="28492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получить услугу?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D776AEEF-CE71-4F82-997A-35D21DB2A0D8}"/>
              </a:ext>
            </a:extLst>
          </p:cNvPr>
          <p:cNvCxnSpPr/>
          <p:nvPr/>
        </p:nvCxnSpPr>
        <p:spPr>
          <a:xfrm>
            <a:off x="479920" y="3902990"/>
            <a:ext cx="0" cy="6382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0D62906-5E0E-4748-8169-A003564D7A42}"/>
              </a:ext>
            </a:extLst>
          </p:cNvPr>
          <p:cNvSpPr/>
          <p:nvPr/>
        </p:nvSpPr>
        <p:spPr>
          <a:xfrm>
            <a:off x="598758" y="3461458"/>
            <a:ext cx="2849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Авторизоваться на портале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4C73F6B-B50A-4F95-905D-BC2EFEDB2322}"/>
              </a:ext>
            </a:extLst>
          </p:cNvPr>
          <p:cNvSpPr/>
          <p:nvPr/>
        </p:nvSpPr>
        <p:spPr>
          <a:xfrm>
            <a:off x="723354" y="4613927"/>
            <a:ext cx="2920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заявку в разделе 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0200ACE-5C63-4956-B948-7547B04E8A21}"/>
              </a:ext>
            </a:extLst>
          </p:cNvPr>
          <p:cNvSpPr/>
          <p:nvPr/>
        </p:nvSpPr>
        <p:spPr>
          <a:xfrm>
            <a:off x="779141" y="5302353"/>
            <a:ext cx="444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информацию по задолженности 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E51F669-9B78-4F71-B431-86B434320337}"/>
              </a:ext>
            </a:extLst>
          </p:cNvPr>
          <p:cNvSpPr/>
          <p:nvPr/>
        </p:nvSpPr>
        <p:spPr>
          <a:xfrm>
            <a:off x="683908" y="5937058"/>
            <a:ext cx="504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Оплатить задолженность можно прямо на сайте в режиме реального времени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63D88003-8EF4-49FB-A767-3C2A03E8EBAC}"/>
              </a:ext>
            </a:extLst>
          </p:cNvPr>
          <p:cNvSpPr/>
          <p:nvPr/>
        </p:nvSpPr>
        <p:spPr>
          <a:xfrm>
            <a:off x="379108" y="3641289"/>
            <a:ext cx="190466" cy="16407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675DC4D-FD18-4E99-A433-4B4F0A5FD01C}"/>
              </a:ext>
            </a:extLst>
          </p:cNvPr>
          <p:cNvSpPr/>
          <p:nvPr/>
        </p:nvSpPr>
        <p:spPr>
          <a:xfrm>
            <a:off x="360472" y="4602799"/>
            <a:ext cx="276499" cy="27179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602B3B23-740C-40F4-BD7C-0BFF8E7785CF}"/>
              </a:ext>
            </a:extLst>
          </p:cNvPr>
          <p:cNvSpPr/>
          <p:nvPr/>
        </p:nvSpPr>
        <p:spPr>
          <a:xfrm>
            <a:off x="379107" y="5416178"/>
            <a:ext cx="237833" cy="24210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3CBE8D3D-504E-434A-B53A-6896BDAECCED}"/>
              </a:ext>
            </a:extLst>
          </p:cNvPr>
          <p:cNvSpPr/>
          <p:nvPr/>
        </p:nvSpPr>
        <p:spPr>
          <a:xfrm>
            <a:off x="308897" y="6432358"/>
            <a:ext cx="342045" cy="26537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7DB84FF-9EEC-4A10-81D3-CABD2DBEB0FA}"/>
              </a:ext>
            </a:extLst>
          </p:cNvPr>
          <p:cNvCxnSpPr>
            <a:cxnSpLocks/>
          </p:cNvCxnSpPr>
          <p:nvPr/>
        </p:nvCxnSpPr>
        <p:spPr>
          <a:xfrm>
            <a:off x="469983" y="4930312"/>
            <a:ext cx="0" cy="4858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3AB4E07-D607-4792-AFE2-7AC15AF081C4}"/>
              </a:ext>
            </a:extLst>
          </p:cNvPr>
          <p:cNvCxnSpPr/>
          <p:nvPr/>
        </p:nvCxnSpPr>
        <p:spPr>
          <a:xfrm>
            <a:off x="498023" y="5726187"/>
            <a:ext cx="0" cy="6382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6FCD0DC-0F7F-4DE8-94B0-D5899DCFCF55}"/>
              </a:ext>
            </a:extLst>
          </p:cNvPr>
          <p:cNvSpPr/>
          <p:nvPr/>
        </p:nvSpPr>
        <p:spPr>
          <a:xfrm>
            <a:off x="723354" y="3940580"/>
            <a:ext cx="1285349" cy="513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Войти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89988A7-9D9B-4904-A6CC-E4391B079075}"/>
              </a:ext>
            </a:extLst>
          </p:cNvPr>
          <p:cNvSpPr/>
          <p:nvPr/>
        </p:nvSpPr>
        <p:spPr>
          <a:xfrm>
            <a:off x="2387011" y="3929583"/>
            <a:ext cx="1689229" cy="5247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</a:p>
        </p:txBody>
      </p:sp>
    </p:spTree>
    <p:extLst>
      <p:ext uri="{BB962C8B-B14F-4D97-AF65-F5344CB8AC3E}">
        <p14:creationId xmlns:p14="http://schemas.microsoft.com/office/powerpoint/2010/main" val="313995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4" grpId="0" animBg="1"/>
      <p:bldP spid="23" grpId="0" animBg="1"/>
      <p:bldP spid="35" grpId="0" animBg="1"/>
      <p:bldP spid="41" grpId="0"/>
      <p:bldP spid="42" grpId="0"/>
      <p:bldP spid="45" grpId="0"/>
      <p:bldP spid="46" grpId="0"/>
      <p:bldP spid="48" grpId="0" animBg="1"/>
      <p:bldP spid="49" grpId="0" animBg="1"/>
      <p:bldP spid="50" grpId="0" animBg="1"/>
      <p:bldP spid="51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3ECE6B-D856-4801-9FBA-65700BA29F7F}"/>
              </a:ext>
            </a:extLst>
          </p:cNvPr>
          <p:cNvSpPr/>
          <p:nvPr/>
        </p:nvSpPr>
        <p:spPr>
          <a:xfrm>
            <a:off x="372587" y="-49881"/>
            <a:ext cx="7810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Единый Государственный реестр записей актов гражданского состояния </a:t>
            </a:r>
          </a:p>
        </p:txBody>
      </p:sp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704A92DB-EB7E-47DD-8DC7-429F98CEC20E}"/>
              </a:ext>
            </a:extLst>
          </p:cNvPr>
          <p:cNvSpPr/>
          <p:nvPr/>
        </p:nvSpPr>
        <p:spPr>
          <a:xfrm>
            <a:off x="7441991" y="1221313"/>
            <a:ext cx="4624817" cy="2910684"/>
          </a:xfrm>
          <a:prstGeom prst="foldedCorner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программное обеспечение, разработанное ФНС РФ , при поддержке МЮ РФ и МФ РФ  в котором осуществляется государственная регистрация всех видов записей актов, производятся действия, касающиеся изменения уже существующих записей, в том числе действия по выдаче повторных документов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1F04495-A0D2-4A98-8574-9A03622B16E7}"/>
              </a:ext>
            </a:extLst>
          </p:cNvPr>
          <p:cNvCxnSpPr>
            <a:cxnSpLocks/>
          </p:cNvCxnSpPr>
          <p:nvPr/>
        </p:nvCxnSpPr>
        <p:spPr>
          <a:xfrm>
            <a:off x="7388086" y="515915"/>
            <a:ext cx="116704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81B1B0-38A1-47BB-B59E-D2D3816B64DF}"/>
              </a:ext>
            </a:extLst>
          </p:cNvPr>
          <p:cNvSpPr/>
          <p:nvPr/>
        </p:nvSpPr>
        <p:spPr>
          <a:xfrm>
            <a:off x="8555133" y="162327"/>
            <a:ext cx="3408483" cy="92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162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«Об актах гражданского состояния» от 15.11.1997 №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143-ФЗ</a:t>
            </a:r>
          </a:p>
        </p:txBody>
      </p:sp>
      <p:pic>
        <p:nvPicPr>
          <p:cNvPr id="4098" name="Picture 2" descr="preview">
            <a:extLst>
              <a:ext uri="{FF2B5EF4-FFF2-40B4-BE49-F238E27FC236}">
                <a16:creationId xmlns:a16="http://schemas.microsoft.com/office/drawing/2014/main" id="{BB7862F7-ED95-4F56-AA23-3A703EE3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75" y="3771250"/>
            <a:ext cx="4015113" cy="30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view">
            <a:extLst>
              <a:ext uri="{FF2B5EF4-FFF2-40B4-BE49-F238E27FC236}">
                <a16:creationId xmlns:a16="http://schemas.microsoft.com/office/drawing/2014/main" id="{55CCED80-5CA8-49C7-8AA5-3FE40E7D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91" y="4760458"/>
            <a:ext cx="2767105" cy="20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review">
            <a:hlinkClick r:id="rId4"/>
            <a:extLst>
              <a:ext uri="{FF2B5EF4-FFF2-40B4-BE49-F238E27FC236}">
                <a16:creationId xmlns:a16="http://schemas.microsoft.com/office/drawing/2014/main" id="{80FE2900-8C0F-46B3-93E5-6D368115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20"/>
            <a:ext cx="6933234" cy="58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3BA7C4-F057-4CD3-AB9A-FC090CEB6174}"/>
              </a:ext>
            </a:extLst>
          </p:cNvPr>
          <p:cNvSpPr txBox="1"/>
          <p:nvPr/>
        </p:nvSpPr>
        <p:spPr>
          <a:xfrm>
            <a:off x="989657" y="5522542"/>
            <a:ext cx="461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68DE0A-AB14-4214-B1DF-196D3631585F}"/>
              </a:ext>
            </a:extLst>
          </p:cNvPr>
          <p:cNvSpPr txBox="1"/>
          <p:nvPr/>
        </p:nvSpPr>
        <p:spPr>
          <a:xfrm>
            <a:off x="989657" y="1837223"/>
            <a:ext cx="461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172D5E-B29E-4597-9432-AAA0CECB0310}"/>
              </a:ext>
            </a:extLst>
          </p:cNvPr>
          <p:cNvSpPr txBox="1"/>
          <p:nvPr/>
        </p:nvSpPr>
        <p:spPr>
          <a:xfrm>
            <a:off x="989657" y="3650351"/>
            <a:ext cx="461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CC3C81-91DD-4715-9FD8-E8BB676ECE90}"/>
              </a:ext>
            </a:extLst>
          </p:cNvPr>
          <p:cNvSpPr txBox="1"/>
          <p:nvPr/>
        </p:nvSpPr>
        <p:spPr>
          <a:xfrm>
            <a:off x="3449390" y="1575613"/>
            <a:ext cx="3373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К ранее составленным актовым записям независимо от места их нахождения на территории РФ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02F349-A9B2-4120-A3C3-4864BB1E62E3}"/>
              </a:ext>
            </a:extLst>
          </p:cNvPr>
          <p:cNvSpPr txBox="1"/>
          <p:nvPr/>
        </p:nvSpPr>
        <p:spPr>
          <a:xfrm>
            <a:off x="3474923" y="3477218"/>
            <a:ext cx="345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Дает возможность получить повторный документ (даже если сама запись хранится в другом субъекте РФ)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35F189-3ADD-421C-AEDF-BF7C883DDAC3}"/>
              </a:ext>
            </a:extLst>
          </p:cNvPr>
          <p:cNvSpPr txBox="1"/>
          <p:nvPr/>
        </p:nvSpPr>
        <p:spPr>
          <a:xfrm>
            <a:off x="3500574" y="5400000"/>
            <a:ext cx="3271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Осуществление проверки достоверности (уникальности) вносимых данных</a:t>
            </a:r>
          </a:p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6963B-F68C-4794-B515-13252C9F9F36}"/>
              </a:ext>
            </a:extLst>
          </p:cNvPr>
          <p:cNvSpPr txBox="1"/>
          <p:nvPr/>
        </p:nvSpPr>
        <p:spPr>
          <a:xfrm>
            <a:off x="7385764" y="148253"/>
            <a:ext cx="1593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596A01B-F6A1-4BCA-B63A-FCA8A932598A}"/>
              </a:ext>
            </a:extLst>
          </p:cNvPr>
          <p:cNvCxnSpPr/>
          <p:nvPr/>
        </p:nvCxnSpPr>
        <p:spPr>
          <a:xfrm>
            <a:off x="2394094" y="2196445"/>
            <a:ext cx="754459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2-05-01_17-59-24">
            <a:hlinkClick r:id="" action="ppaction://media"/>
            <a:extLst>
              <a:ext uri="{FF2B5EF4-FFF2-40B4-BE49-F238E27FC236}">
                <a16:creationId xmlns:a16="http://schemas.microsoft.com/office/drawing/2014/main" id="{C6AA3FE2-2B67-4578-85C3-F5D2DA80A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726"/>
            <a:ext cx="12362793" cy="67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8AF1F-6AB2-4CFB-8E17-AFF33B51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66" y="-700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развития цифровой трансформации Министерства юстиции на 2023 год</a:t>
            </a:r>
            <a:endParaRPr lang="ru-RU" sz="3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93C882-DEAD-48D8-A0DE-1B44BFADF28E}"/>
              </a:ext>
            </a:extLst>
          </p:cNvPr>
          <p:cNvSpPr/>
          <p:nvPr/>
        </p:nvSpPr>
        <p:spPr>
          <a:xfrm>
            <a:off x="2856322" y="-2018645"/>
            <a:ext cx="9681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671B2-CBDE-420A-91DA-23913A4E26E8}"/>
              </a:ext>
            </a:extLst>
          </p:cNvPr>
          <p:cNvSpPr txBox="1"/>
          <p:nvPr/>
        </p:nvSpPr>
        <p:spPr>
          <a:xfrm>
            <a:off x="1205716" y="1578811"/>
            <a:ext cx="4267446" cy="1938992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«Ведомственная программа цифровой трансформации Министерства юстиции Российской Федерации на 2021 год и плановый период 2022 - 2023 годов» (утв. Минюстом России)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24AFD-6EA2-45F9-AA13-882C16A6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1135961"/>
            <a:ext cx="6096000" cy="2824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02F32B-01D5-42EA-AE41-3B3C64AE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4" y="4260709"/>
            <a:ext cx="5760164" cy="25972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F81D5-5F22-4B57-AFF5-BF6F706F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26" y="3873956"/>
            <a:ext cx="5886656" cy="300082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D54CA34-DED6-43B2-AAB9-87393A996D82}"/>
              </a:ext>
            </a:extLst>
          </p:cNvPr>
          <p:cNvCxnSpPr>
            <a:cxnSpLocks/>
          </p:cNvCxnSpPr>
          <p:nvPr/>
        </p:nvCxnSpPr>
        <p:spPr>
          <a:xfrm>
            <a:off x="0" y="1027404"/>
            <a:ext cx="12239134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BFAB86F-C073-41D5-8931-D072AC6A0CD3}"/>
              </a:ext>
            </a:extLst>
          </p:cNvPr>
          <p:cNvSpPr/>
          <p:nvPr/>
        </p:nvSpPr>
        <p:spPr>
          <a:xfrm>
            <a:off x="2246470" y="3510586"/>
            <a:ext cx="3522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развития:</a:t>
            </a:r>
          </a:p>
        </p:txBody>
      </p:sp>
      <p:pic>
        <p:nvPicPr>
          <p:cNvPr id="11" name="Рисунок 10" descr="image-removebg-preview">
            <a:extLst>
              <a:ext uri="{FF2B5EF4-FFF2-40B4-BE49-F238E27FC236}">
                <a16:creationId xmlns:a16="http://schemas.microsoft.com/office/drawing/2014/main" id="{1EB40765-F29D-4BFB-8CB3-31CB24B4C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1" y="68434"/>
            <a:ext cx="1737674" cy="1852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577BB3-15B1-493D-A81A-632D32A54B94}"/>
              </a:ext>
            </a:extLst>
          </p:cNvPr>
          <p:cNvSpPr/>
          <p:nvPr/>
        </p:nvSpPr>
        <p:spPr>
          <a:xfrm>
            <a:off x="11384193" y="3556420"/>
            <a:ext cx="295426" cy="2435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4DA4BBB-E43F-47C0-B357-9A854B510DE3}"/>
              </a:ext>
            </a:extLst>
          </p:cNvPr>
          <p:cNvSpPr/>
          <p:nvPr/>
        </p:nvSpPr>
        <p:spPr>
          <a:xfrm>
            <a:off x="8429474" y="6482951"/>
            <a:ext cx="295426" cy="2435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_2022-05-02_15-06-37">
            <a:extLst>
              <a:ext uri="{FF2B5EF4-FFF2-40B4-BE49-F238E27FC236}">
                <a16:creationId xmlns:a16="http://schemas.microsoft.com/office/drawing/2014/main" id="{0591C53C-A5FB-4D26-8194-9EDE9A61C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68" y="4951177"/>
            <a:ext cx="7296346" cy="24710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EDFFE-3C4E-44E2-AB3A-11AB7EDB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33" y="141403"/>
            <a:ext cx="3114773" cy="6070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4E8D83-0475-43A2-AE9B-514FBF95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81" y="748407"/>
            <a:ext cx="11001537" cy="5604669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Министерства юстиции Российской Федерации строятся с учетом перспективы интеграции в платформу «Электронное государство», что является актуальным в век современных технологий.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Идея по привлечению искусственного интеллекта для оценки нормативных актов не только укладывается в общий тренд на цифровизацию госуправления, но и должна упростить работу по отсеиванию некачественных нормативных актов, направляемых другими ведомствами.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Стоит отметить что в настоящее время активно продолжается решение научно-практических задач и внедрение новых 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 Этим занимается подведомственное учреждение Министерства юстиции Российской Федерации – Научный центр правовой информации. Ведущие аспекты деятельности данной организации: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Опора на традиции и опыт.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Профессиональный и научный подход.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Государственный подход.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Инновации как развитие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199811B-A8D8-4268-92C6-DD3A2ADDD8DC}"/>
              </a:ext>
            </a:extLst>
          </p:cNvPr>
          <p:cNvCxnSpPr/>
          <p:nvPr/>
        </p:nvCxnSpPr>
        <p:spPr>
          <a:xfrm>
            <a:off x="0" y="748407"/>
            <a:ext cx="121920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42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45DD1-36BD-4DE6-AD51-20D42FA7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3" y="176590"/>
            <a:ext cx="10515600" cy="5869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endParaRPr lang="ru-RU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77A25-4ECB-4345-9075-7873C86A5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697584"/>
            <a:ext cx="11792932" cy="6315958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нормативные правовые акты</a:t>
            </a: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 : принята всенародным голосованием 12.12.1993 (с учетом поправок, внесенных Законами РФ о поправках к Конституции РФ от 30.12.2008 № 6-ФКЗ, от 30.12.2008 № 7-ФКЗ, от 05.02.2014 № 2-ФКЗ, от 21.07.2014 № 11-ФКЗ). – Текст непосредственный // СЗ РФ.  ̶  2014.  ̶  № 31.  ̶   Ст. 4398. </a:t>
            </a:r>
          </a:p>
          <a:p>
            <a:pPr marL="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актах гражданского состояния Федеральный закон от 15.11.1997 года № 143-ФЗ (последняя редакция). – // Официальный интернет-портал правовой информации. – Москва. – URL :  www.consultant.ru. (дата обращения: 09.05.2022). –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(Дата обращения: 09.05.2022). – Текст : электронный.</a:t>
            </a:r>
          </a:p>
          <a:p>
            <a:pPr marL="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адвокатской деятельности и адвокатуре в РФ Федеральный закон от 31 мая 2002 г. № 63-ФЗ (последняя редакция). – // Официальный интернет-портал правовой информации. – Москва. – URL :  www.consultant.ru. (дата обращения: 09.05.2022). –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(Дата обращения: 09.05.2022). – Текст : электронный.</a:t>
            </a:r>
          </a:p>
          <a:p>
            <a:pPr marL="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информации, информационных технологиях и о защите информации Федеральный закон от 27 июля 2006 г. № 149-ФЗ (последняя редакция). – // Официальный интернет-портал правовой информации. – Москва. – URL :  www.consultant.ru. (дата обращения: 09.05.2022). –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(Дата обращения: 09.05.2022). – Текст : электронный.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22.08.2014 № 176  об утверждении устава ФБУ «Научный центр правовой информации при </a:t>
            </a:r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Министерстве юстиции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РФ». — </a:t>
            </a:r>
            <a:r>
              <a:rPr lang="en-US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https://bazanpa.ru/miniust-rossii-prikaz-n176-ot22082014-h2372220/</a:t>
            </a:r>
            <a:endParaRPr lang="ru-RU" alt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 (Фадеева), Н. А.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ресурсы Минюста России и их информационная безопасность / Н. А. Троян (Фадеева). — Мониторинг правоприменения. —  2016. — Текст : электронный  // </a:t>
            </a:r>
            <a:r>
              <a:rPr lang="en-US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https://cyberleninka.ru/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Химичук</a:t>
            </a: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 В.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реестров государственных и муниципальных услуг и их роль в инфраструктуре электронного правительства / Е. В.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Химичук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Политика и общество. — 2018. — Текст : электронный  // </a:t>
            </a:r>
            <a:r>
              <a:rPr lang="en-US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https://cyberleninka.ru/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Pravo.minjust.ru : правовой портал Минюста России «Нормативные правовые акты в Российской Федерации» : сайт. – URL: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http://право-минюст.рф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http://unro.minjust.ru/ : правовой портал Минюста России «О деятельности некоммерческих организациях» : сайт. – URL: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http://unro.minjust.ru/.-Загл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http://lawyers.minjust.ru/ForeignLawyers : Информационный портал Министерства юстиции Российской Федерации «Об адвокатской деятельности в Российской Федерации» : сайт. – URL: http://lawyers.minjust.ru/ForeignLawyers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http://www.scli.ru/ : Научный центр правовой информации при Минюсте России: сайт. – URL: http://www.scli.ru/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судебных приставов : Банк данных исполнительных производств: сайт. – URL:  https://fssp.gov.ru/iss/ip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государственных услуг Российской Федерации : Судебные приставы через Госуслуги: сервисы ФССП, проверка и оплата задолженностей: сайт. – URL: https://gosuslugi-fssp.ru/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(дата обращения: 09.05.2022). – Режим доступа: свободный.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ЗАГС : Единый государственный реестр записей актов гражданского состояния (ЕГР ЗАГС): сайт. – URL: https://zags.nalog.ru/ (дата обращения: 09.05.2022).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/.-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Загл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Режим доступа: свободный.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4251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AE9EF-ABE1-417D-A4F7-F0D57731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1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F5AEEE-2FFF-4FD8-B925-A698EB42D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57" y="933254"/>
            <a:ext cx="11467112" cy="3473493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банк данных.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о деятельности некоммерческих организаций.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«Учет адвокатов Российских Федерации».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центр правовой информации при Министерстве юстиции Российской Федерации.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ФССП.</a:t>
            </a:r>
          </a:p>
          <a:p>
            <a:pPr marL="971550" lvl="1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«Единый государственный реестр записей актов гражданского состояния».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Заключение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Библиографический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206225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view">
            <a:extLst>
              <a:ext uri="{FF2B5EF4-FFF2-40B4-BE49-F238E27FC236}">
                <a16:creationId xmlns:a16="http://schemas.microsoft.com/office/drawing/2014/main" id="{0940519F-AC0A-493E-9A6C-EB963FAE1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0" t="9719" r="31054" b="38875"/>
          <a:stretch/>
        </p:blipFill>
        <p:spPr bwMode="auto">
          <a:xfrm>
            <a:off x="838200" y="5312511"/>
            <a:ext cx="1752093" cy="14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0FAEA-D1BC-4011-8612-4FC1FD0A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55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CA2A5-6BDE-4180-8428-55DE26460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4" y="942680"/>
            <a:ext cx="11754884" cy="4455585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	</a:t>
            </a: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цифровизации и внедрения </a:t>
            </a:r>
            <a:r>
              <a:rPr lang="en-US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в органы Министерства юстиции Российской Федерации, разработан ряд проектов информационных систем. С их помощью появилась возможность оперативно осуществлять поиск необходимых данных и получать отклик от государственных органов на возникающие правовые вопросы граждан.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Информационные ресурсы Министерства юстиции  являются составной частью информационно-правовой системы Российской Федерации и включают в себя: </a:t>
            </a:r>
          </a:p>
          <a:p>
            <a:pPr marL="514350" lvl="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базы данных по законодательству. </a:t>
            </a:r>
          </a:p>
          <a:p>
            <a:pPr marL="514350" lvl="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государственные реестры. </a:t>
            </a:r>
          </a:p>
          <a:p>
            <a:pPr marL="514350" lvl="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 правовой статистики. </a:t>
            </a:r>
          </a:p>
          <a:p>
            <a:pPr marL="514350" lvl="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Реестры подведомственных структур минюста.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Данные платформы обеспечивают взаимодействие органов государственной власти и общества посредством предоставления государственных услуг. Все это осуществляется, в том числе удалённо, с использованием информационно-телекоммуникационных технологий в электронном пространстве, существующем на основе государственного электронного механизма управления делами общества.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F8AE33B-2EBE-41EA-81E4-2C4FB1D7FF2F}"/>
              </a:ext>
            </a:extLst>
          </p:cNvPr>
          <p:cNvCxnSpPr/>
          <p:nvPr/>
        </p:nvCxnSpPr>
        <p:spPr>
          <a:xfrm>
            <a:off x="0" y="897873"/>
            <a:ext cx="121920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CCA6C7-3C27-42E6-8160-36A121AE3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602" r="3923" b="12168"/>
          <a:stretch/>
        </p:blipFill>
        <p:spPr>
          <a:xfrm>
            <a:off x="8086381" y="5342223"/>
            <a:ext cx="3587344" cy="15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332629-D110-46E7-A13B-37B8585637AC}"/>
              </a:ext>
            </a:extLst>
          </p:cNvPr>
          <p:cNvSpPr/>
          <p:nvPr/>
        </p:nvSpPr>
        <p:spPr>
          <a:xfrm>
            <a:off x="2630078" y="95250"/>
            <a:ext cx="8983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банк  данных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F7C894-6AC3-4C54-8605-2EAA40FAF0F6}"/>
              </a:ext>
            </a:extLst>
          </p:cNvPr>
          <p:cNvSpPr/>
          <p:nvPr/>
        </p:nvSpPr>
        <p:spPr>
          <a:xfrm>
            <a:off x="7308488" y="618470"/>
            <a:ext cx="4790200" cy="1323439"/>
          </a:xfrm>
          <a:prstGeom prst="rect">
            <a:avLst/>
          </a:prstGeom>
          <a:ln w="28575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портал создан для реализации  конституционного права граждан на получение достоверной информации о нормативных правовых актах РФ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56A0B1-8332-4D6F-9F7B-17362BC46556}"/>
              </a:ext>
            </a:extLst>
          </p:cNvPr>
          <p:cNvSpPr/>
          <p:nvPr/>
        </p:nvSpPr>
        <p:spPr>
          <a:xfrm>
            <a:off x="7961926" y="172198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phonoteka.org/uploads/posts/2021-04/1618489061_15-p-flag-rossii-fon-dlya-prezentatsii-15.jpg">
            <a:extLst>
              <a:ext uri="{FF2B5EF4-FFF2-40B4-BE49-F238E27FC236}">
                <a16:creationId xmlns:a16="http://schemas.microsoft.com/office/drawing/2014/main" id="{3C05B901-2A67-4A85-9325-CD099368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90" y="5124513"/>
            <a:ext cx="3719058" cy="188197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dist="50800" dir="5400000" sx="199000" sy="19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 prstMaterial="dkEdge"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F4E8F8-1159-4D73-A4A9-F77AF5368650}"/>
              </a:ext>
            </a:extLst>
          </p:cNvPr>
          <p:cNvSpPr/>
          <p:nvPr/>
        </p:nvSpPr>
        <p:spPr>
          <a:xfrm>
            <a:off x="8834367" y="5025374"/>
            <a:ext cx="3092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Pravo.minjust.ru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D7D372-79DE-4831-B4C7-A6740279A220}"/>
              </a:ext>
            </a:extLst>
          </p:cNvPr>
          <p:cNvSpPr/>
          <p:nvPr/>
        </p:nvSpPr>
        <p:spPr>
          <a:xfrm>
            <a:off x="1979503" y="2710591"/>
            <a:ext cx="2466047" cy="97501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Федеральное законодательств</a:t>
            </a:r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74B0790-9DB9-4CB5-8B19-65E9DA206981}"/>
              </a:ext>
            </a:extLst>
          </p:cNvPr>
          <p:cNvSpPr/>
          <p:nvPr/>
        </p:nvSpPr>
        <p:spPr>
          <a:xfrm>
            <a:off x="9147621" y="2706850"/>
            <a:ext cx="2466047" cy="97875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Нормативные правовые акты субъектов РФ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9572F-E2A2-41E4-87FB-7217ABC5D2B9}"/>
              </a:ext>
            </a:extLst>
          </p:cNvPr>
          <p:cNvSpPr/>
          <p:nvPr/>
        </p:nvSpPr>
        <p:spPr>
          <a:xfrm>
            <a:off x="5022002" y="2706850"/>
            <a:ext cx="3787107" cy="97875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Нормативные правовые акты федеральных органов исполнительной власти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D609A3-D1A5-43FE-8C72-82400F61AFE6}"/>
              </a:ext>
            </a:extLst>
          </p:cNvPr>
          <p:cNvSpPr/>
          <p:nvPr/>
        </p:nvSpPr>
        <p:spPr>
          <a:xfrm>
            <a:off x="5874800" y="3972049"/>
            <a:ext cx="3448104" cy="97501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Нормативные правовые акты муниципальных образований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679E1CC-4548-4498-BC89-8D72113533E3}"/>
              </a:ext>
            </a:extLst>
          </p:cNvPr>
          <p:cNvSpPr/>
          <p:nvPr/>
        </p:nvSpPr>
        <p:spPr>
          <a:xfrm>
            <a:off x="2997654" y="3972049"/>
            <a:ext cx="2466047" cy="97501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Уставы муниципальных образований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CE79519-D2E4-4AE8-B6A5-C2F64CBFF980}"/>
              </a:ext>
            </a:extLst>
          </p:cNvPr>
          <p:cNvSpPr/>
          <p:nvPr/>
        </p:nvSpPr>
        <p:spPr>
          <a:xfrm>
            <a:off x="120508" y="3972049"/>
            <a:ext cx="2466047" cy="97501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Законодательство СССР и РСФСР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BD888D-A28D-4C48-BCBC-AE947BC8FB31}"/>
              </a:ext>
            </a:extLst>
          </p:cNvPr>
          <p:cNvSpPr/>
          <p:nvPr/>
        </p:nvSpPr>
        <p:spPr>
          <a:xfrm>
            <a:off x="5669251" y="5286984"/>
            <a:ext cx="2366340" cy="125333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Реестр соглашений о передаче полномочий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4A23E57-FD45-4C4B-B2D9-4A42C93A1C7B}"/>
              </a:ext>
            </a:extLst>
          </p:cNvPr>
          <p:cNvSpPr/>
          <p:nvPr/>
        </p:nvSpPr>
        <p:spPr>
          <a:xfrm>
            <a:off x="2897946" y="5286984"/>
            <a:ext cx="2466047" cy="124764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Реестр международных соглашений субъектов РФ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87082DD-A20D-4C96-A343-0A3ABB616931}"/>
              </a:ext>
            </a:extLst>
          </p:cNvPr>
          <p:cNvSpPr/>
          <p:nvPr/>
        </p:nvSpPr>
        <p:spPr>
          <a:xfrm>
            <a:off x="120507" y="5286984"/>
            <a:ext cx="2466047" cy="124195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Реестр муниципальных образований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F8D807E-D2C3-4B04-B990-D9191D51C035}"/>
              </a:ext>
            </a:extLst>
          </p:cNvPr>
          <p:cNvCxnSpPr/>
          <p:nvPr/>
        </p:nvCxnSpPr>
        <p:spPr>
          <a:xfrm>
            <a:off x="6483720" y="1280189"/>
            <a:ext cx="73740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7CED8F-221C-46F4-BECD-875B7FDC765B}"/>
              </a:ext>
            </a:extLst>
          </p:cNvPr>
          <p:cNvSpPr/>
          <p:nvPr/>
        </p:nvSpPr>
        <p:spPr>
          <a:xfrm>
            <a:off x="2586554" y="647204"/>
            <a:ext cx="4770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юстиции РФ </a:t>
            </a:r>
            <a:endParaRPr lang="ru-RU" sz="2800" dirty="0"/>
          </a:p>
        </p:txBody>
      </p:sp>
      <p:pic>
        <p:nvPicPr>
          <p:cNvPr id="22" name="Рисунок 21" descr="image-removebg-preview">
            <a:extLst>
              <a:ext uri="{FF2B5EF4-FFF2-40B4-BE49-F238E27FC236}">
                <a16:creationId xmlns:a16="http://schemas.microsoft.com/office/drawing/2014/main" id="{60FF9791-88D6-4553-B21B-356005762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" y="42887"/>
            <a:ext cx="2536765" cy="2704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0AF4E-F0FD-44C3-8772-D6EE838FDE01}"/>
              </a:ext>
            </a:extLst>
          </p:cNvPr>
          <p:cNvSpPr txBox="1"/>
          <p:nvPr/>
        </p:nvSpPr>
        <p:spPr>
          <a:xfrm>
            <a:off x="2467778" y="2106736"/>
            <a:ext cx="7592528" cy="400110"/>
          </a:xfrm>
          <a:prstGeom prst="rect">
            <a:avLst/>
          </a:prstGeom>
          <a:solidFill>
            <a:srgbClr val="009A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поиску нормативных правовых актов и сведений </a:t>
            </a:r>
          </a:p>
        </p:txBody>
      </p:sp>
      <p:pic>
        <p:nvPicPr>
          <p:cNvPr id="10" name="Рисунок 9" descr="Лупа">
            <a:extLst>
              <a:ext uri="{FF2B5EF4-FFF2-40B4-BE49-F238E27FC236}">
                <a16:creationId xmlns:a16="http://schemas.microsoft.com/office/drawing/2014/main" id="{140CFAF8-7A7E-403F-AA5E-E1F1D4FF3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0078" y="2134164"/>
            <a:ext cx="391420" cy="3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D63C0-F07D-4B50-99CC-26B7C253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197" y="636507"/>
            <a:ext cx="4545277" cy="15377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о деятельности некоммерческих организаций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B857E7-DB9E-4E29-897C-69A7D390AAC9}"/>
              </a:ext>
            </a:extLst>
          </p:cNvPr>
          <p:cNvSpPr/>
          <p:nvPr/>
        </p:nvSpPr>
        <p:spPr>
          <a:xfrm>
            <a:off x="2472095" y="46323"/>
            <a:ext cx="4770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юстиции РФ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2F4FD-30A2-4E64-B902-2A9E290F6DA1}"/>
              </a:ext>
            </a:extLst>
          </p:cNvPr>
          <p:cNvSpPr/>
          <p:nvPr/>
        </p:nvSpPr>
        <p:spPr>
          <a:xfrm>
            <a:off x="7124743" y="909317"/>
            <a:ext cx="5067257" cy="1631216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содействия некоммерческим, общественным и религиозным организациям в осуществлении деятельности в соответствии с требованиями закона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E136458-A4AF-480A-B708-CB2CA8231FC5}"/>
              </a:ext>
            </a:extLst>
          </p:cNvPr>
          <p:cNvCxnSpPr/>
          <p:nvPr/>
        </p:nvCxnSpPr>
        <p:spPr>
          <a:xfrm>
            <a:off x="6250706" y="1719407"/>
            <a:ext cx="73740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5130EDEF-DDAA-4653-ADE7-EA8C7961BED1}"/>
              </a:ext>
            </a:extLst>
          </p:cNvPr>
          <p:cNvSpPr/>
          <p:nvPr/>
        </p:nvSpPr>
        <p:spPr>
          <a:xfrm>
            <a:off x="98351" y="2768457"/>
            <a:ext cx="432095" cy="269750"/>
          </a:xfrm>
          <a:prstGeom prst="ellipse">
            <a:avLst/>
          </a:prstGeom>
          <a:solidFill>
            <a:srgbClr val="009A4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0CE27A6-A16E-44BC-9B99-BD4D29E087CE}"/>
              </a:ext>
            </a:extLst>
          </p:cNvPr>
          <p:cNvSpPr/>
          <p:nvPr/>
        </p:nvSpPr>
        <p:spPr>
          <a:xfrm>
            <a:off x="4831523" y="2264754"/>
            <a:ext cx="2241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можно: 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0351A99-6DB0-4C00-A455-EA2DECD77B73}"/>
              </a:ext>
            </a:extLst>
          </p:cNvPr>
          <p:cNvCxnSpPr>
            <a:cxnSpLocks/>
          </p:cNvCxnSpPr>
          <p:nvPr/>
        </p:nvCxnSpPr>
        <p:spPr>
          <a:xfrm>
            <a:off x="-30219" y="2598476"/>
            <a:ext cx="12252437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27A86C1-FBA0-4914-9420-1DEB3398812B}"/>
              </a:ext>
            </a:extLst>
          </p:cNvPr>
          <p:cNvSpPr/>
          <p:nvPr/>
        </p:nvSpPr>
        <p:spPr>
          <a:xfrm>
            <a:off x="1537031" y="2687329"/>
            <a:ext cx="935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9BD8280-A53F-4448-BCAF-EF451B6DEEDE}"/>
              </a:ext>
            </a:extLst>
          </p:cNvPr>
          <p:cNvSpPr/>
          <p:nvPr/>
        </p:nvSpPr>
        <p:spPr>
          <a:xfrm>
            <a:off x="71186" y="3805083"/>
            <a:ext cx="459260" cy="306002"/>
          </a:xfrm>
          <a:prstGeom prst="ellipse">
            <a:avLst/>
          </a:prstGeom>
          <a:solidFill>
            <a:srgbClr val="009A4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160CC3D-06C7-42D5-9EF8-9F34601C826D}"/>
              </a:ext>
            </a:extLst>
          </p:cNvPr>
          <p:cNvSpPr/>
          <p:nvPr/>
        </p:nvSpPr>
        <p:spPr>
          <a:xfrm>
            <a:off x="414307" y="3760745"/>
            <a:ext cx="3486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 отчет в электронном виде и  опубликовать его в сети Интернет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91E4051-5D26-45E5-BCF7-45280DF66778}"/>
              </a:ext>
            </a:extLst>
          </p:cNvPr>
          <p:cNvSpPr/>
          <p:nvPr/>
        </p:nvSpPr>
        <p:spPr>
          <a:xfrm>
            <a:off x="3880740" y="2685921"/>
            <a:ext cx="480208" cy="353817"/>
          </a:xfrm>
          <a:prstGeom prst="ellipse">
            <a:avLst/>
          </a:prstGeom>
          <a:solidFill>
            <a:srgbClr val="009A4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F24315B-1283-4EA9-906F-60E53EBC5F61}"/>
              </a:ext>
            </a:extLst>
          </p:cNvPr>
          <p:cNvSpPr/>
          <p:nvPr/>
        </p:nvSpPr>
        <p:spPr>
          <a:xfrm>
            <a:off x="4414551" y="2726079"/>
            <a:ext cx="2658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информацию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34691B6-4E51-42BE-91D1-6F4A38AE78C9}"/>
              </a:ext>
            </a:extLst>
          </p:cNvPr>
          <p:cNvSpPr/>
          <p:nvPr/>
        </p:nvSpPr>
        <p:spPr>
          <a:xfrm>
            <a:off x="8418393" y="2592180"/>
            <a:ext cx="2910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воспользуемся: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image-removebg-preview">
            <a:extLst>
              <a:ext uri="{FF2B5EF4-FFF2-40B4-BE49-F238E27FC236}">
                <a16:creationId xmlns:a16="http://schemas.microsoft.com/office/drawing/2014/main" id="{067BC95D-D507-4196-A07B-FA9645A9CB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4" y="142917"/>
            <a:ext cx="2248875" cy="2397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6BE1B-92C3-4035-B130-6D2BB6A95D3D}"/>
              </a:ext>
            </a:extLst>
          </p:cNvPr>
          <p:cNvSpPr txBox="1"/>
          <p:nvPr/>
        </p:nvSpPr>
        <p:spPr>
          <a:xfrm>
            <a:off x="483880" y="3050946"/>
            <a:ext cx="3193116" cy="646331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75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представление информации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E1D73-F433-48D2-9408-980DEBA1C170}"/>
              </a:ext>
            </a:extLst>
          </p:cNvPr>
          <p:cNvSpPr txBox="1"/>
          <p:nvPr/>
        </p:nvSpPr>
        <p:spPr>
          <a:xfrm>
            <a:off x="8484282" y="3067417"/>
            <a:ext cx="3311973" cy="361637"/>
          </a:xfrm>
          <a:prstGeom prst="rect">
            <a:avLst/>
          </a:prstGeom>
          <a:solidFill>
            <a:srgbClr val="009A46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ФИЛЬТР</a:t>
            </a:r>
            <a:r>
              <a:rPr lang="ru-RU" sz="17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ПОИСКА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9C2A15-35F4-4667-9E59-8ECAFC07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658372" y="3516941"/>
            <a:ext cx="2438614" cy="26625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8F4CC55-E0A3-4EB1-91EA-927656A28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658372" y="3844832"/>
            <a:ext cx="2438614" cy="2662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A8CA93C-8B0A-4EC2-B8EF-E7676AED6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658372" y="4300710"/>
            <a:ext cx="2438614" cy="266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1E21D1-8468-4BB3-99F7-561385C17528}"/>
              </a:ext>
            </a:extLst>
          </p:cNvPr>
          <p:cNvSpPr txBox="1"/>
          <p:nvPr/>
        </p:nvSpPr>
        <p:spPr>
          <a:xfrm>
            <a:off x="8176589" y="3479091"/>
            <a:ext cx="1681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55BD0-5A11-45FC-A4BC-31524A90F656}"/>
              </a:ext>
            </a:extLst>
          </p:cNvPr>
          <p:cNvSpPr txBox="1"/>
          <p:nvPr/>
        </p:nvSpPr>
        <p:spPr>
          <a:xfrm>
            <a:off x="8176589" y="3760745"/>
            <a:ext cx="139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Орг. –правовая форма: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4914C-3FD0-41DA-A71D-F740432713B8}"/>
              </a:ext>
            </a:extLst>
          </p:cNvPr>
          <p:cNvSpPr txBox="1"/>
          <p:nvPr/>
        </p:nvSpPr>
        <p:spPr>
          <a:xfrm>
            <a:off x="8176589" y="4309028"/>
            <a:ext cx="139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ОКТМО: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30982FB-1DEC-45AD-AFEF-923D7090A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573119" y="4828983"/>
            <a:ext cx="2438614" cy="2662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1AB668-CA68-415A-A836-03BFA656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573119" y="5176225"/>
            <a:ext cx="2438614" cy="26625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AC9B94D-8D26-47BE-8F55-B6888787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573119" y="5575825"/>
            <a:ext cx="2438614" cy="2662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2E40E15-F6D8-42DF-8D22-80661CC2B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573119" y="5991954"/>
            <a:ext cx="2438614" cy="266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75BF0D-46D6-4299-9822-E848B854E3AD}"/>
              </a:ext>
            </a:extLst>
          </p:cNvPr>
          <p:cNvSpPr txBox="1"/>
          <p:nvPr/>
        </p:nvSpPr>
        <p:spPr>
          <a:xfrm>
            <a:off x="8663769" y="4768218"/>
            <a:ext cx="9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7C68A-030D-4239-A233-47C8BE535747}"/>
              </a:ext>
            </a:extLst>
          </p:cNvPr>
          <p:cNvSpPr txBox="1"/>
          <p:nvPr/>
        </p:nvSpPr>
        <p:spPr>
          <a:xfrm>
            <a:off x="8645006" y="5094794"/>
            <a:ext cx="10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246682-D2B1-429E-8996-211558C0AA6E}"/>
              </a:ext>
            </a:extLst>
          </p:cNvPr>
          <p:cNvSpPr txBox="1"/>
          <p:nvPr/>
        </p:nvSpPr>
        <p:spPr>
          <a:xfrm>
            <a:off x="8176589" y="5545271"/>
            <a:ext cx="147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Учетный №: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E8BE0B-6C81-4C98-9456-D6BA223A8195}"/>
              </a:ext>
            </a:extLst>
          </p:cNvPr>
          <p:cNvSpPr txBox="1"/>
          <p:nvPr/>
        </p:nvSpPr>
        <p:spPr>
          <a:xfrm>
            <a:off x="8707568" y="5947461"/>
            <a:ext cx="86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ОГРН: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2E211C-9976-4B3B-BA9C-7EE314AE1773}"/>
              </a:ext>
            </a:extLst>
          </p:cNvPr>
          <p:cNvSpPr txBox="1"/>
          <p:nvPr/>
        </p:nvSpPr>
        <p:spPr>
          <a:xfrm>
            <a:off x="9855186" y="6335561"/>
            <a:ext cx="1983443" cy="361637"/>
          </a:xfrm>
          <a:prstGeom prst="rect">
            <a:avLst/>
          </a:prstGeom>
          <a:solidFill>
            <a:srgbClr val="009A46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</a:t>
            </a:r>
          </a:p>
        </p:txBody>
      </p:sp>
      <p:sp>
        <p:nvSpPr>
          <p:cNvPr id="44" name="Управляющая кнопка: &quot;Вперед&quot; или &quot;Следующий&quot; 4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C78A82A-4DB0-4BCB-908A-0F7C0F2AAD47}"/>
              </a:ext>
            </a:extLst>
          </p:cNvPr>
          <p:cNvSpPr/>
          <p:nvPr/>
        </p:nvSpPr>
        <p:spPr>
          <a:xfrm>
            <a:off x="11732578" y="5200189"/>
            <a:ext cx="212101" cy="218327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правляющая кнопка: &quot;Вперед&quot; или &quot;Следующий&quot; 4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3F2AE62-8783-475C-9BFE-3092F6E859AF}"/>
              </a:ext>
            </a:extLst>
          </p:cNvPr>
          <p:cNvSpPr/>
          <p:nvPr/>
        </p:nvSpPr>
        <p:spPr>
          <a:xfrm>
            <a:off x="11718487" y="4831989"/>
            <a:ext cx="212101" cy="218327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правляющая кнопка: &quot;Вперед&quot; или &quot;Следующий&quot; 4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AF39E6F-3B95-477B-8186-52F1C031693E}"/>
              </a:ext>
            </a:extLst>
          </p:cNvPr>
          <p:cNvSpPr/>
          <p:nvPr/>
        </p:nvSpPr>
        <p:spPr>
          <a:xfrm>
            <a:off x="1122541" y="4666226"/>
            <a:ext cx="212101" cy="218327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0DD2B3-F766-4B2C-8FAD-9B4E88EFD2A6}"/>
              </a:ext>
            </a:extLst>
          </p:cNvPr>
          <p:cNvSpPr txBox="1"/>
          <p:nvPr/>
        </p:nvSpPr>
        <p:spPr>
          <a:xfrm>
            <a:off x="1403787" y="4583552"/>
            <a:ext cx="20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4E67D0A-E655-4DF3-8C0B-C94B13501FE3}"/>
              </a:ext>
            </a:extLst>
          </p:cNvPr>
          <p:cNvSpPr/>
          <p:nvPr/>
        </p:nvSpPr>
        <p:spPr>
          <a:xfrm>
            <a:off x="7871143" y="2935798"/>
            <a:ext cx="4228150" cy="3856137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4E7EAA-1A2F-4F84-A27E-8ACA88FB83D7}"/>
              </a:ext>
            </a:extLst>
          </p:cNvPr>
          <p:cNvSpPr txBox="1"/>
          <p:nvPr/>
        </p:nvSpPr>
        <p:spPr>
          <a:xfrm>
            <a:off x="1200715" y="4944085"/>
            <a:ext cx="19809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НКО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ABFD55-D951-4712-A1E1-B49F229549F1}"/>
              </a:ext>
            </a:extLst>
          </p:cNvPr>
          <p:cNvSpPr txBox="1"/>
          <p:nvPr/>
        </p:nvSpPr>
        <p:spPr>
          <a:xfrm>
            <a:off x="1196898" y="5358524"/>
            <a:ext cx="19809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ИНКО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372BF3-08C5-4404-9927-66029780EAA8}"/>
              </a:ext>
            </a:extLst>
          </p:cNvPr>
          <p:cNvSpPr txBox="1"/>
          <p:nvPr/>
        </p:nvSpPr>
        <p:spPr>
          <a:xfrm>
            <a:off x="1191994" y="5762237"/>
            <a:ext cx="19896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ИНАГ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D38DB4-3C5F-499B-A443-F5BAE03B5084}"/>
              </a:ext>
            </a:extLst>
          </p:cNvPr>
          <p:cNvSpPr txBox="1"/>
          <p:nvPr/>
        </p:nvSpPr>
        <p:spPr>
          <a:xfrm>
            <a:off x="1196898" y="6165949"/>
            <a:ext cx="19809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ИноСМИ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E8997936-2CB3-4150-BFAA-0ED0B70CCCD2}"/>
              </a:ext>
            </a:extLst>
          </p:cNvPr>
          <p:cNvSpPr/>
          <p:nvPr/>
        </p:nvSpPr>
        <p:spPr>
          <a:xfrm>
            <a:off x="854654" y="5047179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Стрелка: вправо 55">
            <a:extLst>
              <a:ext uri="{FF2B5EF4-FFF2-40B4-BE49-F238E27FC236}">
                <a16:creationId xmlns:a16="http://schemas.microsoft.com/office/drawing/2014/main" id="{74AE7890-222B-422D-948A-02CCAB27F3ED}"/>
              </a:ext>
            </a:extLst>
          </p:cNvPr>
          <p:cNvSpPr/>
          <p:nvPr/>
        </p:nvSpPr>
        <p:spPr>
          <a:xfrm>
            <a:off x="851852" y="5851594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: вправо 56">
            <a:extLst>
              <a:ext uri="{FF2B5EF4-FFF2-40B4-BE49-F238E27FC236}">
                <a16:creationId xmlns:a16="http://schemas.microsoft.com/office/drawing/2014/main" id="{6C848ADE-01A0-4292-A6F1-B8CC8EC8BF06}"/>
              </a:ext>
            </a:extLst>
          </p:cNvPr>
          <p:cNvSpPr/>
          <p:nvPr/>
        </p:nvSpPr>
        <p:spPr>
          <a:xfrm>
            <a:off x="872813" y="6235845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2F922BA9-913F-4ACE-8D42-5CEDF2897B28}"/>
              </a:ext>
            </a:extLst>
          </p:cNvPr>
          <p:cNvSpPr/>
          <p:nvPr/>
        </p:nvSpPr>
        <p:spPr>
          <a:xfrm>
            <a:off x="852764" y="5451766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D802F51-AF77-4754-A078-B12B7DF4086A}"/>
              </a:ext>
            </a:extLst>
          </p:cNvPr>
          <p:cNvSpPr/>
          <p:nvPr/>
        </p:nvSpPr>
        <p:spPr>
          <a:xfrm>
            <a:off x="504664" y="4621754"/>
            <a:ext cx="2999798" cy="2170178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Управляющая кнопка: &quot;Вперед&quot; или &quot;Следующий&quot;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C9F0C6-35A4-4ABA-8C93-3ED3D25765DF}"/>
              </a:ext>
            </a:extLst>
          </p:cNvPr>
          <p:cNvSpPr/>
          <p:nvPr/>
        </p:nvSpPr>
        <p:spPr>
          <a:xfrm>
            <a:off x="4867388" y="3176757"/>
            <a:ext cx="212101" cy="218327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D53215-7170-4CE0-9C00-AC72DA1EDE42}"/>
              </a:ext>
            </a:extLst>
          </p:cNvPr>
          <p:cNvSpPr txBox="1"/>
          <p:nvPr/>
        </p:nvSpPr>
        <p:spPr>
          <a:xfrm>
            <a:off x="5155757" y="3095425"/>
            <a:ext cx="20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CA0A22-C288-4FC9-8143-15F74070E2F5}"/>
              </a:ext>
            </a:extLst>
          </p:cNvPr>
          <p:cNvSpPr txBox="1"/>
          <p:nvPr/>
        </p:nvSpPr>
        <p:spPr>
          <a:xfrm>
            <a:off x="4601050" y="3487076"/>
            <a:ext cx="23870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зарегистрированных НКО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353F3B-3DDF-4699-8FCA-061D8B9160ED}"/>
              </a:ext>
            </a:extLst>
          </p:cNvPr>
          <p:cNvSpPr txBox="1"/>
          <p:nvPr/>
        </p:nvSpPr>
        <p:spPr>
          <a:xfrm>
            <a:off x="4601367" y="3924589"/>
            <a:ext cx="304959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филиалах и представительствах некоммерческих неправительственных организациях 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6D1146-0611-491C-9A45-865B38FEF18B}"/>
              </a:ext>
            </a:extLst>
          </p:cNvPr>
          <p:cNvSpPr txBox="1"/>
          <p:nvPr/>
        </p:nvSpPr>
        <p:spPr>
          <a:xfrm>
            <a:off x="4597635" y="5339539"/>
            <a:ext cx="30495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представительствах иностранных религиозных организациях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6BEE0CD-167E-4CB7-AA7C-B4D3FAF5EFB0}"/>
              </a:ext>
            </a:extLst>
          </p:cNvPr>
          <p:cNvSpPr txBox="1"/>
          <p:nvPr/>
        </p:nvSpPr>
        <p:spPr>
          <a:xfrm>
            <a:off x="4597635" y="4730913"/>
            <a:ext cx="30308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национально-культурных автономиях</a:t>
            </a:r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id="{38FE4E79-DA0A-4C36-8B25-65AEE62DD0E8}"/>
              </a:ext>
            </a:extLst>
          </p:cNvPr>
          <p:cNvSpPr/>
          <p:nvPr/>
        </p:nvSpPr>
        <p:spPr>
          <a:xfrm>
            <a:off x="4214167" y="3523990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Стрелка: вправо 66">
            <a:extLst>
              <a:ext uri="{FF2B5EF4-FFF2-40B4-BE49-F238E27FC236}">
                <a16:creationId xmlns:a16="http://schemas.microsoft.com/office/drawing/2014/main" id="{02287AED-035F-4604-8CBF-AEC024371BFE}"/>
              </a:ext>
            </a:extLst>
          </p:cNvPr>
          <p:cNvSpPr/>
          <p:nvPr/>
        </p:nvSpPr>
        <p:spPr>
          <a:xfrm>
            <a:off x="4214167" y="4786633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право 68">
            <a:extLst>
              <a:ext uri="{FF2B5EF4-FFF2-40B4-BE49-F238E27FC236}">
                <a16:creationId xmlns:a16="http://schemas.microsoft.com/office/drawing/2014/main" id="{275A2171-7237-4CC8-92E8-0B246585BC02}"/>
              </a:ext>
            </a:extLst>
          </p:cNvPr>
          <p:cNvSpPr/>
          <p:nvPr/>
        </p:nvSpPr>
        <p:spPr>
          <a:xfrm>
            <a:off x="4223975" y="4034466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93A03C0-5779-4005-A467-E04A91D62A01}"/>
              </a:ext>
            </a:extLst>
          </p:cNvPr>
          <p:cNvSpPr/>
          <p:nvPr/>
        </p:nvSpPr>
        <p:spPr>
          <a:xfrm>
            <a:off x="4041633" y="3096917"/>
            <a:ext cx="3714752" cy="3695015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952CE4-D6E8-4245-9CF5-CDB2B9AA2CD7}"/>
              </a:ext>
            </a:extLst>
          </p:cNvPr>
          <p:cNvSpPr txBox="1"/>
          <p:nvPr/>
        </p:nvSpPr>
        <p:spPr>
          <a:xfrm>
            <a:off x="4600648" y="5949618"/>
            <a:ext cx="304657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реестра НКО, выполняющих функции иностранного агента</a:t>
            </a:r>
          </a:p>
        </p:txBody>
      </p:sp>
      <p:sp>
        <p:nvSpPr>
          <p:cNvPr id="72" name="Стрелка: вправо 71">
            <a:extLst>
              <a:ext uri="{FF2B5EF4-FFF2-40B4-BE49-F238E27FC236}">
                <a16:creationId xmlns:a16="http://schemas.microsoft.com/office/drawing/2014/main" id="{5568C1B8-453A-42E4-B207-41E31D8655D9}"/>
              </a:ext>
            </a:extLst>
          </p:cNvPr>
          <p:cNvSpPr/>
          <p:nvPr/>
        </p:nvSpPr>
        <p:spPr>
          <a:xfrm>
            <a:off x="4217240" y="5479414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50B21AF5-50DD-4B65-BD56-862FB05D1955}"/>
              </a:ext>
            </a:extLst>
          </p:cNvPr>
          <p:cNvSpPr/>
          <p:nvPr/>
        </p:nvSpPr>
        <p:spPr>
          <a:xfrm>
            <a:off x="4217496" y="6049276"/>
            <a:ext cx="279007" cy="229539"/>
          </a:xfrm>
          <a:prstGeom prst="righ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23" grpId="0" animBg="1"/>
      <p:bldP spid="28" grpId="0"/>
      <p:bldP spid="30" grpId="0" animBg="1"/>
      <p:bldP spid="31" grpId="0"/>
      <p:bldP spid="34" grpId="0"/>
      <p:bldP spid="3" grpId="0" animBg="1"/>
      <p:bldP spid="7" grpId="0" animBg="1"/>
      <p:bldP spid="11" grpId="0"/>
      <p:bldP spid="12" grpId="0"/>
      <p:bldP spid="16" grpId="0"/>
      <p:bldP spid="17" grpId="0"/>
      <p:bldP spid="19" grpId="0"/>
      <p:bldP spid="21" grpId="0"/>
      <p:bldP spid="25" grpId="0"/>
      <p:bldP spid="45" grpId="0" animBg="1"/>
      <p:bldP spid="44" grpId="0" animBg="1"/>
      <p:bldP spid="47" grpId="0" animBg="1"/>
      <p:bldP spid="48" grpId="0" animBg="1"/>
      <p:bldP spid="46" grpId="0"/>
      <p:bldP spid="49" grpId="0" animBg="1"/>
      <p:bldP spid="50" grpId="0" animBg="1"/>
      <p:bldP spid="52" grpId="0" animBg="1"/>
      <p:bldP spid="53" grpId="0" animBg="1"/>
      <p:bldP spid="54" grpId="0" animBg="1"/>
      <p:bldP spid="51" grpId="0" animBg="1"/>
      <p:bldP spid="56" grpId="0" animBg="1"/>
      <p:bldP spid="57" grpId="0" animBg="1"/>
      <p:bldP spid="58" grpId="0" animBg="1"/>
      <p:bldP spid="55" grpId="0" animBg="1"/>
      <p:bldP spid="60" grpId="0" animBg="1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F17D4-A935-417F-9FC9-F6EE4ADE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975" y="-35202"/>
            <a:ext cx="8590035" cy="9144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«Учет адвокатов РФ»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4F2ADF-043A-46BB-8BC6-371C8C11A71C}"/>
              </a:ext>
            </a:extLst>
          </p:cNvPr>
          <p:cNvSpPr/>
          <p:nvPr/>
        </p:nvSpPr>
        <p:spPr>
          <a:xfrm>
            <a:off x="3573992" y="1223872"/>
            <a:ext cx="36491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от 31 мая 2002 г. № 63-ФЗ «Об адвокатской деятельности и адвокатуре в РФ» 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9ECC25-4100-42EC-B5A9-72F977CA70C3}"/>
              </a:ext>
            </a:extLst>
          </p:cNvPr>
          <p:cNvSpPr/>
          <p:nvPr/>
        </p:nvSpPr>
        <p:spPr>
          <a:xfrm>
            <a:off x="7844779" y="797700"/>
            <a:ext cx="4247942" cy="1323439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предоставления всем желающим информации о деятельности министерства в сфере адвокатуры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24C779-6E97-467B-BA7C-582F6773C184}"/>
              </a:ext>
            </a:extLst>
          </p:cNvPr>
          <p:cNvSpPr/>
          <p:nvPr/>
        </p:nvSpPr>
        <p:spPr>
          <a:xfrm>
            <a:off x="987317" y="4778472"/>
            <a:ext cx="5071630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органом Минюста России по ведению портала «Об адвокатской деятельности в Российской Федерации» является 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Научный центр правовой информации при Минюсте России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8B8414-570C-462C-AA56-7C3C98FAC378}"/>
              </a:ext>
            </a:extLst>
          </p:cNvPr>
          <p:cNvSpPr/>
          <p:nvPr/>
        </p:nvSpPr>
        <p:spPr>
          <a:xfrm>
            <a:off x="2889155" y="3738389"/>
            <a:ext cx="3718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Адвокаты Российской Федерации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4DCC7DA-2157-458C-9F98-82E7FEEC10FA}"/>
              </a:ext>
            </a:extLst>
          </p:cNvPr>
          <p:cNvSpPr/>
          <p:nvPr/>
        </p:nvSpPr>
        <p:spPr>
          <a:xfrm>
            <a:off x="2764517" y="4070379"/>
            <a:ext cx="4122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Адвокаты иностранных государств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загнутый угол 15">
            <a:extLst>
              <a:ext uri="{FF2B5EF4-FFF2-40B4-BE49-F238E27FC236}">
                <a16:creationId xmlns:a16="http://schemas.microsoft.com/office/drawing/2014/main" id="{49845B88-4180-462D-83AB-811FE4F2156F}"/>
              </a:ext>
            </a:extLst>
          </p:cNvPr>
          <p:cNvSpPr/>
          <p:nvPr/>
        </p:nvSpPr>
        <p:spPr>
          <a:xfrm>
            <a:off x="744718" y="4726290"/>
            <a:ext cx="5695197" cy="1881900"/>
          </a:xfrm>
          <a:prstGeom prst="foldedCorner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Стрелка: поворот вправо">
            <a:extLst>
              <a:ext uri="{FF2B5EF4-FFF2-40B4-BE49-F238E27FC236}">
                <a16:creationId xmlns:a16="http://schemas.microsoft.com/office/drawing/2014/main" id="{027F2979-F8F1-43F3-96EF-74C1F1F4A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5101" y="5915450"/>
            <a:ext cx="914400" cy="914400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4FED16D-E240-4979-9001-59699CB459CC}"/>
              </a:ext>
            </a:extLst>
          </p:cNvPr>
          <p:cNvCxnSpPr/>
          <p:nvPr/>
        </p:nvCxnSpPr>
        <p:spPr>
          <a:xfrm>
            <a:off x="6817245" y="877049"/>
            <a:ext cx="73740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375EAC7-A7EE-4A6E-AD53-3ECEEA9D3ABF}"/>
              </a:ext>
            </a:extLst>
          </p:cNvPr>
          <p:cNvCxnSpPr/>
          <p:nvPr/>
        </p:nvCxnSpPr>
        <p:spPr>
          <a:xfrm flipH="1">
            <a:off x="4781320" y="1068636"/>
            <a:ext cx="1112704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42A074-66F6-4276-8203-722A161DF39E}"/>
              </a:ext>
            </a:extLst>
          </p:cNvPr>
          <p:cNvSpPr/>
          <p:nvPr/>
        </p:nvSpPr>
        <p:spPr>
          <a:xfrm>
            <a:off x="4296429" y="668526"/>
            <a:ext cx="2143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B85D4-AF65-4925-807C-C0B1AAE5F282}"/>
              </a:ext>
            </a:extLst>
          </p:cNvPr>
          <p:cNvSpPr txBox="1"/>
          <p:nvPr/>
        </p:nvSpPr>
        <p:spPr>
          <a:xfrm>
            <a:off x="3735435" y="3194990"/>
            <a:ext cx="2842354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адвоката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0ACE78A-8454-45FD-A82B-F449618FE127}"/>
              </a:ext>
            </a:extLst>
          </p:cNvPr>
          <p:cNvSpPr/>
          <p:nvPr/>
        </p:nvSpPr>
        <p:spPr>
          <a:xfrm>
            <a:off x="6769501" y="2293045"/>
            <a:ext cx="5323220" cy="3258239"/>
          </a:xfrm>
          <a:prstGeom prst="rect">
            <a:avLst/>
          </a:prstGeom>
          <a:noFill/>
          <a:ln w="28575">
            <a:solidFill>
              <a:srgbClr val="2E6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C6F046-788E-4A67-B8B3-42B433042DB1}"/>
              </a:ext>
            </a:extLst>
          </p:cNvPr>
          <p:cNvSpPr txBox="1"/>
          <p:nvPr/>
        </p:nvSpPr>
        <p:spPr>
          <a:xfrm>
            <a:off x="6864988" y="2428480"/>
            <a:ext cx="175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 адвоката: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8EE661-736E-48F7-A392-D1A29D080743}"/>
              </a:ext>
            </a:extLst>
          </p:cNvPr>
          <p:cNvSpPr txBox="1"/>
          <p:nvPr/>
        </p:nvSpPr>
        <p:spPr>
          <a:xfrm>
            <a:off x="6864988" y="2897094"/>
            <a:ext cx="228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Реестровый номер: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FFE2FC-54DF-4460-8AC6-B6B991AD97B9}"/>
              </a:ext>
            </a:extLst>
          </p:cNvPr>
          <p:cNvSpPr txBox="1"/>
          <p:nvPr/>
        </p:nvSpPr>
        <p:spPr>
          <a:xfrm>
            <a:off x="6864988" y="3318049"/>
            <a:ext cx="29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удостоверения: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25697B-8122-4932-8A07-F1B7D4BC93F0}"/>
              </a:ext>
            </a:extLst>
          </p:cNvPr>
          <p:cNvSpPr txBox="1"/>
          <p:nvPr/>
        </p:nvSpPr>
        <p:spPr>
          <a:xfrm>
            <a:off x="6864988" y="3763258"/>
            <a:ext cx="175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722A4E-410D-401D-92D6-D8216EA9529F}"/>
              </a:ext>
            </a:extLst>
          </p:cNvPr>
          <p:cNvSpPr txBox="1"/>
          <p:nvPr/>
        </p:nvSpPr>
        <p:spPr>
          <a:xfrm>
            <a:off x="6864988" y="4162385"/>
            <a:ext cx="179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адвокатского образования: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FE4046-EC43-4F59-B393-69158427C3A3}"/>
              </a:ext>
            </a:extLst>
          </p:cNvPr>
          <p:cNvSpPr txBox="1"/>
          <p:nvPr/>
        </p:nvSpPr>
        <p:spPr>
          <a:xfrm>
            <a:off x="6887021" y="5102904"/>
            <a:ext cx="175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РФ: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A93DD44-2793-4D18-A96C-19D75F6B96B8}"/>
              </a:ext>
            </a:extLst>
          </p:cNvPr>
          <p:cNvSpPr/>
          <p:nvPr/>
        </p:nvSpPr>
        <p:spPr>
          <a:xfrm>
            <a:off x="9157637" y="2874353"/>
            <a:ext cx="2678155" cy="306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59E5E0C-7F11-4780-A9D9-C7733C60BCC3}"/>
              </a:ext>
            </a:extLst>
          </p:cNvPr>
          <p:cNvSpPr/>
          <p:nvPr/>
        </p:nvSpPr>
        <p:spPr>
          <a:xfrm>
            <a:off x="9147676" y="2396595"/>
            <a:ext cx="2688116" cy="322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1DD169A-F6A6-4BEA-BF8E-377A14089D20}"/>
              </a:ext>
            </a:extLst>
          </p:cNvPr>
          <p:cNvSpPr/>
          <p:nvPr/>
        </p:nvSpPr>
        <p:spPr>
          <a:xfrm>
            <a:off x="9168653" y="3281722"/>
            <a:ext cx="2667139" cy="304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1454197-F6C4-4AAD-89D1-20335297B570}"/>
              </a:ext>
            </a:extLst>
          </p:cNvPr>
          <p:cNvSpPr/>
          <p:nvPr/>
        </p:nvSpPr>
        <p:spPr>
          <a:xfrm>
            <a:off x="8479318" y="3805659"/>
            <a:ext cx="3356473" cy="304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F7B5B2F-C04D-43C8-8ABD-F98170BCBAA7}"/>
              </a:ext>
            </a:extLst>
          </p:cNvPr>
          <p:cNvSpPr/>
          <p:nvPr/>
        </p:nvSpPr>
        <p:spPr>
          <a:xfrm>
            <a:off x="8479319" y="4260366"/>
            <a:ext cx="3356472" cy="701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5997116-C3CC-4B4B-8B50-7211A600580F}"/>
              </a:ext>
            </a:extLst>
          </p:cNvPr>
          <p:cNvSpPr/>
          <p:nvPr/>
        </p:nvSpPr>
        <p:spPr>
          <a:xfrm>
            <a:off x="8552764" y="5138069"/>
            <a:ext cx="3283027" cy="21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644A3ED-CCC2-4A40-B108-D0CD87786970}"/>
              </a:ext>
            </a:extLst>
          </p:cNvPr>
          <p:cNvSpPr/>
          <p:nvPr/>
        </p:nvSpPr>
        <p:spPr>
          <a:xfrm>
            <a:off x="9008129" y="5727059"/>
            <a:ext cx="2688116" cy="322722"/>
          </a:xfrm>
          <a:prstGeom prst="rect">
            <a:avLst/>
          </a:prstGeom>
          <a:solidFill>
            <a:srgbClr val="2E6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1CD21F8-FC6F-4B3A-8142-836E5CBC1E37}"/>
              </a:ext>
            </a:extLst>
          </p:cNvPr>
          <p:cNvCxnSpPr/>
          <p:nvPr/>
        </p:nvCxnSpPr>
        <p:spPr>
          <a:xfrm>
            <a:off x="42431" y="668526"/>
            <a:ext cx="121920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D132848-03C8-48B6-96E7-55F402BB4B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3633" r="18344" b="30434"/>
          <a:stretch/>
        </p:blipFill>
        <p:spPr>
          <a:xfrm>
            <a:off x="203685" y="781314"/>
            <a:ext cx="3548350" cy="26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6" grpId="0" animBg="1"/>
      <p:bldP spid="8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EB0A4-3D1E-482C-969F-B7D55441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1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центр правовой информации при Министерстве юстиции Российской Федерации</a:t>
            </a:r>
            <a:endParaRPr lang="ru-RU" sz="28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9A25E1-BF83-4B00-AB37-F5666E41B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67908"/>
            <a:ext cx="6096000" cy="1323968"/>
          </a:xfrm>
          <a:ln w="38100">
            <a:solidFill>
              <a:srgbClr val="FF990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Подведомственное учреждение Минюста России, решающее научно-практические задачи и внеплановые задания с высокими рисками реализации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6E1723-1199-45EE-B559-698A90796E8E}"/>
              </a:ext>
            </a:extLst>
          </p:cNvPr>
          <p:cNvSpPr/>
          <p:nvPr/>
        </p:nvSpPr>
        <p:spPr>
          <a:xfrm>
            <a:off x="220336" y="1556607"/>
            <a:ext cx="5662391" cy="1015663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соблюдение конституционных прав граждан на получение полной и актуальной информации о нормативных правовых актах РФ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71C8144-7486-49A3-8A6D-B808129B50F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988875" y="2982060"/>
            <a:ext cx="30190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22.08.2014 № 176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устава ФБУ «Научный центр правовой информации при Министерстве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стиции РФ» 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7D6A178-3B29-4CD2-9E5C-761FB69B2774}"/>
              </a:ext>
            </a:extLst>
          </p:cNvPr>
          <p:cNvCxnSpPr/>
          <p:nvPr/>
        </p:nvCxnSpPr>
        <p:spPr>
          <a:xfrm>
            <a:off x="5358598" y="1366359"/>
            <a:ext cx="73740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https://globalmsk.ru/usr/catalog/big-catalog-16016252501.jpg">
            <a:extLst>
              <a:ext uri="{FF2B5EF4-FFF2-40B4-BE49-F238E27FC236}">
                <a16:creationId xmlns:a16="http://schemas.microsoft.com/office/drawing/2014/main" id="{15AAE37B-A6C7-48FD-8EDE-E855B85F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" y="4677"/>
            <a:ext cx="13239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3"/>
            <a:extLst>
              <a:ext uri="{FF2B5EF4-FFF2-40B4-BE49-F238E27FC236}">
                <a16:creationId xmlns:a16="http://schemas.microsoft.com/office/drawing/2014/main" id="{A6706F46-93C8-4EB3-9C20-653C25FE99DF}"/>
              </a:ext>
            </a:extLst>
          </p:cNvPr>
          <p:cNvSpPr/>
          <p:nvPr/>
        </p:nvSpPr>
        <p:spPr>
          <a:xfrm>
            <a:off x="4162097" y="2797394"/>
            <a:ext cx="3294682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деятельности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FFC04E0-2957-48B2-AE6F-A80ECE034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9" b="2204"/>
          <a:stretch/>
        </p:blipFill>
        <p:spPr>
          <a:xfrm>
            <a:off x="2626272" y="3271616"/>
            <a:ext cx="5882728" cy="358638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7D261E6-B23F-41F2-8436-3DF66F9C345C}"/>
              </a:ext>
            </a:extLst>
          </p:cNvPr>
          <p:cNvCxnSpPr>
            <a:cxnSpLocks/>
          </p:cNvCxnSpPr>
          <p:nvPr/>
        </p:nvCxnSpPr>
        <p:spPr>
          <a:xfrm flipH="1">
            <a:off x="10770159" y="2931498"/>
            <a:ext cx="1035586" cy="203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B40306-1FFE-47D2-9566-D14820BA5956}"/>
              </a:ext>
            </a:extLst>
          </p:cNvPr>
          <p:cNvSpPr/>
          <p:nvPr/>
        </p:nvSpPr>
        <p:spPr>
          <a:xfrm>
            <a:off x="10216209" y="2531953"/>
            <a:ext cx="2143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 </a:t>
            </a:r>
          </a:p>
        </p:txBody>
      </p:sp>
    </p:spTree>
    <p:extLst>
      <p:ext uri="{BB962C8B-B14F-4D97-AF65-F5344CB8AC3E}">
        <p14:creationId xmlns:p14="http://schemas.microsoft.com/office/powerpoint/2010/main" val="6046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hlinkClick r:id="rId2"/>
            <a:extLst>
              <a:ext uri="{FF2B5EF4-FFF2-40B4-BE49-F238E27FC236}">
                <a16:creationId xmlns:a16="http://schemas.microsoft.com/office/drawing/2014/main" id="{063FA19F-83AE-4443-9C8B-6C6CA5E6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3" y="3240596"/>
            <a:ext cx="7044532" cy="3188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57F6E0-B846-4019-BD74-443A74964F4C}"/>
              </a:ext>
            </a:extLst>
          </p:cNvPr>
          <p:cNvSpPr/>
          <p:nvPr/>
        </p:nvSpPr>
        <p:spPr>
          <a:xfrm>
            <a:off x="3071952" y="147392"/>
            <a:ext cx="580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сервисы ФССП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1FCD07-D3C4-43CD-A786-9473C8781492}"/>
              </a:ext>
            </a:extLst>
          </p:cNvPr>
          <p:cNvSpPr/>
          <p:nvPr/>
        </p:nvSpPr>
        <p:spPr>
          <a:xfrm>
            <a:off x="6096000" y="857455"/>
            <a:ext cx="5824251" cy="1631216"/>
          </a:xfrm>
          <a:prstGeom prst="rect">
            <a:avLst/>
          </a:prstGeom>
          <a:ln w="28575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Справочно-информационная платформа с максимальным количеством внедренный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-технологий, доступный для граждан 24 часа, осуществляется на условиях ее свободного (бесплатного) использования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13EF1B1-4C52-4B9D-BBC2-E7169122814E}"/>
              </a:ext>
            </a:extLst>
          </p:cNvPr>
          <p:cNvCxnSpPr>
            <a:cxnSpLocks/>
          </p:cNvCxnSpPr>
          <p:nvPr/>
        </p:nvCxnSpPr>
        <p:spPr>
          <a:xfrm flipH="1">
            <a:off x="2614581" y="943967"/>
            <a:ext cx="1477477" cy="8672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EC20C6-E84C-4360-8472-3B32F60B1F45}"/>
              </a:ext>
            </a:extLst>
          </p:cNvPr>
          <p:cNvSpPr/>
          <p:nvPr/>
        </p:nvSpPr>
        <p:spPr>
          <a:xfrm rot="19768220">
            <a:off x="2155846" y="1006540"/>
            <a:ext cx="214348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804C45-BED9-4B3A-BAFF-9074F7F0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78" y="2608564"/>
            <a:ext cx="4176122" cy="272514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9DC6071-71DD-46EC-9F54-932C266B1C81}"/>
              </a:ext>
            </a:extLst>
          </p:cNvPr>
          <p:cNvSpPr/>
          <p:nvPr/>
        </p:nvSpPr>
        <p:spPr>
          <a:xfrm>
            <a:off x="422693" y="3240596"/>
            <a:ext cx="7044533" cy="3188484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0B36767-7DCF-4C9C-B5C5-1A13B3DB78AD}"/>
              </a:ext>
            </a:extLst>
          </p:cNvPr>
          <p:cNvCxnSpPr/>
          <p:nvPr/>
        </p:nvCxnSpPr>
        <p:spPr>
          <a:xfrm>
            <a:off x="5239191" y="1054348"/>
            <a:ext cx="73740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61DDE83-2058-4E76-9F7A-38BA96154AB0}"/>
              </a:ext>
            </a:extLst>
          </p:cNvPr>
          <p:cNvCxnSpPr/>
          <p:nvPr/>
        </p:nvCxnSpPr>
        <p:spPr>
          <a:xfrm flipV="1">
            <a:off x="0" y="699993"/>
            <a:ext cx="12168793" cy="1691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8315FF-7478-4A8A-A1E6-2CB4C97CF219}"/>
              </a:ext>
            </a:extLst>
          </p:cNvPr>
          <p:cNvSpPr/>
          <p:nvPr/>
        </p:nvSpPr>
        <p:spPr>
          <a:xfrm>
            <a:off x="422693" y="1813260"/>
            <a:ext cx="43043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от 27 июля 2006 г. № 149-ФЗ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информации, информационных технологиях и о защите информации» </a:t>
            </a:r>
          </a:p>
        </p:txBody>
      </p:sp>
    </p:spTree>
    <p:extLst>
      <p:ext uri="{BB962C8B-B14F-4D97-AF65-F5344CB8AC3E}">
        <p14:creationId xmlns:p14="http://schemas.microsoft.com/office/powerpoint/2010/main" val="76604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E02D34-0314-474C-8CCF-036F0AD8837B}"/>
              </a:ext>
            </a:extLst>
          </p:cNvPr>
          <p:cNvSpPr/>
          <p:nvPr/>
        </p:nvSpPr>
        <p:spPr>
          <a:xfrm>
            <a:off x="71538" y="689030"/>
            <a:ext cx="2232914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Реестр розыска по исполнительным производствам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66C038-D7A2-487C-B3AD-B707F06CDB82}"/>
              </a:ext>
            </a:extLst>
          </p:cNvPr>
          <p:cNvSpPr/>
          <p:nvPr/>
        </p:nvSpPr>
        <p:spPr>
          <a:xfrm>
            <a:off x="325472" y="2650775"/>
            <a:ext cx="330885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Банком данных </a:t>
            </a:r>
          </a:p>
          <a:p>
            <a:r>
              <a:rPr lang="ru-RU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исполнительных производств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3C9DA59-3D06-4070-A973-C1794720458A}"/>
              </a:ext>
            </a:extLst>
          </p:cNvPr>
          <p:cNvSpPr/>
          <p:nvPr/>
        </p:nvSpPr>
        <p:spPr>
          <a:xfrm>
            <a:off x="2722514" y="1315899"/>
            <a:ext cx="2969342" cy="10802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BB27FC6-7921-48F7-97A1-D697B8121F9D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1390593"/>
            <a:ext cx="440403" cy="999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FE5523-1DC1-4A9C-80AD-D187FCA92BFF}"/>
              </a:ext>
            </a:extLst>
          </p:cNvPr>
          <p:cNvSpPr txBox="1"/>
          <p:nvPr/>
        </p:nvSpPr>
        <p:spPr>
          <a:xfrm>
            <a:off x="3104499" y="1366157"/>
            <a:ext cx="224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гражданам пользоваться: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C69CC4-267E-4DA9-91BF-F86660C35DA2}"/>
              </a:ext>
            </a:extLst>
          </p:cNvPr>
          <p:cNvSpPr/>
          <p:nvPr/>
        </p:nvSpPr>
        <p:spPr>
          <a:xfrm>
            <a:off x="6594012" y="933096"/>
            <a:ext cx="410734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Сервисами ФССП России на портале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13BC977-B530-46D2-98AF-1F8BA18E2571}"/>
              </a:ext>
            </a:extLst>
          </p:cNvPr>
          <p:cNvCxnSpPr>
            <a:cxnSpLocks/>
          </p:cNvCxnSpPr>
          <p:nvPr/>
        </p:nvCxnSpPr>
        <p:spPr>
          <a:xfrm flipV="1">
            <a:off x="3769632" y="504603"/>
            <a:ext cx="0" cy="71688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0E2F25A-67B5-4A36-82B6-3D51E3E40A28}"/>
              </a:ext>
            </a:extLst>
          </p:cNvPr>
          <p:cNvCxnSpPr>
            <a:cxnSpLocks/>
          </p:cNvCxnSpPr>
          <p:nvPr/>
        </p:nvCxnSpPr>
        <p:spPr>
          <a:xfrm flipH="1">
            <a:off x="1979900" y="2107934"/>
            <a:ext cx="671818" cy="4847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536025E-D846-43A5-9D0D-0F99BC1F8EFD}"/>
              </a:ext>
            </a:extLst>
          </p:cNvPr>
          <p:cNvCxnSpPr>
            <a:cxnSpLocks/>
          </p:cNvCxnSpPr>
          <p:nvPr/>
        </p:nvCxnSpPr>
        <p:spPr>
          <a:xfrm flipV="1">
            <a:off x="5690273" y="1490575"/>
            <a:ext cx="602606" cy="34079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D9F011C-CE3E-4EEC-9513-6ED5D807D314}"/>
              </a:ext>
            </a:extLst>
          </p:cNvPr>
          <p:cNvSpPr/>
          <p:nvPr/>
        </p:nvSpPr>
        <p:spPr>
          <a:xfrm>
            <a:off x="2452236" y="53267"/>
            <a:ext cx="479804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Извещения о проведении публичных торгов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Стрелка: поворот вправо">
            <a:extLst>
              <a:ext uri="{FF2B5EF4-FFF2-40B4-BE49-F238E27FC236}">
                <a16:creationId xmlns:a16="http://schemas.microsoft.com/office/drawing/2014/main" id="{8D65466D-0B85-419B-A28B-B39085FED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7021" y="1256669"/>
            <a:ext cx="914400" cy="9144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99883F3-38B1-41BD-98D8-B21B2BF7CBDF}"/>
              </a:ext>
            </a:extLst>
          </p:cNvPr>
          <p:cNvSpPr/>
          <p:nvPr/>
        </p:nvSpPr>
        <p:spPr>
          <a:xfrm>
            <a:off x="8033715" y="1775658"/>
            <a:ext cx="216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 возможность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C2D2E6C-C3AC-4BC0-B003-57106E1CB215}"/>
              </a:ext>
            </a:extLst>
          </p:cNvPr>
          <p:cNvSpPr/>
          <p:nvPr/>
        </p:nvSpPr>
        <p:spPr>
          <a:xfrm>
            <a:off x="6827886" y="2144547"/>
            <a:ext cx="5283200" cy="4660186"/>
          </a:xfrm>
          <a:prstGeom prst="rect">
            <a:avLst/>
          </a:prstGeom>
          <a:noFill/>
          <a:ln w="57150">
            <a:solidFill>
              <a:srgbClr val="2E6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review">
            <a:hlinkClick r:id="rId7"/>
            <a:extLst>
              <a:ext uri="{FF2B5EF4-FFF2-40B4-BE49-F238E27FC236}">
                <a16:creationId xmlns:a16="http://schemas.microsoft.com/office/drawing/2014/main" id="{EACC247C-FBC2-40E4-800F-F8A9FD164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40538" r="20772" b="40656"/>
          <a:stretch/>
        </p:blipFill>
        <p:spPr bwMode="auto">
          <a:xfrm>
            <a:off x="7658910" y="1422001"/>
            <a:ext cx="2622537" cy="4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22AC61-1265-4E2E-9B09-9A9320B450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0438" b="8457"/>
          <a:stretch/>
        </p:blipFill>
        <p:spPr>
          <a:xfrm>
            <a:off x="6992220" y="2263163"/>
            <a:ext cx="4700510" cy="15666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C9AA52-A0C9-421B-970B-0D05AFA7AA68}"/>
              </a:ext>
            </a:extLst>
          </p:cNvPr>
          <p:cNvSpPr txBox="1"/>
          <p:nvPr/>
        </p:nvSpPr>
        <p:spPr>
          <a:xfrm>
            <a:off x="8647683" y="2473723"/>
            <a:ext cx="2500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уведомления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 судебных приставов</a:t>
            </a: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CDC03B4-6CF0-4660-AEA6-2EFD2B8FB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0438" b="8457"/>
          <a:stretch/>
        </p:blipFill>
        <p:spPr>
          <a:xfrm>
            <a:off x="6992220" y="3868669"/>
            <a:ext cx="4605051" cy="15348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4266AB-2112-4AB9-B0D3-99A351A9ACAF}"/>
              </a:ext>
            </a:extLst>
          </p:cNvPr>
          <p:cNvSpPr txBox="1"/>
          <p:nvPr/>
        </p:nvSpPr>
        <p:spPr>
          <a:xfrm>
            <a:off x="8602097" y="4244144"/>
            <a:ext cx="250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 наложенных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A89D24A-2073-4274-B279-2637042BB8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0438" b="8457"/>
          <a:stretch/>
        </p:blipFill>
        <p:spPr>
          <a:xfrm>
            <a:off x="6967556" y="5376894"/>
            <a:ext cx="4831509" cy="145273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3F544-8FC6-447B-9F55-A23622E10986}"/>
              </a:ext>
            </a:extLst>
          </p:cNvPr>
          <p:cNvSpPr txBox="1"/>
          <p:nvPr/>
        </p:nvSpPr>
        <p:spPr>
          <a:xfrm>
            <a:off x="8717814" y="5612969"/>
            <a:ext cx="268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Направлять обращения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судебным приставам</a:t>
            </a:r>
          </a:p>
        </p:txBody>
      </p:sp>
      <p:pic>
        <p:nvPicPr>
          <p:cNvPr id="31" name="Рисунок 30" descr="Стрелка: поворот вправо">
            <a:extLst>
              <a:ext uri="{FF2B5EF4-FFF2-40B4-BE49-F238E27FC236}">
                <a16:creationId xmlns:a16="http://schemas.microsoft.com/office/drawing/2014/main" id="{CC7F0B64-96DE-47DF-A1A5-704DADB4F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4327" y="2665385"/>
            <a:ext cx="914400" cy="9144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D4EE39E-9FEF-4B10-9D58-3358E546D0F7}"/>
              </a:ext>
            </a:extLst>
          </p:cNvPr>
          <p:cNvSpPr/>
          <p:nvPr/>
        </p:nvSpPr>
        <p:spPr>
          <a:xfrm>
            <a:off x="392935" y="4585426"/>
            <a:ext cx="3376697" cy="28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9797B6D-3D71-471F-B17E-0CF6FDF6F046}"/>
              </a:ext>
            </a:extLst>
          </p:cNvPr>
          <p:cNvSpPr/>
          <p:nvPr/>
        </p:nvSpPr>
        <p:spPr>
          <a:xfrm>
            <a:off x="2674765" y="5064959"/>
            <a:ext cx="847177" cy="34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6BF41D5-3F29-40C8-8D75-006FCAE19DC9}"/>
              </a:ext>
            </a:extLst>
          </p:cNvPr>
          <p:cNvSpPr/>
          <p:nvPr/>
        </p:nvSpPr>
        <p:spPr>
          <a:xfrm>
            <a:off x="1372806" y="5064959"/>
            <a:ext cx="1079430" cy="34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D0E8D3-3B5F-483F-B0B5-D5AC02193939}"/>
              </a:ext>
            </a:extLst>
          </p:cNvPr>
          <p:cNvSpPr/>
          <p:nvPr/>
        </p:nvSpPr>
        <p:spPr>
          <a:xfrm>
            <a:off x="392935" y="5064960"/>
            <a:ext cx="907055" cy="34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D48E396-5FA3-42B5-A771-88D10BCB8575}"/>
              </a:ext>
            </a:extLst>
          </p:cNvPr>
          <p:cNvSpPr/>
          <p:nvPr/>
        </p:nvSpPr>
        <p:spPr>
          <a:xfrm>
            <a:off x="400815" y="5603168"/>
            <a:ext cx="3376697" cy="2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(__) _-_-__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5CBFB34-ECFE-4100-83CB-ADA2A60335CE}"/>
              </a:ext>
            </a:extLst>
          </p:cNvPr>
          <p:cNvSpPr/>
          <p:nvPr/>
        </p:nvSpPr>
        <p:spPr>
          <a:xfrm>
            <a:off x="400815" y="4117993"/>
            <a:ext cx="3376697" cy="2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C53F9E3-17A3-40F0-9835-7F0655888C7C}"/>
              </a:ext>
            </a:extLst>
          </p:cNvPr>
          <p:cNvSpPr/>
          <p:nvPr/>
        </p:nvSpPr>
        <p:spPr>
          <a:xfrm>
            <a:off x="399426" y="6168970"/>
            <a:ext cx="3376697" cy="275999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ПОИСК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CD01A7-16EF-42B8-A4A9-3C4495BE55B1}"/>
              </a:ext>
            </a:extLst>
          </p:cNvPr>
          <p:cNvSpPr txBox="1"/>
          <p:nvPr/>
        </p:nvSpPr>
        <p:spPr>
          <a:xfrm>
            <a:off x="441639" y="3631141"/>
            <a:ext cx="283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Введите свои данные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94EC3F4-03E8-4460-B917-CE4156814A45}"/>
              </a:ext>
            </a:extLst>
          </p:cNvPr>
          <p:cNvSpPr/>
          <p:nvPr/>
        </p:nvSpPr>
        <p:spPr>
          <a:xfrm>
            <a:off x="71538" y="3631141"/>
            <a:ext cx="4841985" cy="3034064"/>
          </a:xfrm>
          <a:prstGeom prst="rect">
            <a:avLst/>
          </a:prstGeom>
          <a:noFill/>
          <a:ln w="28575">
            <a:solidFill>
              <a:srgbClr val="2E6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27" grpId="0" animBg="1"/>
      <p:bldP spid="22" grpId="0"/>
      <p:bldP spid="12" grpId="0" animBg="1"/>
      <p:bldP spid="19" grpId="0"/>
      <p:bldP spid="26" grpId="0"/>
      <p:bldP spid="29" grpId="0"/>
      <p:bldP spid="2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1" grpId="0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1721</Words>
  <Application>Microsoft Office PowerPoint</Application>
  <PresentationFormat>Широкоэкранный</PresentationFormat>
  <Paragraphs>172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SimSun-ExtB</vt:lpstr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План: </vt:lpstr>
      <vt:lpstr>Введение </vt:lpstr>
      <vt:lpstr>Презентация PowerPoint</vt:lpstr>
      <vt:lpstr>Информационный портал о деятельности некоммерческих организаций</vt:lpstr>
      <vt:lpstr>Информационная система «Учет адвокатов РФ»</vt:lpstr>
      <vt:lpstr>Научный центр правовой информации при Министерстве юстиции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Перспектива развития цифровой трансформации Министерства юстиции на 2023 год</vt:lpstr>
      <vt:lpstr>Заключение </vt:lpstr>
      <vt:lpstr>Библиографический список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119</cp:revision>
  <dcterms:created xsi:type="dcterms:W3CDTF">2022-05-01T08:16:55Z</dcterms:created>
  <dcterms:modified xsi:type="dcterms:W3CDTF">2022-05-20T10:57:49Z</dcterms:modified>
</cp:coreProperties>
</file>