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73" r:id="rId4"/>
    <p:sldId id="259" r:id="rId5"/>
    <p:sldId id="261" r:id="rId6"/>
    <p:sldId id="262" r:id="rId7"/>
    <p:sldId id="263" r:id="rId8"/>
    <p:sldId id="264" r:id="rId9"/>
    <p:sldId id="265" r:id="rId10"/>
    <p:sldId id="271" r:id="rId11"/>
    <p:sldId id="267" r:id="rId12"/>
    <p:sldId id="272" r:id="rId13"/>
    <p:sldId id="269" r:id="rId14"/>
    <p:sldId id="270" r:id="rId15"/>
    <p:sldId id="278" r:id="rId16"/>
    <p:sldId id="282" r:id="rId17"/>
    <p:sldId id="279" r:id="rId18"/>
    <p:sldId id="284" r:id="rId19"/>
    <p:sldId id="291" r:id="rId20"/>
    <p:sldId id="285" r:id="rId21"/>
    <p:sldId id="286" r:id="rId22"/>
    <p:sldId id="292" r:id="rId23"/>
    <p:sldId id="288" r:id="rId24"/>
    <p:sldId id="289" r:id="rId25"/>
    <p:sldId id="290" r:id="rId26"/>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DB9CA"/>
    <a:srgbClr val="607796"/>
    <a:srgbClr val="3C3F74"/>
    <a:srgbClr val="45556B"/>
    <a:srgbClr val="053BA7"/>
    <a:srgbClr val="021945"/>
    <a:srgbClr val="02206C"/>
    <a:srgbClr val="394759"/>
    <a:srgbClr val="B5C1CF"/>
    <a:srgbClr val="657A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26" autoAdjust="0"/>
    <p:restoredTop sz="94660"/>
  </p:normalViewPr>
  <p:slideViewPr>
    <p:cSldViewPr snapToGrid="0">
      <p:cViewPr varScale="1">
        <p:scale>
          <a:sx n="83" d="100"/>
          <a:sy n="83" d="100"/>
        </p:scale>
        <p:origin x="216" y="5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smtClean="0"/>
              <a:t>Образец заголовка</a:t>
            </a:r>
            <a:endParaRPr lang="ru-RU"/>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D94C765C-7ECB-4EF1-927A-86AE93C20734}" type="datetimeFigureOut">
              <a:rPr lang="ru-RU" smtClean="0"/>
              <a:t>27.05.2022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AB93CC19-A539-47FF-A833-FC8EEA219569}" type="slidenum">
              <a:rPr lang="ru-RU" smtClean="0"/>
              <a:t>‹#›</a:t>
            </a:fld>
            <a:endParaRPr lang="ru-RU"/>
          </a:p>
        </p:txBody>
      </p:sp>
    </p:spTree>
    <p:extLst>
      <p:ext uri="{BB962C8B-B14F-4D97-AF65-F5344CB8AC3E}">
        <p14:creationId xmlns:p14="http://schemas.microsoft.com/office/powerpoint/2010/main" val="35731065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D94C765C-7ECB-4EF1-927A-86AE93C20734}" type="datetimeFigureOut">
              <a:rPr lang="ru-RU" smtClean="0"/>
              <a:t>27.05.2022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AB93CC19-A539-47FF-A833-FC8EEA219569}" type="slidenum">
              <a:rPr lang="ru-RU" smtClean="0"/>
              <a:t>‹#›</a:t>
            </a:fld>
            <a:endParaRPr lang="ru-RU"/>
          </a:p>
        </p:txBody>
      </p:sp>
    </p:spTree>
    <p:extLst>
      <p:ext uri="{BB962C8B-B14F-4D97-AF65-F5344CB8AC3E}">
        <p14:creationId xmlns:p14="http://schemas.microsoft.com/office/powerpoint/2010/main" val="9818034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0" y="365125"/>
            <a:ext cx="2628900" cy="5811838"/>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838200" y="365125"/>
            <a:ext cx="7734300" cy="5811838"/>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D94C765C-7ECB-4EF1-927A-86AE93C20734}" type="datetimeFigureOut">
              <a:rPr lang="ru-RU" smtClean="0"/>
              <a:t>27.05.2022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AB93CC19-A539-47FF-A833-FC8EEA219569}" type="slidenum">
              <a:rPr lang="ru-RU" smtClean="0"/>
              <a:t>‹#›</a:t>
            </a:fld>
            <a:endParaRPr lang="ru-RU"/>
          </a:p>
        </p:txBody>
      </p:sp>
    </p:spTree>
    <p:extLst>
      <p:ext uri="{BB962C8B-B14F-4D97-AF65-F5344CB8AC3E}">
        <p14:creationId xmlns:p14="http://schemas.microsoft.com/office/powerpoint/2010/main" val="16606936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D94C765C-7ECB-4EF1-927A-86AE93C20734}" type="datetimeFigureOut">
              <a:rPr lang="ru-RU" smtClean="0"/>
              <a:t>27.05.2022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AB93CC19-A539-47FF-A833-FC8EEA219569}" type="slidenum">
              <a:rPr lang="ru-RU" smtClean="0"/>
              <a:t>‹#›</a:t>
            </a:fld>
            <a:endParaRPr lang="ru-RU"/>
          </a:p>
        </p:txBody>
      </p:sp>
    </p:spTree>
    <p:extLst>
      <p:ext uri="{BB962C8B-B14F-4D97-AF65-F5344CB8AC3E}">
        <p14:creationId xmlns:p14="http://schemas.microsoft.com/office/powerpoint/2010/main" val="32501324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50" y="1709738"/>
            <a:ext cx="10515600" cy="2852737"/>
          </a:xfrm>
        </p:spPr>
        <p:txBody>
          <a:bodyPr anchor="b"/>
          <a:lstStyle>
            <a:lvl1pPr>
              <a:defRPr sz="6000"/>
            </a:lvl1pPr>
          </a:lstStyle>
          <a:p>
            <a:r>
              <a:rPr lang="ru-RU" smtClean="0"/>
              <a:t>Образец заголовка</a:t>
            </a:r>
            <a:endParaRPr lang="ru-RU"/>
          </a:p>
        </p:txBody>
      </p:sp>
      <p:sp>
        <p:nvSpPr>
          <p:cNvPr id="3" name="Текст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D94C765C-7ECB-4EF1-927A-86AE93C20734}" type="datetimeFigureOut">
              <a:rPr lang="ru-RU" smtClean="0"/>
              <a:t>27.05.2022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AB93CC19-A539-47FF-A833-FC8EEA219569}" type="slidenum">
              <a:rPr lang="ru-RU" smtClean="0"/>
              <a:t>‹#›</a:t>
            </a:fld>
            <a:endParaRPr lang="ru-RU"/>
          </a:p>
        </p:txBody>
      </p:sp>
    </p:spTree>
    <p:extLst>
      <p:ext uri="{BB962C8B-B14F-4D97-AF65-F5344CB8AC3E}">
        <p14:creationId xmlns:p14="http://schemas.microsoft.com/office/powerpoint/2010/main" val="40718507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838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6172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D94C765C-7ECB-4EF1-927A-86AE93C20734}" type="datetimeFigureOut">
              <a:rPr lang="ru-RU" smtClean="0"/>
              <a:t>27.05.2022</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AB93CC19-A539-47FF-A833-FC8EEA219569}" type="slidenum">
              <a:rPr lang="ru-RU" smtClean="0"/>
              <a:t>‹#›</a:t>
            </a:fld>
            <a:endParaRPr lang="ru-RU"/>
          </a:p>
        </p:txBody>
      </p:sp>
    </p:spTree>
    <p:extLst>
      <p:ext uri="{BB962C8B-B14F-4D97-AF65-F5344CB8AC3E}">
        <p14:creationId xmlns:p14="http://schemas.microsoft.com/office/powerpoint/2010/main" val="31718543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5"/>
            <a:ext cx="10515600" cy="1325563"/>
          </a:xfrm>
        </p:spPr>
        <p:txBody>
          <a:bodyPr/>
          <a:lstStyle/>
          <a:p>
            <a:r>
              <a:rPr lang="ru-RU" smtClean="0"/>
              <a:t>Образец заголовка</a:t>
            </a:r>
            <a:endParaRPr lang="ru-RU"/>
          </a:p>
        </p:txBody>
      </p:sp>
      <p:sp>
        <p:nvSpPr>
          <p:cNvPr id="3" name="Текст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839788" y="2505075"/>
            <a:ext cx="5157787"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6172200" y="2505075"/>
            <a:ext cx="5183188"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D94C765C-7ECB-4EF1-927A-86AE93C20734}" type="datetimeFigureOut">
              <a:rPr lang="ru-RU" smtClean="0"/>
              <a:t>27.05.2022</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AB93CC19-A539-47FF-A833-FC8EEA219569}" type="slidenum">
              <a:rPr lang="ru-RU" smtClean="0"/>
              <a:t>‹#›</a:t>
            </a:fld>
            <a:endParaRPr lang="ru-RU"/>
          </a:p>
        </p:txBody>
      </p:sp>
    </p:spTree>
    <p:extLst>
      <p:ext uri="{BB962C8B-B14F-4D97-AF65-F5344CB8AC3E}">
        <p14:creationId xmlns:p14="http://schemas.microsoft.com/office/powerpoint/2010/main" val="19718635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D94C765C-7ECB-4EF1-927A-86AE93C20734}" type="datetimeFigureOut">
              <a:rPr lang="ru-RU" smtClean="0"/>
              <a:t>27.05.2022</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AB93CC19-A539-47FF-A833-FC8EEA219569}" type="slidenum">
              <a:rPr lang="ru-RU" smtClean="0"/>
              <a:t>‹#›</a:t>
            </a:fld>
            <a:endParaRPr lang="ru-RU"/>
          </a:p>
        </p:txBody>
      </p:sp>
    </p:spTree>
    <p:extLst>
      <p:ext uri="{BB962C8B-B14F-4D97-AF65-F5344CB8AC3E}">
        <p14:creationId xmlns:p14="http://schemas.microsoft.com/office/powerpoint/2010/main" val="29342449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D94C765C-7ECB-4EF1-927A-86AE93C20734}" type="datetimeFigureOut">
              <a:rPr lang="ru-RU" smtClean="0"/>
              <a:t>27.05.2022</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AB93CC19-A539-47FF-A833-FC8EEA219569}" type="slidenum">
              <a:rPr lang="ru-RU" smtClean="0"/>
              <a:t>‹#›</a:t>
            </a:fld>
            <a:endParaRPr lang="ru-RU"/>
          </a:p>
        </p:txBody>
      </p:sp>
    </p:spTree>
    <p:extLst>
      <p:ext uri="{BB962C8B-B14F-4D97-AF65-F5344CB8AC3E}">
        <p14:creationId xmlns:p14="http://schemas.microsoft.com/office/powerpoint/2010/main" val="37980827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ru-RU"/>
          </a:p>
        </p:txBody>
      </p:sp>
      <p:sp>
        <p:nvSpPr>
          <p:cNvPr id="3" name="Объект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p>
            <a:fld id="{D94C765C-7ECB-4EF1-927A-86AE93C20734}" type="datetimeFigureOut">
              <a:rPr lang="ru-RU" smtClean="0"/>
              <a:t>27.05.2022</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AB93CC19-A539-47FF-A833-FC8EEA219569}" type="slidenum">
              <a:rPr lang="ru-RU" smtClean="0"/>
              <a:t>‹#›</a:t>
            </a:fld>
            <a:endParaRPr lang="ru-RU"/>
          </a:p>
        </p:txBody>
      </p:sp>
    </p:spTree>
    <p:extLst>
      <p:ext uri="{BB962C8B-B14F-4D97-AF65-F5344CB8AC3E}">
        <p14:creationId xmlns:p14="http://schemas.microsoft.com/office/powerpoint/2010/main" val="1589065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ru-RU"/>
          </a:p>
        </p:txBody>
      </p:sp>
      <p:sp>
        <p:nvSpPr>
          <p:cNvPr id="3" name="Рисунок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p>
            <a:fld id="{D94C765C-7ECB-4EF1-927A-86AE93C20734}" type="datetimeFigureOut">
              <a:rPr lang="ru-RU" smtClean="0"/>
              <a:t>27.05.2022</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AB93CC19-A539-47FF-A833-FC8EEA219569}" type="slidenum">
              <a:rPr lang="ru-RU" smtClean="0"/>
              <a:t>‹#›</a:t>
            </a:fld>
            <a:endParaRPr lang="ru-RU"/>
          </a:p>
        </p:txBody>
      </p:sp>
    </p:spTree>
    <p:extLst>
      <p:ext uri="{BB962C8B-B14F-4D97-AF65-F5344CB8AC3E}">
        <p14:creationId xmlns:p14="http://schemas.microsoft.com/office/powerpoint/2010/main" val="4714444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10000">
              <a:srgbClr val="000C2B"/>
            </a:gs>
            <a:gs pos="100000">
              <a:schemeClr val="accent1">
                <a:lumMod val="45000"/>
                <a:lumOff val="55000"/>
              </a:schemeClr>
            </a:gs>
            <a:gs pos="100000">
              <a:schemeClr val="accent1">
                <a:lumMod val="45000"/>
                <a:lumOff val="55000"/>
              </a:schemeClr>
            </a:gs>
            <a:gs pos="21000">
              <a:schemeClr val="accent1">
                <a:lumMod val="30000"/>
                <a:lumOff val="70000"/>
              </a:schemeClr>
            </a:gs>
          </a:gsLst>
          <a:lin ang="19200000" scaled="0"/>
          <a:tileRect/>
        </a:gra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4C765C-7ECB-4EF1-927A-86AE93C20734}" type="datetimeFigureOut">
              <a:rPr lang="ru-RU" smtClean="0"/>
              <a:t>27.05.2022</a:t>
            </a:fld>
            <a:endParaRPr lang="ru-RU"/>
          </a:p>
        </p:txBody>
      </p:sp>
      <p:sp>
        <p:nvSpPr>
          <p:cNvPr id="5" name="Нижний колонтитул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B93CC19-A539-47FF-A833-FC8EEA219569}" type="slidenum">
              <a:rPr lang="ru-RU" smtClean="0"/>
              <a:t>‹#›</a:t>
            </a:fld>
            <a:endParaRPr lang="ru-RU"/>
          </a:p>
        </p:txBody>
      </p:sp>
    </p:spTree>
    <p:extLst>
      <p:ext uri="{BB962C8B-B14F-4D97-AF65-F5344CB8AC3E}">
        <p14:creationId xmlns:p14="http://schemas.microsoft.com/office/powerpoint/2010/main" val="292691615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p3"/><Relationship Id="rId1" Type="http://schemas.microsoft.com/office/2007/relationships/media" Target="../media/media4.mp3"/><Relationship Id="rId5" Type="http://schemas.openxmlformats.org/officeDocument/2006/relationships/image" Target="../media/image3.png"/><Relationship Id="rId4" Type="http://schemas.openxmlformats.org/officeDocument/2006/relationships/image" Target="../media/image17.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5.mp4"/><Relationship Id="rId1" Type="http://schemas.microsoft.com/office/2007/relationships/media" Target="../media/media5.mp4"/><Relationship Id="rId4" Type="http://schemas.openxmlformats.org/officeDocument/2006/relationships/image" Target="../media/image18.png"/></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microsoft.com/office/2007/relationships/media" Target="../media/media2.mp3"/><Relationship Id="rId7" Type="http://schemas.openxmlformats.org/officeDocument/2006/relationships/image" Target="../media/image4.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png"/><Relationship Id="rId5" Type="http://schemas.openxmlformats.org/officeDocument/2006/relationships/slideLayout" Target="../slideLayouts/slideLayout2.xml"/><Relationship Id="rId4" Type="http://schemas.openxmlformats.org/officeDocument/2006/relationships/audio" Target="../media/media2.mp3"/></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3.pn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a:stretch>
            <a:fillRect/>
          </a:stretch>
        </p:blipFill>
        <p:spPr>
          <a:xfrm>
            <a:off x="0" y="0"/>
            <a:ext cx="12348048" cy="6858000"/>
          </a:xfrm>
          <a:prstGeom prst="rect">
            <a:avLst/>
          </a:prstGeom>
        </p:spPr>
      </p:pic>
      <p:sp>
        <p:nvSpPr>
          <p:cNvPr id="2" name="Заголовок 1"/>
          <p:cNvSpPr>
            <a:spLocks noGrp="1"/>
          </p:cNvSpPr>
          <p:nvPr>
            <p:ph type="ctrTitle"/>
          </p:nvPr>
        </p:nvSpPr>
        <p:spPr>
          <a:xfrm>
            <a:off x="11443092" y="5638799"/>
            <a:ext cx="1082040" cy="263843"/>
          </a:xfrm>
          <a:scene3d>
            <a:camera prst="orthographicFront"/>
            <a:lightRig rig="freezing" dir="t"/>
          </a:scene3d>
        </p:spPr>
        <p:txBody>
          <a:bodyPr>
            <a:normAutofit fontScale="90000"/>
          </a:bodyPr>
          <a:lstStyle/>
          <a:p>
            <a:endParaRPr lang="ru-RU" dirty="0"/>
          </a:p>
        </p:txBody>
      </p:sp>
      <p:sp>
        <p:nvSpPr>
          <p:cNvPr id="3" name="Подзаголовок 2"/>
          <p:cNvSpPr>
            <a:spLocks noGrp="1"/>
          </p:cNvSpPr>
          <p:nvPr>
            <p:ph type="subTitle" idx="1"/>
          </p:nvPr>
        </p:nvSpPr>
        <p:spPr>
          <a:xfrm>
            <a:off x="11917680" y="4831080"/>
            <a:ext cx="274320" cy="624840"/>
          </a:xfrm>
        </p:spPr>
        <p:txBody>
          <a:bodyPr/>
          <a:lstStyle/>
          <a:p>
            <a:endParaRPr lang="ru-RU" dirty="0"/>
          </a:p>
        </p:txBody>
      </p:sp>
      <p:sp>
        <p:nvSpPr>
          <p:cNvPr id="4" name="Скругленный прямоугольник 3"/>
          <p:cNvSpPr/>
          <p:nvPr/>
        </p:nvSpPr>
        <p:spPr>
          <a:xfrm>
            <a:off x="6457072" y="4593687"/>
            <a:ext cx="5734928" cy="2090224"/>
          </a:xfrm>
          <a:prstGeom prst="roundRect">
            <a:avLst/>
          </a:prstGeom>
          <a:solidFill>
            <a:srgbClr val="657A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ru-RU" sz="1600" dirty="0">
                <a:solidFill>
                  <a:schemeClr val="tx1"/>
                </a:solidFill>
                <a:latin typeface="Times New Roman" panose="02020603050405020304" pitchFamily="18" charset="0"/>
                <a:cs typeface="Times New Roman" panose="02020603050405020304" pitchFamily="18" charset="0"/>
              </a:rPr>
              <a:t>Тульский институт (филиал) ВГУЮ (РПА Минюста России</a:t>
            </a:r>
            <a:r>
              <a:rPr lang="ru-RU" sz="1600" dirty="0" smtClean="0">
                <a:solidFill>
                  <a:schemeClr val="tx1"/>
                </a:solidFill>
                <a:latin typeface="Times New Roman" panose="02020603050405020304" pitchFamily="18" charset="0"/>
                <a:cs typeface="Times New Roman" panose="02020603050405020304" pitchFamily="18" charset="0"/>
              </a:rPr>
              <a:t>)</a:t>
            </a:r>
          </a:p>
          <a:p>
            <a:pPr algn="r"/>
            <a:r>
              <a:rPr lang="ru-RU" sz="1600" dirty="0" smtClean="0">
                <a:solidFill>
                  <a:schemeClr val="tx1"/>
                </a:solidFill>
                <a:latin typeface="Times New Roman" panose="02020603050405020304" pitchFamily="18" charset="0"/>
                <a:cs typeface="Times New Roman" panose="02020603050405020304" pitchFamily="18" charset="0"/>
              </a:rPr>
              <a:t>Выполнили: </a:t>
            </a:r>
          </a:p>
          <a:p>
            <a:pPr algn="r"/>
            <a:r>
              <a:rPr lang="ru-RU" sz="1600" b="1" dirty="0" smtClean="0">
                <a:solidFill>
                  <a:schemeClr val="tx1"/>
                </a:solidFill>
                <a:latin typeface="Times New Roman" panose="02020603050405020304" pitchFamily="18" charset="0"/>
                <a:cs typeface="Times New Roman" panose="02020603050405020304" pitchFamily="18" charset="0"/>
              </a:rPr>
              <a:t>Кувилкина </a:t>
            </a:r>
            <a:r>
              <a:rPr lang="ru-RU" sz="1600" b="1" dirty="0">
                <a:solidFill>
                  <a:schemeClr val="tx1"/>
                </a:solidFill>
                <a:latin typeface="Times New Roman" panose="02020603050405020304" pitchFamily="18" charset="0"/>
                <a:cs typeface="Times New Roman" panose="02020603050405020304" pitchFamily="18" charset="0"/>
              </a:rPr>
              <a:t>В. Р. Фролова К. </a:t>
            </a:r>
            <a:r>
              <a:rPr lang="ru-RU" sz="1600" b="1" dirty="0" smtClean="0">
                <a:solidFill>
                  <a:schemeClr val="tx1"/>
                </a:solidFill>
                <a:latin typeface="Times New Roman" panose="02020603050405020304" pitchFamily="18" charset="0"/>
                <a:cs typeface="Times New Roman" panose="02020603050405020304" pitchFamily="18" charset="0"/>
              </a:rPr>
              <a:t>В.,</a:t>
            </a:r>
          </a:p>
          <a:p>
            <a:pPr algn="r"/>
            <a:r>
              <a:rPr lang="ru-RU" sz="1600" dirty="0" smtClean="0">
                <a:solidFill>
                  <a:schemeClr val="tx1"/>
                </a:solidFill>
                <a:latin typeface="Times New Roman" panose="02020603050405020304" pitchFamily="18" charset="0"/>
                <a:cs typeface="Times New Roman" panose="02020603050405020304" pitchFamily="18" charset="0"/>
              </a:rPr>
              <a:t>обучающиеся </a:t>
            </a:r>
            <a:r>
              <a:rPr lang="ru-RU" sz="1600" dirty="0">
                <a:solidFill>
                  <a:schemeClr val="tx1"/>
                </a:solidFill>
                <a:latin typeface="Times New Roman" panose="02020603050405020304" pitchFamily="18" charset="0"/>
                <a:cs typeface="Times New Roman" panose="02020603050405020304" pitchFamily="18" charset="0"/>
              </a:rPr>
              <a:t>2 </a:t>
            </a:r>
            <a:r>
              <a:rPr lang="ru-RU" sz="1600" dirty="0" smtClean="0">
                <a:solidFill>
                  <a:schemeClr val="tx1"/>
                </a:solidFill>
                <a:latin typeface="Times New Roman" panose="02020603050405020304" pitchFamily="18" charset="0"/>
                <a:cs typeface="Times New Roman" panose="02020603050405020304" pitchFamily="18" charset="0"/>
              </a:rPr>
              <a:t>курса, гр</a:t>
            </a:r>
            <a:r>
              <a:rPr lang="ru-RU" sz="1600" dirty="0">
                <a:solidFill>
                  <a:schemeClr val="tx1"/>
                </a:solidFill>
                <a:latin typeface="Times New Roman" panose="02020603050405020304" pitchFamily="18" charset="0"/>
                <a:cs typeface="Times New Roman" panose="02020603050405020304" pitchFamily="18" charset="0"/>
              </a:rPr>
              <a:t>. 15-бЮРо20-3</a:t>
            </a:r>
          </a:p>
          <a:p>
            <a:pPr algn="r"/>
            <a:r>
              <a:rPr lang="ru-RU" sz="1600" dirty="0" smtClean="0">
                <a:solidFill>
                  <a:schemeClr val="tx1"/>
                </a:solidFill>
                <a:latin typeface="Times New Roman" panose="02020603050405020304" pitchFamily="18" charset="0"/>
                <a:cs typeface="Times New Roman" panose="02020603050405020304" pitchFamily="18" charset="0"/>
              </a:rPr>
              <a:t>Научный руководитель: </a:t>
            </a:r>
          </a:p>
          <a:p>
            <a:pPr algn="r"/>
            <a:r>
              <a:rPr lang="ru-RU" sz="1600" dirty="0" err="1" smtClean="0">
                <a:solidFill>
                  <a:schemeClr val="tx1"/>
                </a:solidFill>
                <a:latin typeface="Times New Roman" panose="02020603050405020304" pitchFamily="18" charset="0"/>
                <a:cs typeface="Times New Roman" panose="02020603050405020304" pitchFamily="18" charset="0"/>
              </a:rPr>
              <a:t>к.ю.н</a:t>
            </a:r>
            <a:r>
              <a:rPr lang="ru-RU" sz="1600" dirty="0" smtClean="0">
                <a:solidFill>
                  <a:schemeClr val="tx1"/>
                </a:solidFill>
                <a:latin typeface="Times New Roman" panose="02020603050405020304" pitchFamily="18" charset="0"/>
                <a:cs typeface="Times New Roman" panose="02020603050405020304" pitchFamily="18" charset="0"/>
              </a:rPr>
              <a:t>., доцент </a:t>
            </a:r>
            <a:r>
              <a:rPr lang="ru-RU" sz="1600" dirty="0">
                <a:solidFill>
                  <a:schemeClr val="tx1"/>
                </a:solidFill>
                <a:latin typeface="Times New Roman" panose="02020603050405020304" pitchFamily="18" charset="0"/>
                <a:cs typeface="Times New Roman" panose="02020603050405020304" pitchFamily="18" charset="0"/>
              </a:rPr>
              <a:t>кафедры уголовно-правовых дисциплин </a:t>
            </a:r>
            <a:endParaRPr lang="ru-RU" sz="1600" dirty="0" smtClean="0">
              <a:solidFill>
                <a:schemeClr val="tx1"/>
              </a:solidFill>
              <a:latin typeface="Times New Roman" panose="02020603050405020304" pitchFamily="18" charset="0"/>
              <a:cs typeface="Times New Roman" panose="02020603050405020304" pitchFamily="18" charset="0"/>
            </a:endParaRPr>
          </a:p>
          <a:p>
            <a:pPr algn="r"/>
            <a:r>
              <a:rPr lang="ru-RU" sz="1600" b="1" dirty="0" err="1" smtClean="0">
                <a:solidFill>
                  <a:schemeClr val="tx1"/>
                </a:solidFill>
                <a:latin typeface="Times New Roman" panose="02020603050405020304" pitchFamily="18" charset="0"/>
                <a:cs typeface="Times New Roman" panose="02020603050405020304" pitchFamily="18" charset="0"/>
              </a:rPr>
              <a:t>Макасеева</a:t>
            </a:r>
            <a:r>
              <a:rPr lang="ru-RU" sz="1600" b="1" dirty="0" smtClean="0">
                <a:solidFill>
                  <a:schemeClr val="tx1"/>
                </a:solidFill>
                <a:latin typeface="Times New Roman" panose="02020603050405020304" pitchFamily="18" charset="0"/>
                <a:cs typeface="Times New Roman" panose="02020603050405020304" pitchFamily="18" charset="0"/>
              </a:rPr>
              <a:t> </a:t>
            </a:r>
            <a:r>
              <a:rPr lang="ru-RU" sz="1600" b="1" dirty="0">
                <a:solidFill>
                  <a:schemeClr val="tx1"/>
                </a:solidFill>
                <a:latin typeface="Times New Roman" panose="02020603050405020304" pitchFamily="18" charset="0"/>
                <a:cs typeface="Times New Roman" panose="02020603050405020304" pitchFamily="18" charset="0"/>
              </a:rPr>
              <a:t>А. А.</a:t>
            </a:r>
          </a:p>
        </p:txBody>
      </p:sp>
      <p:sp>
        <p:nvSpPr>
          <p:cNvPr id="6" name="Скругленный прямоугольник 5"/>
          <p:cNvSpPr/>
          <p:nvPr/>
        </p:nvSpPr>
        <p:spPr>
          <a:xfrm>
            <a:off x="1160060" y="1144891"/>
            <a:ext cx="9978995" cy="3411941"/>
          </a:xfrm>
          <a:prstGeom prst="roundRect">
            <a:avLst/>
          </a:prstGeom>
          <a:solidFill>
            <a:srgbClr val="6077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3600" b="1" spc="600" dirty="0" smtClean="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ПСИХОЛОГИЧЕСКАЯ СЛУЖБА УГОЛОВНО-ИСПОЛНИТЕЛЬНОЙ СИСТЕМЫ</a:t>
            </a:r>
            <a:endParaRPr lang="ru-RU" sz="3600" b="1" spc="600"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146797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4"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962332" y="3856111"/>
            <a:ext cx="10515600" cy="1325563"/>
          </a:xfrm>
        </p:spPr>
        <p:txBody>
          <a:bodyPr/>
          <a:lstStyle/>
          <a:p>
            <a:endParaRPr lang="ru-RU" dirty="0"/>
          </a:p>
        </p:txBody>
      </p:sp>
      <p:sp>
        <p:nvSpPr>
          <p:cNvPr id="3" name="Объект 2"/>
          <p:cNvSpPr>
            <a:spLocks noGrp="1"/>
          </p:cNvSpPr>
          <p:nvPr>
            <p:ph idx="1"/>
          </p:nvPr>
        </p:nvSpPr>
        <p:spPr>
          <a:xfrm flipH="1" flipV="1">
            <a:off x="12192000" y="6858000"/>
            <a:ext cx="152400" cy="198120"/>
          </a:xfrm>
          <a:noFill/>
          <a:ln>
            <a:noFill/>
          </a:ln>
        </p:spPr>
        <p:txBody>
          <a:bodyPr anchor="ctr" anchorCtr="0">
            <a:normAutofit fontScale="32500" lnSpcReduction="20000"/>
          </a:bodyPr>
          <a:lstStyle/>
          <a:p>
            <a:endParaRPr lang="ru-RU" dirty="0"/>
          </a:p>
        </p:txBody>
      </p:sp>
      <p:sp>
        <p:nvSpPr>
          <p:cNvPr id="4" name="Прямоугольник 3"/>
          <p:cNvSpPr/>
          <p:nvPr/>
        </p:nvSpPr>
        <p:spPr>
          <a:xfrm>
            <a:off x="1012874" y="787791"/>
            <a:ext cx="8131126" cy="369332"/>
          </a:xfrm>
          <a:prstGeom prst="rect">
            <a:avLst/>
          </a:prstGeom>
          <a:noFill/>
        </p:spPr>
        <p:txBody>
          <a:bodyPr wrap="square">
            <a:spAutoFit/>
          </a:bodyPr>
          <a:lstStyle/>
          <a:p>
            <a:endParaRPr lang="ru-RU" spc="300" dirty="0">
              <a:latin typeface="Times New Roman" panose="02020603050405020304" pitchFamily="18" charset="0"/>
              <a:cs typeface="Times New Roman" panose="02020603050405020304" pitchFamily="18" charset="0"/>
            </a:endParaRPr>
          </a:p>
        </p:txBody>
      </p:sp>
      <p:sp>
        <p:nvSpPr>
          <p:cNvPr id="8" name="Скругленный прямоугольник 7"/>
          <p:cNvSpPr/>
          <p:nvPr/>
        </p:nvSpPr>
        <p:spPr>
          <a:xfrm>
            <a:off x="328246" y="1157123"/>
            <a:ext cx="11535507" cy="5537102"/>
          </a:xfrm>
          <a:prstGeom prst="roundRect">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ru-RU" sz="2400" dirty="0">
              <a:solidFill>
                <a:schemeClr val="tx1"/>
              </a:solidFill>
              <a:latin typeface="Times New Roman" panose="02020603050405020304" pitchFamily="18" charset="0"/>
              <a:cs typeface="Times New Roman" panose="02020603050405020304" pitchFamily="18" charset="0"/>
            </a:endParaRPr>
          </a:p>
          <a:p>
            <a:pPr algn="just"/>
            <a:endParaRPr lang="ru-RU" sz="2400" dirty="0" smtClean="0">
              <a:solidFill>
                <a:schemeClr val="tx1"/>
              </a:solidFill>
              <a:latin typeface="Times New Roman" panose="02020603050405020304" pitchFamily="18" charset="0"/>
              <a:cs typeface="Times New Roman" panose="02020603050405020304" pitchFamily="18" charset="0"/>
            </a:endParaRPr>
          </a:p>
          <a:p>
            <a:pPr algn="just"/>
            <a:endParaRPr lang="ru-RU" sz="2400" dirty="0">
              <a:solidFill>
                <a:schemeClr val="tx1"/>
              </a:solidFill>
              <a:latin typeface="Times New Roman" panose="02020603050405020304" pitchFamily="18" charset="0"/>
              <a:cs typeface="Times New Roman" panose="02020603050405020304" pitchFamily="18" charset="0"/>
            </a:endParaRPr>
          </a:p>
          <a:p>
            <a:pPr algn="just"/>
            <a:endParaRPr lang="ru-RU" sz="2400" dirty="0" smtClean="0">
              <a:solidFill>
                <a:schemeClr val="tx1"/>
              </a:solidFill>
              <a:latin typeface="Times New Roman" panose="02020603050405020304" pitchFamily="18" charset="0"/>
              <a:cs typeface="Times New Roman" panose="02020603050405020304" pitchFamily="18" charset="0"/>
            </a:endParaRPr>
          </a:p>
          <a:p>
            <a:pPr algn="just"/>
            <a:endParaRPr lang="ru-RU" sz="2400" dirty="0">
              <a:solidFill>
                <a:schemeClr val="tx1"/>
              </a:solidFill>
              <a:latin typeface="Times New Roman" panose="02020603050405020304" pitchFamily="18" charset="0"/>
              <a:cs typeface="Times New Roman" panose="02020603050405020304" pitchFamily="18" charset="0"/>
            </a:endParaRPr>
          </a:p>
          <a:p>
            <a:pPr algn="just"/>
            <a:endParaRPr lang="ru-RU" sz="2400" dirty="0" smtClean="0">
              <a:solidFill>
                <a:schemeClr val="tx1"/>
              </a:solidFill>
              <a:latin typeface="Times New Roman" panose="02020603050405020304" pitchFamily="18" charset="0"/>
              <a:cs typeface="Times New Roman" panose="02020603050405020304" pitchFamily="18" charset="0"/>
            </a:endParaRPr>
          </a:p>
          <a:p>
            <a:pPr algn="just"/>
            <a:endParaRPr lang="ru-RU" sz="2400" dirty="0">
              <a:solidFill>
                <a:schemeClr val="tx1"/>
              </a:solidFill>
              <a:latin typeface="Times New Roman" panose="02020603050405020304" pitchFamily="18" charset="0"/>
              <a:cs typeface="Times New Roman" panose="02020603050405020304" pitchFamily="18" charset="0"/>
            </a:endParaRPr>
          </a:p>
          <a:p>
            <a:pPr algn="just"/>
            <a:endParaRPr lang="ru-RU" sz="2400" dirty="0" smtClean="0">
              <a:solidFill>
                <a:schemeClr val="tx1"/>
              </a:solidFill>
              <a:latin typeface="Times New Roman" panose="02020603050405020304" pitchFamily="18" charset="0"/>
              <a:cs typeface="Times New Roman" panose="02020603050405020304" pitchFamily="18" charset="0"/>
            </a:endParaRPr>
          </a:p>
          <a:p>
            <a:pPr algn="just"/>
            <a:endParaRPr lang="ru-RU" sz="2400" dirty="0">
              <a:solidFill>
                <a:schemeClr val="tx1"/>
              </a:solidFill>
              <a:latin typeface="Times New Roman" panose="02020603050405020304" pitchFamily="18" charset="0"/>
              <a:cs typeface="Times New Roman" panose="02020603050405020304" pitchFamily="18" charset="0"/>
            </a:endParaRPr>
          </a:p>
          <a:p>
            <a:pPr algn="just"/>
            <a:endParaRPr lang="ru-RU" sz="2400" dirty="0" smtClean="0">
              <a:solidFill>
                <a:schemeClr val="tx1"/>
              </a:solidFill>
              <a:latin typeface="Times New Roman" panose="02020603050405020304" pitchFamily="18" charset="0"/>
              <a:cs typeface="Times New Roman" panose="02020603050405020304" pitchFamily="18" charset="0"/>
            </a:endParaRPr>
          </a:p>
          <a:p>
            <a:pPr algn="just"/>
            <a:endParaRPr lang="ru-RU" sz="2400" dirty="0">
              <a:solidFill>
                <a:schemeClr val="tx1"/>
              </a:solidFill>
              <a:latin typeface="Times New Roman" panose="02020603050405020304" pitchFamily="18" charset="0"/>
              <a:cs typeface="Times New Roman" panose="02020603050405020304" pitchFamily="18" charset="0"/>
            </a:endParaRPr>
          </a:p>
          <a:p>
            <a:pPr algn="just"/>
            <a:endParaRPr lang="ru-RU" sz="2400" dirty="0" smtClean="0">
              <a:solidFill>
                <a:schemeClr val="tx1"/>
              </a:solidFill>
              <a:latin typeface="Times New Roman" panose="02020603050405020304" pitchFamily="18" charset="0"/>
              <a:cs typeface="Times New Roman" panose="02020603050405020304" pitchFamily="18" charset="0"/>
            </a:endParaRPr>
          </a:p>
        </p:txBody>
      </p:sp>
      <p:sp>
        <p:nvSpPr>
          <p:cNvPr id="5" name="Прямоугольник 4"/>
          <p:cNvSpPr/>
          <p:nvPr/>
        </p:nvSpPr>
        <p:spPr>
          <a:xfrm>
            <a:off x="546279" y="3856111"/>
            <a:ext cx="10666863" cy="2462213"/>
          </a:xfrm>
          <a:prstGeom prst="rect">
            <a:avLst/>
          </a:prstGeom>
        </p:spPr>
        <p:txBody>
          <a:bodyPr wrap="square">
            <a:spAutoFit/>
          </a:bodyPr>
          <a:lstStyle/>
          <a:p>
            <a:pPr algn="just"/>
            <a:r>
              <a:rPr lang="ru-RU" sz="2200" dirty="0">
                <a:latin typeface="Times New Roman" panose="02020603050405020304" pitchFamily="18" charset="0"/>
                <a:cs typeface="Times New Roman" panose="02020603050405020304" pitchFamily="18" charset="0"/>
              </a:rPr>
              <a:t>Говоря об этой службе, следует отметить, что она имеет четкую иерархическую структуру. Основная масса психологов (до 90%) работает непосредственно в исправительных учреждениях и следственных изоляторах. Здесь созданы психологические лаборатории по два-три психолога в каждой. Это соответствует средней нагрузке 368 человек на специалиста, хотя в соответствии с нормативом на одного психолога должно приходиться 300 осужденных и сотрудников в исправительных колониях и 100 — в воспитательных (для несовершеннолетних).</a:t>
            </a:r>
          </a:p>
        </p:txBody>
      </p:sp>
      <p:pic>
        <p:nvPicPr>
          <p:cNvPr id="7" name="Рисунок 6"/>
          <p:cNvPicPr>
            <a:picLocks noChangeAspect="1"/>
          </p:cNvPicPr>
          <p:nvPr/>
        </p:nvPicPr>
        <p:blipFill>
          <a:blip r:embed="rId2"/>
          <a:stretch>
            <a:fillRect/>
          </a:stretch>
        </p:blipFill>
        <p:spPr>
          <a:xfrm>
            <a:off x="8621261" y="1020675"/>
            <a:ext cx="2987515" cy="2645770"/>
          </a:xfrm>
          <a:prstGeom prst="rect">
            <a:avLst/>
          </a:prstGeom>
        </p:spPr>
      </p:pic>
      <p:sp>
        <p:nvSpPr>
          <p:cNvPr id="9" name="Прямоугольник 8"/>
          <p:cNvSpPr/>
          <p:nvPr/>
        </p:nvSpPr>
        <p:spPr>
          <a:xfrm>
            <a:off x="686937" y="1374064"/>
            <a:ext cx="8085588" cy="2308324"/>
          </a:xfrm>
          <a:prstGeom prst="rect">
            <a:avLst/>
          </a:prstGeom>
        </p:spPr>
        <p:txBody>
          <a:bodyPr wrap="square">
            <a:spAutoFit/>
          </a:bodyPr>
          <a:lstStyle/>
          <a:p>
            <a:pPr algn="just"/>
            <a:r>
              <a:rPr lang="ru-RU" sz="2400" i="1" spc="300" dirty="0">
                <a:latin typeface="Times New Roman" panose="02020603050405020304" pitchFamily="18" charset="0"/>
                <a:cs typeface="Times New Roman" panose="02020603050405020304" pitchFamily="18" charset="0"/>
              </a:rPr>
              <a:t>Психологическая служба </a:t>
            </a:r>
            <a:r>
              <a:rPr lang="ru-RU" sz="2400" i="1" spc="300" dirty="0" smtClean="0">
                <a:latin typeface="Times New Roman" panose="02020603050405020304" pitchFamily="18" charset="0"/>
                <a:cs typeface="Times New Roman" panose="02020603050405020304" pitchFamily="18" charset="0"/>
              </a:rPr>
              <a:t>УИС </a:t>
            </a:r>
            <a:r>
              <a:rPr lang="ru-RU" sz="2400" i="1" spc="300" dirty="0">
                <a:latin typeface="Times New Roman" panose="02020603050405020304" pitchFamily="18" charset="0"/>
                <a:cs typeface="Times New Roman" panose="02020603050405020304" pitchFamily="18" charset="0"/>
              </a:rPr>
              <a:t>—</a:t>
            </a:r>
            <a:r>
              <a:rPr lang="ru-RU" sz="2400" spc="300" dirty="0">
                <a:latin typeface="Times New Roman" panose="02020603050405020304" pitchFamily="18" charset="0"/>
                <a:cs typeface="Times New Roman" panose="02020603050405020304" pitchFamily="18" charset="0"/>
              </a:rPr>
              <a:t> это централизованно управляемая организованная система структурных подразделений и должностей, работа которых направлена на психологическое обеспечение органов и учреждений пенитенциарной системы.</a:t>
            </a:r>
          </a:p>
        </p:txBody>
      </p:sp>
      <p:sp>
        <p:nvSpPr>
          <p:cNvPr id="10" name="Заголовок 5"/>
          <p:cNvSpPr txBox="1">
            <a:spLocks/>
          </p:cNvSpPr>
          <p:nvPr/>
        </p:nvSpPr>
        <p:spPr>
          <a:xfrm>
            <a:off x="1012874" y="91000"/>
            <a:ext cx="10515600" cy="791998"/>
          </a:xfrm>
          <a:prstGeom prst="roundRect">
            <a:avLst/>
          </a:prstGeom>
          <a:gradFill flip="none" rotWithShape="1">
            <a:gsLst>
              <a:gs pos="0">
                <a:srgbClr val="5C718E">
                  <a:shade val="30000"/>
                  <a:satMod val="115000"/>
                </a:srgbClr>
              </a:gs>
              <a:gs pos="50000">
                <a:srgbClr val="5C718E">
                  <a:shade val="67500"/>
                  <a:satMod val="115000"/>
                </a:srgbClr>
              </a:gs>
              <a:gs pos="100000">
                <a:srgbClr val="5C718E">
                  <a:shade val="100000"/>
                  <a:satMod val="115000"/>
                </a:srgbClr>
              </a:gs>
            </a:gsLst>
            <a:lin ang="13500000" scaled="1"/>
            <a:tileRect/>
          </a:gradFill>
          <a:ln w="12700" cap="flat" cmpd="sng" algn="ctr">
            <a:noFill/>
            <a:prstDash val="solid"/>
            <a:miter lim="800000"/>
          </a:ln>
          <a:effectLst>
            <a:glow rad="63500">
              <a:schemeClr val="tx1">
                <a:alpha val="40000"/>
              </a:schemeClr>
            </a:glow>
            <a:outerShdw blurRad="50800" dist="38100" dir="5400000" sx="106000" sy="106000" algn="t" rotWithShape="0">
              <a:schemeClr val="tx1">
                <a:alpha val="14000"/>
              </a:schemeClr>
            </a:outerShdw>
          </a:effectLst>
          <a:scene3d>
            <a:camera prst="orthographicFront"/>
            <a:lightRig rig="threePt" dir="t"/>
          </a:scene3d>
          <a:sp3d>
            <a:bevelT w="12700" h="88900"/>
          </a:sp3d>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fontScale="92500"/>
          </a:bodyPr>
          <a:lstStyle>
            <a:defPPr>
              <a:defRPr lang="ru-RU"/>
            </a:defPPr>
            <a:lvl1pPr marL="0" algn="l" defTabSz="914400" rtl="0" eaLnBrk="1" latinLnBrk="0" hangingPunct="1">
              <a:lnSpc>
                <a:spcPct val="90000"/>
              </a:lnSpc>
              <a:spcBef>
                <a:spcPct val="0"/>
              </a:spcBef>
              <a:buNone/>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ru-RU" sz="3600"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Психологическая служба ФСИН: понятие, цели, задачи </a:t>
            </a:r>
          </a:p>
        </p:txBody>
      </p:sp>
    </p:spTree>
    <p:extLst>
      <p:ext uri="{BB962C8B-B14F-4D97-AF65-F5344CB8AC3E}">
        <p14:creationId xmlns:p14="http://schemas.microsoft.com/office/powerpoint/2010/main" val="27241791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par>
                                <p:cTn id="12" presetID="14" presetClass="entr" presetSubtype="10" fill="hold" grpId="0" nodeType="with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randombar(horizontal)">
                                      <p:cBhvr>
                                        <p:cTn id="14" dur="500"/>
                                        <p:tgtEl>
                                          <p:spTgt spid="9"/>
                                        </p:tgtEl>
                                      </p:cBhvr>
                                    </p:animEffect>
                                  </p:childTnLst>
                                </p:cTn>
                              </p:par>
                              <p:par>
                                <p:cTn id="15" presetID="45"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2000"/>
                                        <p:tgtEl>
                                          <p:spTgt spid="7"/>
                                        </p:tgtEl>
                                      </p:cBhvr>
                                    </p:animEffect>
                                    <p:anim calcmode="lin" valueType="num">
                                      <p:cBhvr>
                                        <p:cTn id="18" dur="2000" fill="hold"/>
                                        <p:tgtEl>
                                          <p:spTgt spid="7"/>
                                        </p:tgtEl>
                                        <p:attrNameLst>
                                          <p:attrName>ppt_w</p:attrName>
                                        </p:attrNameLst>
                                      </p:cBhvr>
                                      <p:tavLst>
                                        <p:tav tm="0" fmla="#ppt_w*sin(2.5*pi*$)">
                                          <p:val>
                                            <p:fltVal val="0"/>
                                          </p:val>
                                        </p:tav>
                                        <p:tav tm="100000">
                                          <p:val>
                                            <p:fltVal val="1"/>
                                          </p:val>
                                        </p:tav>
                                      </p:tavLst>
                                    </p:anim>
                                    <p:anim calcmode="lin" valueType="num">
                                      <p:cBhvr>
                                        <p:cTn id="19" dur="2000" fill="hold"/>
                                        <p:tgtEl>
                                          <p:spTgt spid="7"/>
                                        </p:tgtEl>
                                        <p:attrNameLst>
                                          <p:attrName>ppt_h</p:attrName>
                                        </p:attrNameLst>
                                      </p:cBhvr>
                                      <p:tavLst>
                                        <p:tav tm="0">
                                          <p:val>
                                            <p:strVal val="#ppt_h"/>
                                          </p:val>
                                        </p:tav>
                                        <p:tav tm="100000">
                                          <p:val>
                                            <p:strVal val="#ppt_h"/>
                                          </p:val>
                                        </p:tav>
                                      </p:tavLst>
                                    </p:anim>
                                  </p:childTnLst>
                                </p:cTn>
                              </p:par>
                            </p:childTnLst>
                          </p:cTn>
                        </p:par>
                        <p:par>
                          <p:cTn id="20" fill="hold">
                            <p:stCondLst>
                              <p:cond delay="2500"/>
                            </p:stCondLst>
                            <p:childTnLst>
                              <p:par>
                                <p:cTn id="21" presetID="14" presetClass="entr" presetSubtype="10" fill="hold" grpId="0" nodeType="after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randombar(horizontal)">
                                      <p:cBhvr>
                                        <p:cTn id="2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5" grpId="0"/>
      <p:bldP spid="9" grpId="0"/>
      <p:bldP spid="1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flipH="1" flipV="1">
            <a:off x="12192000" y="6858000"/>
            <a:ext cx="152400" cy="198120"/>
          </a:xfrm>
          <a:noFill/>
          <a:ln>
            <a:noFill/>
          </a:ln>
        </p:spPr>
        <p:txBody>
          <a:bodyPr anchor="ctr" anchorCtr="0">
            <a:normAutofit fontScale="32500" lnSpcReduction="20000"/>
          </a:bodyPr>
          <a:lstStyle/>
          <a:p>
            <a:endParaRPr lang="ru-RU" dirty="0"/>
          </a:p>
        </p:txBody>
      </p:sp>
      <p:sp>
        <p:nvSpPr>
          <p:cNvPr id="4" name="Прямоугольник 3"/>
          <p:cNvSpPr/>
          <p:nvPr/>
        </p:nvSpPr>
        <p:spPr>
          <a:xfrm>
            <a:off x="1012874" y="787791"/>
            <a:ext cx="8131126" cy="369332"/>
          </a:xfrm>
          <a:prstGeom prst="rect">
            <a:avLst/>
          </a:prstGeom>
          <a:noFill/>
        </p:spPr>
        <p:txBody>
          <a:bodyPr wrap="square">
            <a:spAutoFit/>
          </a:bodyPr>
          <a:lstStyle/>
          <a:p>
            <a:endParaRPr lang="ru-RU" spc="300" dirty="0">
              <a:latin typeface="Times New Roman" panose="02020603050405020304" pitchFamily="18" charset="0"/>
              <a:cs typeface="Times New Roman" panose="02020603050405020304" pitchFamily="18" charset="0"/>
            </a:endParaRPr>
          </a:p>
        </p:txBody>
      </p:sp>
      <p:sp>
        <p:nvSpPr>
          <p:cNvPr id="8" name="Скругленный прямоугольник 7"/>
          <p:cNvSpPr/>
          <p:nvPr/>
        </p:nvSpPr>
        <p:spPr>
          <a:xfrm>
            <a:off x="173221" y="1023583"/>
            <a:ext cx="11845557" cy="5704762"/>
          </a:xfrm>
          <a:prstGeom prst="roundRect">
            <a:avLst/>
          </a:prstGeom>
          <a:solidFill>
            <a:srgbClr val="5C71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ru-RU" sz="2400" i="1" spc="300" dirty="0">
                <a:solidFill>
                  <a:schemeClr val="tx1"/>
                </a:solidFill>
                <a:latin typeface="Times New Roman" panose="02020603050405020304" pitchFamily="18" charset="0"/>
                <a:cs typeface="Times New Roman" panose="02020603050405020304" pitchFamily="18" charset="0"/>
              </a:rPr>
              <a:t>Целью работы психологической службы </a:t>
            </a:r>
            <a:r>
              <a:rPr lang="ru-RU" sz="2400" i="1" spc="300" dirty="0" smtClean="0">
                <a:solidFill>
                  <a:schemeClr val="tx1"/>
                </a:solidFill>
                <a:latin typeface="Times New Roman" panose="02020603050405020304" pitchFamily="18" charset="0"/>
                <a:cs typeface="Times New Roman" panose="02020603050405020304" pitchFamily="18" charset="0"/>
              </a:rPr>
              <a:t>УИС</a:t>
            </a:r>
            <a:r>
              <a:rPr lang="ru-RU" sz="2400" dirty="0">
                <a:solidFill>
                  <a:schemeClr val="tx1"/>
                </a:solidFill>
                <a:latin typeface="Times New Roman" panose="02020603050405020304" pitchFamily="18" charset="0"/>
                <a:cs typeface="Times New Roman" panose="02020603050405020304" pitchFamily="18" charset="0"/>
              </a:rPr>
              <a:t> является повышение эффективности обеспечения исполнения наказаний на основе научных и практических достижений психологии.</a:t>
            </a:r>
          </a:p>
          <a:p>
            <a:pPr algn="just"/>
            <a:endParaRPr lang="ru-RU" sz="2400" b="1" dirty="0" smtClean="0">
              <a:solidFill>
                <a:schemeClr val="tx1"/>
              </a:solidFill>
              <a:latin typeface="Times New Roman" panose="02020603050405020304" pitchFamily="18" charset="0"/>
              <a:cs typeface="Times New Roman" panose="02020603050405020304" pitchFamily="18" charset="0"/>
            </a:endParaRPr>
          </a:p>
          <a:p>
            <a:pPr algn="just"/>
            <a:r>
              <a:rPr lang="ru-RU" sz="2400" b="1" dirty="0" smtClean="0">
                <a:solidFill>
                  <a:schemeClr val="tx1"/>
                </a:solidFill>
                <a:latin typeface="Times New Roman" panose="02020603050405020304" pitchFamily="18" charset="0"/>
                <a:cs typeface="Times New Roman" panose="02020603050405020304" pitchFamily="18" charset="0"/>
              </a:rPr>
              <a:t>Могут </a:t>
            </a:r>
            <a:r>
              <a:rPr lang="ru-RU" sz="2400" b="1" dirty="0">
                <a:solidFill>
                  <a:schemeClr val="tx1"/>
                </a:solidFill>
                <a:latin typeface="Times New Roman" panose="02020603050405020304" pitchFamily="18" charset="0"/>
                <a:cs typeface="Times New Roman" panose="02020603050405020304" pitchFamily="18" charset="0"/>
              </a:rPr>
              <a:t>возникнуть вопросы: </a:t>
            </a:r>
            <a:r>
              <a:rPr lang="ru-RU" sz="2400" b="1" spc="300" dirty="0">
                <a:solidFill>
                  <a:schemeClr val="tx1"/>
                </a:solidFill>
                <a:latin typeface="Times New Roman" panose="02020603050405020304" pitchFamily="18" charset="0"/>
                <a:cs typeface="Times New Roman" panose="02020603050405020304" pitchFamily="18" charset="0"/>
              </a:rPr>
              <a:t>«А в чем проявляется эффективность исполнения наказаний? Может, в ужесточении режима и условий отбывания наказания?».</a:t>
            </a:r>
            <a:r>
              <a:rPr lang="ru-RU" sz="2400" spc="300" dirty="0"/>
              <a:t> </a:t>
            </a:r>
            <a:endParaRPr lang="ru-RU" sz="2400" spc="300" dirty="0" smtClean="0"/>
          </a:p>
          <a:p>
            <a:pPr algn="just"/>
            <a:endParaRPr lang="ru-RU" sz="2400" spc="300" dirty="0" smtClean="0"/>
          </a:p>
          <a:p>
            <a:pPr algn="just"/>
            <a:r>
              <a:rPr lang="ru-RU" sz="2400" dirty="0" smtClean="0">
                <a:solidFill>
                  <a:schemeClr val="tx1"/>
                </a:solidFill>
                <a:latin typeface="Times New Roman" panose="02020603050405020304" pitchFamily="18" charset="0"/>
                <a:cs typeface="Times New Roman" panose="02020603050405020304" pitchFamily="18" charset="0"/>
              </a:rPr>
              <a:t>Безусловно</a:t>
            </a:r>
            <a:r>
              <a:rPr lang="ru-RU" sz="2400" dirty="0">
                <a:solidFill>
                  <a:schemeClr val="tx1"/>
                </a:solidFill>
                <a:latin typeface="Times New Roman" panose="02020603050405020304" pitchFamily="18" charset="0"/>
                <a:cs typeface="Times New Roman" panose="02020603050405020304" pitchFamily="18" charset="0"/>
              </a:rPr>
              <a:t>, нет! В </a:t>
            </a:r>
            <a:r>
              <a:rPr lang="ru-RU" sz="2400" dirty="0">
                <a:solidFill>
                  <a:schemeClr val="tx1"/>
                </a:solidFill>
                <a:latin typeface="Times New Roman" panose="02020603050405020304" pitchFamily="18" charset="0"/>
                <a:cs typeface="Times New Roman" panose="02020603050405020304" pitchFamily="18" charset="0"/>
              </a:rPr>
              <a:t>У</a:t>
            </a:r>
            <a:r>
              <a:rPr lang="ru-RU" sz="2400" dirty="0" smtClean="0">
                <a:solidFill>
                  <a:schemeClr val="tx1"/>
                </a:solidFill>
                <a:latin typeface="Times New Roman" panose="02020603050405020304" pitchFamily="18" charset="0"/>
                <a:cs typeface="Times New Roman" panose="02020603050405020304" pitchFamily="18" charset="0"/>
              </a:rPr>
              <a:t>головном </a:t>
            </a:r>
            <a:r>
              <a:rPr lang="ru-RU" sz="2400" dirty="0">
                <a:solidFill>
                  <a:schemeClr val="tx1"/>
                </a:solidFill>
                <a:latin typeface="Times New Roman" panose="02020603050405020304" pitchFamily="18" charset="0"/>
                <a:cs typeface="Times New Roman" panose="02020603050405020304" pitchFamily="18" charset="0"/>
              </a:rPr>
              <a:t>кодексе указано: «Наказание применяется в целях восстановления социальной справедливости, а также в целях исправления осужденного и предупреждения совершения новых преступлений» (УК РФ, ст. 43). </a:t>
            </a:r>
            <a:endParaRPr lang="ru-RU" sz="2400" dirty="0" smtClean="0">
              <a:solidFill>
                <a:schemeClr val="tx1"/>
              </a:solidFill>
              <a:latin typeface="Times New Roman" panose="02020603050405020304" pitchFamily="18" charset="0"/>
              <a:cs typeface="Times New Roman" panose="02020603050405020304" pitchFamily="18" charset="0"/>
            </a:endParaRPr>
          </a:p>
          <a:p>
            <a:pPr algn="just"/>
            <a:r>
              <a:rPr lang="ru-RU" sz="2400" dirty="0" smtClean="0">
                <a:solidFill>
                  <a:schemeClr val="tx1"/>
                </a:solidFill>
                <a:latin typeface="Times New Roman" panose="02020603050405020304" pitchFamily="18" charset="0"/>
                <a:cs typeface="Times New Roman" panose="02020603050405020304" pitchFamily="18" charset="0"/>
              </a:rPr>
              <a:t>Несомненно</a:t>
            </a:r>
            <a:r>
              <a:rPr lang="ru-RU" sz="2400" dirty="0">
                <a:solidFill>
                  <a:schemeClr val="tx1"/>
                </a:solidFill>
                <a:latin typeface="Times New Roman" panose="02020603050405020304" pitchFamily="18" charset="0"/>
                <a:cs typeface="Times New Roman" panose="02020603050405020304" pitchFamily="18" charset="0"/>
              </a:rPr>
              <a:t>, что использование достижений психологической науки и практики позволяет более успешно корректировать личностные свойства осужденных, способствовавших совершению преступления, и снижать факторы риска совершения новых преступлений. </a:t>
            </a:r>
            <a:endParaRPr lang="ru-RU" sz="2400" dirty="0" smtClean="0">
              <a:solidFill>
                <a:schemeClr val="tx1"/>
              </a:solidFill>
              <a:latin typeface="Times New Roman" panose="02020603050405020304" pitchFamily="18" charset="0"/>
              <a:cs typeface="Times New Roman" panose="02020603050405020304" pitchFamily="18" charset="0"/>
            </a:endParaRPr>
          </a:p>
        </p:txBody>
      </p:sp>
      <p:sp>
        <p:nvSpPr>
          <p:cNvPr id="6" name="Заголовок 5"/>
          <p:cNvSpPr txBox="1">
            <a:spLocks noGrp="1"/>
          </p:cNvSpPr>
          <p:nvPr>
            <p:ph type="title"/>
          </p:nvPr>
        </p:nvSpPr>
        <p:spPr>
          <a:xfrm>
            <a:off x="838199" y="86600"/>
            <a:ext cx="10515600" cy="791998"/>
          </a:xfrm>
          <a:prstGeom prst="roundRect">
            <a:avLst/>
          </a:prstGeom>
          <a:gradFill flip="none" rotWithShape="1">
            <a:gsLst>
              <a:gs pos="0">
                <a:srgbClr val="5C718E">
                  <a:shade val="30000"/>
                  <a:satMod val="115000"/>
                </a:srgbClr>
              </a:gs>
              <a:gs pos="50000">
                <a:srgbClr val="5C718E">
                  <a:shade val="67500"/>
                  <a:satMod val="115000"/>
                </a:srgbClr>
              </a:gs>
              <a:gs pos="100000">
                <a:srgbClr val="5C718E">
                  <a:shade val="100000"/>
                  <a:satMod val="115000"/>
                </a:srgbClr>
              </a:gs>
            </a:gsLst>
            <a:lin ang="13500000" scaled="1"/>
            <a:tileRect/>
          </a:gradFill>
          <a:ln w="12700" cap="flat" cmpd="sng" algn="ctr">
            <a:noFill/>
            <a:prstDash val="solid"/>
            <a:miter lim="800000"/>
          </a:ln>
          <a:effectLst>
            <a:glow rad="63500">
              <a:schemeClr val="tx1">
                <a:alpha val="40000"/>
              </a:schemeClr>
            </a:glow>
            <a:outerShdw blurRad="50800" dist="38100" dir="5400000" sx="106000" sy="106000" algn="t" rotWithShape="0">
              <a:schemeClr val="tx1">
                <a:alpha val="14000"/>
              </a:schemeClr>
            </a:outerShdw>
          </a:effectLst>
          <a:scene3d>
            <a:camera prst="orthographicFront"/>
            <a:lightRig rig="threePt" dir="t"/>
          </a:scene3d>
          <a:sp3d>
            <a:bevelT w="12700" h="88900"/>
          </a:sp3d>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fontScale="92500"/>
          </a:bodyPr>
          <a:lstStyle>
            <a:defPPr>
              <a:defRPr lang="ru-RU"/>
            </a:defPPr>
            <a:lvl1pPr marL="0" algn="l" defTabSz="914400" rtl="0" eaLnBrk="1" latinLnBrk="0" hangingPunct="1">
              <a:lnSpc>
                <a:spcPct val="90000"/>
              </a:lnSpc>
              <a:spcBef>
                <a:spcPct val="0"/>
              </a:spcBef>
              <a:buNone/>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ru-RU" sz="3600"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Психологическая служба </a:t>
            </a:r>
            <a:r>
              <a:rPr lang="ru-RU" sz="3600" dirty="0" smtClean="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УИС: </a:t>
            </a:r>
            <a:r>
              <a:rPr lang="ru-RU" sz="3600"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понятие, цели, задачи </a:t>
            </a:r>
          </a:p>
        </p:txBody>
      </p:sp>
    </p:spTree>
    <p:extLst>
      <p:ext uri="{BB962C8B-B14F-4D97-AF65-F5344CB8AC3E}">
        <p14:creationId xmlns:p14="http://schemas.microsoft.com/office/powerpoint/2010/main" val="2798096070"/>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par>
                          <p:cTn id="8" fill="hold">
                            <p:stCondLst>
                              <p:cond delay="500"/>
                            </p:stCondLst>
                            <p:childTnLst>
                              <p:par>
                                <p:cTn id="9" presetID="21" presetClass="entr" presetSubtype="1"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heel(1)">
                                      <p:cBhvr>
                                        <p:cTn id="11"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dirty="0"/>
          </a:p>
        </p:txBody>
      </p:sp>
      <p:sp>
        <p:nvSpPr>
          <p:cNvPr id="3" name="Объект 2"/>
          <p:cNvSpPr>
            <a:spLocks noGrp="1"/>
          </p:cNvSpPr>
          <p:nvPr>
            <p:ph idx="1"/>
          </p:nvPr>
        </p:nvSpPr>
        <p:spPr>
          <a:xfrm flipH="1" flipV="1">
            <a:off x="12192000" y="6858000"/>
            <a:ext cx="152400" cy="198120"/>
          </a:xfrm>
          <a:noFill/>
          <a:ln>
            <a:noFill/>
          </a:ln>
        </p:spPr>
        <p:txBody>
          <a:bodyPr anchor="ctr" anchorCtr="0">
            <a:normAutofit fontScale="32500" lnSpcReduction="20000"/>
          </a:bodyPr>
          <a:lstStyle/>
          <a:p>
            <a:endParaRPr lang="ru-RU" dirty="0"/>
          </a:p>
        </p:txBody>
      </p:sp>
      <p:sp>
        <p:nvSpPr>
          <p:cNvPr id="4" name="Прямоугольник 3"/>
          <p:cNvSpPr/>
          <p:nvPr/>
        </p:nvSpPr>
        <p:spPr>
          <a:xfrm>
            <a:off x="1012874" y="787791"/>
            <a:ext cx="8131126" cy="369332"/>
          </a:xfrm>
          <a:prstGeom prst="rect">
            <a:avLst/>
          </a:prstGeom>
          <a:noFill/>
        </p:spPr>
        <p:txBody>
          <a:bodyPr wrap="square">
            <a:spAutoFit/>
          </a:bodyPr>
          <a:lstStyle/>
          <a:p>
            <a:endParaRPr lang="ru-RU" spc="300" dirty="0">
              <a:latin typeface="Times New Roman" panose="02020603050405020304" pitchFamily="18" charset="0"/>
              <a:cs typeface="Times New Roman" panose="02020603050405020304" pitchFamily="18" charset="0"/>
            </a:endParaRPr>
          </a:p>
        </p:txBody>
      </p:sp>
      <p:sp>
        <p:nvSpPr>
          <p:cNvPr id="8" name="Скругленный прямоугольник 7"/>
          <p:cNvSpPr/>
          <p:nvPr/>
        </p:nvSpPr>
        <p:spPr>
          <a:xfrm>
            <a:off x="173221" y="995535"/>
            <a:ext cx="11891400" cy="5732810"/>
          </a:xfrm>
          <a:prstGeom prst="roundRect">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ru-RU" sz="2000" spc="300" dirty="0">
              <a:solidFill>
                <a:schemeClr val="tx1"/>
              </a:solidFill>
              <a:latin typeface="Times New Roman" panose="02020603050405020304" pitchFamily="18" charset="0"/>
              <a:cs typeface="Times New Roman" panose="02020603050405020304" pitchFamily="18" charset="0"/>
            </a:endParaRPr>
          </a:p>
        </p:txBody>
      </p:sp>
      <p:sp>
        <p:nvSpPr>
          <p:cNvPr id="5" name="Прямоугольник 4"/>
          <p:cNvSpPr/>
          <p:nvPr/>
        </p:nvSpPr>
        <p:spPr>
          <a:xfrm>
            <a:off x="591401" y="1199672"/>
            <a:ext cx="8784610" cy="5324535"/>
          </a:xfrm>
          <a:prstGeom prst="rect">
            <a:avLst/>
          </a:prstGeom>
        </p:spPr>
        <p:txBody>
          <a:bodyPr wrap="square">
            <a:spAutoFit/>
          </a:bodyPr>
          <a:lstStyle/>
          <a:p>
            <a:pPr algn="just"/>
            <a:r>
              <a:rPr lang="ru-RU" sz="2000" dirty="0">
                <a:latin typeface="Times New Roman" panose="02020603050405020304" pitchFamily="18" charset="0"/>
                <a:cs typeface="Times New Roman" panose="02020603050405020304" pitchFamily="18" charset="0"/>
              </a:rPr>
              <a:t>Что касается цели «восстановления социальной справедливости», то, на первый взгляд, ее взаимосвязь с деятельностью психологической службы менее очевидна, ибо «восстановление справедливости» большинство граждан традиционно рассматривает только как необходимость наказать преступника, выражаясь словами известного киногероя «вор должен сидеть в тюрьме». </a:t>
            </a:r>
          </a:p>
          <a:p>
            <a:pPr algn="just"/>
            <a:r>
              <a:rPr lang="ru-RU" sz="2000" dirty="0">
                <a:latin typeface="Times New Roman" panose="02020603050405020304" pitchFamily="18" charset="0"/>
                <a:cs typeface="Times New Roman" panose="02020603050405020304" pitchFamily="18" charset="0"/>
              </a:rPr>
              <a:t>Однако с позиций восстановительного правосудия и пенитенциарной психологии, восстановить справедливость — это, прежде всего, максимально компенсировать пострадавшим причиненный материальный и моральный вред. Компенсация морального вреда может выражаться в направлении извинительного письма пострадавшим. По сути — это покаяние в совершенном преступлении, заглаживание вины, попытка примирения и получения прощения пострадавших. </a:t>
            </a:r>
          </a:p>
          <a:p>
            <a:pPr algn="just"/>
            <a:r>
              <a:rPr lang="ru-RU" sz="2000" spc="300" dirty="0">
                <a:latin typeface="Times New Roman" panose="02020603050405020304" pitchFamily="18" charset="0"/>
                <a:cs typeface="Times New Roman" panose="02020603050405020304" pitchFamily="18" charset="0"/>
              </a:rPr>
              <a:t>Таким образом, по мнению М. Г. </a:t>
            </a:r>
            <a:r>
              <a:rPr lang="ru-RU" sz="2000" spc="300" dirty="0" err="1">
                <a:latin typeface="Times New Roman" panose="02020603050405020304" pitchFamily="18" charset="0"/>
                <a:cs typeface="Times New Roman" panose="02020603050405020304" pitchFamily="18" charset="0"/>
              </a:rPr>
              <a:t>Дебольского</a:t>
            </a:r>
            <a:r>
              <a:rPr lang="ru-RU" sz="2000" spc="300" dirty="0">
                <a:latin typeface="Times New Roman" panose="02020603050405020304" pitchFamily="18" charset="0"/>
                <a:cs typeface="Times New Roman" panose="02020603050405020304" pitchFamily="18" charset="0"/>
              </a:rPr>
              <a:t>, психологическая служба </a:t>
            </a:r>
            <a:r>
              <a:rPr lang="ru-RU" sz="2000" spc="300" dirty="0" smtClean="0">
                <a:latin typeface="Times New Roman" panose="02020603050405020304" pitchFamily="18" charset="0"/>
                <a:cs typeface="Times New Roman" panose="02020603050405020304" pitchFamily="18" charset="0"/>
              </a:rPr>
              <a:t>УИС </a:t>
            </a:r>
            <a:r>
              <a:rPr lang="ru-RU" sz="2000" spc="300" dirty="0">
                <a:latin typeface="Times New Roman" panose="02020603050405020304" pitchFamily="18" charset="0"/>
                <a:cs typeface="Times New Roman" panose="02020603050405020304" pitchFamily="18" charset="0"/>
              </a:rPr>
              <a:t>выполняет особую миссию «повышая профессиональную культуру исполнения наказаний, интеллектуализацию и </a:t>
            </a:r>
            <a:r>
              <a:rPr lang="ru-RU" sz="2000" spc="300" dirty="0" err="1">
                <a:latin typeface="Times New Roman" panose="02020603050405020304" pitchFamily="18" charset="0"/>
                <a:cs typeface="Times New Roman" panose="02020603050405020304" pitchFamily="18" charset="0"/>
              </a:rPr>
              <a:t>гуманизацию</a:t>
            </a:r>
            <a:r>
              <a:rPr lang="ru-RU" sz="2000" spc="300" dirty="0">
                <a:latin typeface="Times New Roman" panose="02020603050405020304" pitchFamily="18" charset="0"/>
                <a:cs typeface="Times New Roman" panose="02020603050405020304" pitchFamily="18" charset="0"/>
              </a:rPr>
              <a:t> </a:t>
            </a:r>
            <a:r>
              <a:rPr lang="ru-RU" sz="2000" spc="300" dirty="0" smtClean="0">
                <a:latin typeface="Times New Roman" panose="02020603050405020304" pitchFamily="18" charset="0"/>
                <a:cs typeface="Times New Roman" panose="02020603050405020304" pitchFamily="18" charset="0"/>
              </a:rPr>
              <a:t>исполнительной</a:t>
            </a:r>
            <a:r>
              <a:rPr lang="ru-RU" sz="2000" spc="300" dirty="0" smtClean="0">
                <a:latin typeface="Times New Roman" panose="02020603050405020304" pitchFamily="18" charset="0"/>
                <a:cs typeface="Times New Roman" panose="02020603050405020304" pitchFamily="18" charset="0"/>
              </a:rPr>
              <a:t> </a:t>
            </a:r>
            <a:r>
              <a:rPr lang="ru-RU" sz="2000" spc="300" dirty="0">
                <a:latin typeface="Times New Roman" panose="02020603050405020304" pitchFamily="18" charset="0"/>
                <a:cs typeface="Times New Roman" panose="02020603050405020304" pitchFamily="18" charset="0"/>
              </a:rPr>
              <a:t>системы».</a:t>
            </a:r>
          </a:p>
        </p:txBody>
      </p:sp>
      <p:pic>
        <p:nvPicPr>
          <p:cNvPr id="6" name="Рисунок 5"/>
          <p:cNvPicPr>
            <a:picLocks noChangeAspect="1"/>
          </p:cNvPicPr>
          <p:nvPr/>
        </p:nvPicPr>
        <p:blipFill>
          <a:blip r:embed="rId2"/>
          <a:stretch>
            <a:fillRect/>
          </a:stretch>
        </p:blipFill>
        <p:spPr>
          <a:xfrm>
            <a:off x="9610902" y="1526629"/>
            <a:ext cx="2218828" cy="3361195"/>
          </a:xfrm>
          <a:prstGeom prst="roundRect">
            <a:avLst>
              <a:gd name="adj" fmla="val 8594"/>
            </a:avLst>
          </a:prstGeom>
          <a:solidFill>
            <a:srgbClr val="FFFFFF">
              <a:shade val="85000"/>
            </a:srgbClr>
          </a:solidFill>
          <a:ln>
            <a:noFill/>
          </a:ln>
          <a:effectLst>
            <a:outerShdw blurRad="50800" dist="38100" dir="5400000" algn="t" rotWithShape="0">
              <a:prstClr val="black">
                <a:alpha val="40000"/>
              </a:prstClr>
            </a:outerShdw>
            <a:reflection blurRad="12700" stA="38000" endPos="28000" dist="5000" dir="5400000" sy="-100000" algn="bl" rotWithShape="0"/>
          </a:effectLst>
        </p:spPr>
      </p:pic>
      <p:sp>
        <p:nvSpPr>
          <p:cNvPr id="9" name="Заголовок 5"/>
          <p:cNvSpPr txBox="1">
            <a:spLocks/>
          </p:cNvSpPr>
          <p:nvPr/>
        </p:nvSpPr>
        <p:spPr>
          <a:xfrm>
            <a:off x="861121" y="63468"/>
            <a:ext cx="10515600" cy="791998"/>
          </a:xfrm>
          <a:prstGeom prst="roundRect">
            <a:avLst/>
          </a:prstGeom>
          <a:gradFill flip="none" rotWithShape="1">
            <a:gsLst>
              <a:gs pos="0">
                <a:srgbClr val="5C718E">
                  <a:shade val="30000"/>
                  <a:satMod val="115000"/>
                </a:srgbClr>
              </a:gs>
              <a:gs pos="50000">
                <a:srgbClr val="5C718E">
                  <a:shade val="67500"/>
                  <a:satMod val="115000"/>
                </a:srgbClr>
              </a:gs>
              <a:gs pos="100000">
                <a:srgbClr val="5C718E">
                  <a:shade val="100000"/>
                  <a:satMod val="115000"/>
                </a:srgbClr>
              </a:gs>
            </a:gsLst>
            <a:lin ang="13500000" scaled="1"/>
            <a:tileRect/>
          </a:gradFill>
          <a:ln w="12700" cap="flat" cmpd="sng" algn="ctr">
            <a:noFill/>
            <a:prstDash val="solid"/>
            <a:miter lim="800000"/>
          </a:ln>
          <a:effectLst>
            <a:glow rad="63500">
              <a:schemeClr val="tx1">
                <a:alpha val="40000"/>
              </a:schemeClr>
            </a:glow>
            <a:outerShdw blurRad="50800" dist="38100" dir="5400000" sx="106000" sy="106000" algn="t" rotWithShape="0">
              <a:schemeClr val="tx1">
                <a:alpha val="14000"/>
              </a:schemeClr>
            </a:outerShdw>
          </a:effectLst>
          <a:scene3d>
            <a:camera prst="orthographicFront"/>
            <a:lightRig rig="threePt" dir="t"/>
          </a:scene3d>
          <a:sp3d>
            <a:bevelT w="12700" h="88900"/>
          </a:sp3d>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fontScale="92500"/>
          </a:bodyPr>
          <a:lstStyle>
            <a:defPPr>
              <a:defRPr lang="ru-RU"/>
            </a:defPPr>
            <a:lvl1pPr marL="0" algn="l" defTabSz="914400" rtl="0" eaLnBrk="1" latinLnBrk="0" hangingPunct="1">
              <a:lnSpc>
                <a:spcPct val="90000"/>
              </a:lnSpc>
              <a:spcBef>
                <a:spcPct val="0"/>
              </a:spcBef>
              <a:buNone/>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ru-RU" sz="3600" dirty="0" smtClean="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Психологическая служба </a:t>
            </a:r>
            <a:r>
              <a:rPr lang="ru-RU" sz="3600" dirty="0" smtClean="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УИС: </a:t>
            </a:r>
            <a:r>
              <a:rPr lang="ru-RU" sz="3600" dirty="0" smtClean="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понятие, цели, задачи </a:t>
            </a:r>
            <a:endParaRPr lang="ru-RU" sz="3600"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41968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par>
                                <p:cTn id="12" presetID="14" presetClass="entr" presetSubtype="10" fill="hold" grpId="0"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randombar(horizontal)">
                                      <p:cBhvr>
                                        <p:cTn id="14" dur="500"/>
                                        <p:tgtEl>
                                          <p:spTgt spid="5"/>
                                        </p:tgtEl>
                                      </p:cBhvr>
                                    </p:animEffect>
                                  </p:childTnLst>
                                </p:cTn>
                              </p:par>
                              <p:par>
                                <p:cTn id="15" presetID="22" presetClass="entr" presetSubtype="4"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5" grpId="0"/>
      <p:bldP spid="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2208491" y="484176"/>
            <a:ext cx="271818" cy="303615"/>
          </a:xfrm>
        </p:spPr>
        <p:txBody>
          <a:bodyPr>
            <a:normAutofit fontScale="90000"/>
          </a:bodyPr>
          <a:lstStyle/>
          <a:p>
            <a:endParaRPr lang="ru-RU" dirty="0"/>
          </a:p>
        </p:txBody>
      </p:sp>
      <p:sp>
        <p:nvSpPr>
          <p:cNvPr id="3" name="Объект 2"/>
          <p:cNvSpPr>
            <a:spLocks noGrp="1"/>
          </p:cNvSpPr>
          <p:nvPr>
            <p:ph idx="1"/>
          </p:nvPr>
        </p:nvSpPr>
        <p:spPr>
          <a:xfrm flipH="1" flipV="1">
            <a:off x="12192000" y="6858000"/>
            <a:ext cx="152400" cy="198120"/>
          </a:xfrm>
          <a:noFill/>
          <a:ln>
            <a:noFill/>
          </a:ln>
        </p:spPr>
        <p:txBody>
          <a:bodyPr anchor="ctr" anchorCtr="0">
            <a:normAutofit fontScale="32500" lnSpcReduction="20000"/>
          </a:bodyPr>
          <a:lstStyle/>
          <a:p>
            <a:endParaRPr lang="ru-RU" dirty="0"/>
          </a:p>
        </p:txBody>
      </p:sp>
      <p:sp>
        <p:nvSpPr>
          <p:cNvPr id="4" name="Прямоугольник 3"/>
          <p:cNvSpPr/>
          <p:nvPr/>
        </p:nvSpPr>
        <p:spPr>
          <a:xfrm>
            <a:off x="1352773" y="904225"/>
            <a:ext cx="10297551" cy="461665"/>
          </a:xfrm>
          <a:prstGeom prst="rect">
            <a:avLst/>
          </a:prstGeom>
          <a:noFill/>
        </p:spPr>
        <p:txBody>
          <a:bodyPr wrap="square">
            <a:spAutoFit/>
          </a:bodyPr>
          <a:lstStyle/>
          <a:p>
            <a:r>
              <a:rPr lang="ru-RU" sz="2400" b="1" spc="6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Основные задачи психологической службы:</a:t>
            </a:r>
          </a:p>
        </p:txBody>
      </p:sp>
      <p:sp>
        <p:nvSpPr>
          <p:cNvPr id="9" name="Овал 8"/>
          <p:cNvSpPr/>
          <p:nvPr/>
        </p:nvSpPr>
        <p:spPr>
          <a:xfrm>
            <a:off x="161848" y="1474166"/>
            <a:ext cx="5113537" cy="2475913"/>
          </a:xfrm>
          <a:prstGeom prst="ellipse">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ru-RU" sz="1600" dirty="0">
                <a:solidFill>
                  <a:schemeClr val="tx1"/>
                </a:solidFill>
                <a:latin typeface="Times New Roman" panose="02020603050405020304" pitchFamily="18" charset="0"/>
                <a:cs typeface="Times New Roman" panose="02020603050405020304" pitchFamily="18" charset="0"/>
              </a:rPr>
              <a:t>постановка психологического диагноза и выработка рекомендаций по индивидуализации процесса исполнения уголовного наказания на основе изучения индивидуально-психологических особенностей личности осужденного;</a:t>
            </a:r>
          </a:p>
        </p:txBody>
      </p:sp>
      <p:sp>
        <p:nvSpPr>
          <p:cNvPr id="10" name="Овал 9"/>
          <p:cNvSpPr/>
          <p:nvPr/>
        </p:nvSpPr>
        <p:spPr>
          <a:xfrm>
            <a:off x="5859193" y="1463039"/>
            <a:ext cx="6030281" cy="2475913"/>
          </a:xfrm>
          <a:prstGeom prst="ellipse">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ru-RU" sz="1600" dirty="0">
                <a:solidFill>
                  <a:schemeClr val="tx1"/>
                </a:solidFill>
                <a:latin typeface="Times New Roman" panose="02020603050405020304" pitchFamily="18" charset="0"/>
                <a:cs typeface="Times New Roman" panose="02020603050405020304" pitchFamily="18" charset="0"/>
              </a:rPr>
              <a:t>оказание психологической помощи осужденным, подозреваемым и обвиняемым в адаптации к условиям социальной изоляции, в преодолении кризисных и стрессовых ситуаций, оптимизации межличностных отношений, в подготовке к освобождению и профессиональному самоопределению;</a:t>
            </a:r>
          </a:p>
        </p:txBody>
      </p:sp>
      <p:sp>
        <p:nvSpPr>
          <p:cNvPr id="11" name="Овал 10"/>
          <p:cNvSpPr/>
          <p:nvPr/>
        </p:nvSpPr>
        <p:spPr>
          <a:xfrm>
            <a:off x="2405577" y="3767200"/>
            <a:ext cx="6703187" cy="2954220"/>
          </a:xfrm>
          <a:prstGeom prst="ellipse">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ru-RU" sz="1600" dirty="0">
                <a:solidFill>
                  <a:schemeClr val="tx1"/>
                </a:solidFill>
                <a:latin typeface="Times New Roman" panose="02020603050405020304" pitchFamily="18" charset="0"/>
                <a:cs typeface="Times New Roman" panose="02020603050405020304" pitchFamily="18" charset="0"/>
              </a:rPr>
              <a:t>психологическая коррекция поведения осужденных, изучение социально-психологических процессов в их среде, в том числе в рабочих бригадах, работающих на предприятиях и занятых на хозяйственных работах, психологическая профилактика негативных явлений в местах лишения свободы, формирование позитивного отношения к труду, учебе, социальным нормам и ценностям;</a:t>
            </a:r>
          </a:p>
        </p:txBody>
      </p:sp>
      <p:sp>
        <p:nvSpPr>
          <p:cNvPr id="8" name="Заголовок 5"/>
          <p:cNvSpPr txBox="1">
            <a:spLocks/>
          </p:cNvSpPr>
          <p:nvPr/>
        </p:nvSpPr>
        <p:spPr>
          <a:xfrm>
            <a:off x="987730" y="122014"/>
            <a:ext cx="10515600" cy="724323"/>
          </a:xfrm>
          <a:prstGeom prst="roundRect">
            <a:avLst/>
          </a:prstGeom>
          <a:gradFill flip="none" rotWithShape="1">
            <a:gsLst>
              <a:gs pos="0">
                <a:srgbClr val="5C718E">
                  <a:shade val="30000"/>
                  <a:satMod val="115000"/>
                </a:srgbClr>
              </a:gs>
              <a:gs pos="50000">
                <a:srgbClr val="5C718E">
                  <a:shade val="67500"/>
                  <a:satMod val="115000"/>
                </a:srgbClr>
              </a:gs>
              <a:gs pos="100000">
                <a:srgbClr val="5C718E">
                  <a:shade val="100000"/>
                  <a:satMod val="115000"/>
                </a:srgbClr>
              </a:gs>
            </a:gsLst>
            <a:lin ang="13500000" scaled="1"/>
            <a:tileRect/>
          </a:gradFill>
          <a:ln w="12700" cap="flat" cmpd="sng" algn="ctr">
            <a:noFill/>
            <a:prstDash val="solid"/>
            <a:miter lim="800000"/>
          </a:ln>
          <a:effectLst>
            <a:glow rad="63500">
              <a:schemeClr val="tx1">
                <a:alpha val="40000"/>
              </a:schemeClr>
            </a:glow>
            <a:outerShdw blurRad="50800" dist="38100" dir="5400000" sx="106000" sy="106000" algn="t" rotWithShape="0">
              <a:schemeClr val="tx1">
                <a:alpha val="14000"/>
              </a:schemeClr>
            </a:outerShdw>
          </a:effectLst>
          <a:scene3d>
            <a:camera prst="orthographicFront"/>
            <a:lightRig rig="threePt" dir="t"/>
          </a:scene3d>
          <a:sp3d>
            <a:bevelT w="12700" h="88900"/>
          </a:sp3d>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fontScale="92500"/>
          </a:bodyPr>
          <a:lstStyle>
            <a:defPPr>
              <a:defRPr lang="ru-RU"/>
            </a:defPPr>
            <a:lvl1pPr marL="0" algn="l" defTabSz="914400" rtl="0" eaLnBrk="1" latinLnBrk="0" hangingPunct="1">
              <a:lnSpc>
                <a:spcPct val="90000"/>
              </a:lnSpc>
              <a:spcBef>
                <a:spcPct val="0"/>
              </a:spcBef>
              <a:buNone/>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ru-RU" sz="3600" dirty="0" smtClean="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Психологическая служба </a:t>
            </a:r>
            <a:r>
              <a:rPr lang="ru-RU" sz="3600" dirty="0" smtClean="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УИС</a:t>
            </a:r>
            <a:r>
              <a:rPr lang="ru-RU" sz="3600" dirty="0" smtClean="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ru-RU" sz="3600" dirty="0" smtClean="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понятие, цели, задачи </a:t>
            </a:r>
            <a:endParaRPr lang="ru-RU" sz="3600"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1944181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par>
                          <p:cTn id="8" fill="hold">
                            <p:stCondLst>
                              <p:cond delay="500"/>
                            </p:stCondLst>
                            <p:childTnLst>
                              <p:par>
                                <p:cTn id="9" presetID="21" presetClass="entr" presetSubtype="1"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heel(1)">
                                      <p:cBhvr>
                                        <p:cTn id="11" dur="2000"/>
                                        <p:tgtEl>
                                          <p:spTgt spid="4"/>
                                        </p:tgtEl>
                                      </p:cBhvr>
                                    </p:animEffect>
                                  </p:childTnLst>
                                </p:cTn>
                              </p:par>
                            </p:childTnLst>
                          </p:cTn>
                        </p:par>
                        <p:par>
                          <p:cTn id="12" fill="hold">
                            <p:stCondLst>
                              <p:cond delay="2500"/>
                            </p:stCondLst>
                            <p:childTnLst>
                              <p:par>
                                <p:cTn id="13" presetID="53" presetClass="entr" presetSubtype="16"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p:cTn id="15" dur="500" fill="hold"/>
                                        <p:tgtEl>
                                          <p:spTgt spid="9"/>
                                        </p:tgtEl>
                                        <p:attrNameLst>
                                          <p:attrName>ppt_w</p:attrName>
                                        </p:attrNameLst>
                                      </p:cBhvr>
                                      <p:tavLst>
                                        <p:tav tm="0">
                                          <p:val>
                                            <p:fltVal val="0"/>
                                          </p:val>
                                        </p:tav>
                                        <p:tav tm="100000">
                                          <p:val>
                                            <p:strVal val="#ppt_w"/>
                                          </p:val>
                                        </p:tav>
                                      </p:tavLst>
                                    </p:anim>
                                    <p:anim calcmode="lin" valueType="num">
                                      <p:cBhvr>
                                        <p:cTn id="16" dur="500" fill="hold"/>
                                        <p:tgtEl>
                                          <p:spTgt spid="9"/>
                                        </p:tgtEl>
                                        <p:attrNameLst>
                                          <p:attrName>ppt_h</p:attrName>
                                        </p:attrNameLst>
                                      </p:cBhvr>
                                      <p:tavLst>
                                        <p:tav tm="0">
                                          <p:val>
                                            <p:fltVal val="0"/>
                                          </p:val>
                                        </p:tav>
                                        <p:tav tm="100000">
                                          <p:val>
                                            <p:strVal val="#ppt_h"/>
                                          </p:val>
                                        </p:tav>
                                      </p:tavLst>
                                    </p:anim>
                                    <p:animEffect transition="in" filter="fade">
                                      <p:cBhvr>
                                        <p:cTn id="17" dur="500"/>
                                        <p:tgtEl>
                                          <p:spTgt spid="9"/>
                                        </p:tgtEl>
                                      </p:cBhvr>
                                    </p:animEffect>
                                  </p:childTnLst>
                                </p:cTn>
                              </p:par>
                            </p:childTnLst>
                          </p:cTn>
                        </p:par>
                        <p:par>
                          <p:cTn id="18" fill="hold">
                            <p:stCondLst>
                              <p:cond delay="3000"/>
                            </p:stCondLst>
                            <p:childTnLst>
                              <p:par>
                                <p:cTn id="19" presetID="53" presetClass="entr" presetSubtype="16" fill="hold" grpId="0" nodeType="after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p:cTn id="21" dur="500" fill="hold"/>
                                        <p:tgtEl>
                                          <p:spTgt spid="10"/>
                                        </p:tgtEl>
                                        <p:attrNameLst>
                                          <p:attrName>ppt_w</p:attrName>
                                        </p:attrNameLst>
                                      </p:cBhvr>
                                      <p:tavLst>
                                        <p:tav tm="0">
                                          <p:val>
                                            <p:fltVal val="0"/>
                                          </p:val>
                                        </p:tav>
                                        <p:tav tm="100000">
                                          <p:val>
                                            <p:strVal val="#ppt_w"/>
                                          </p:val>
                                        </p:tav>
                                      </p:tavLst>
                                    </p:anim>
                                    <p:anim calcmode="lin" valueType="num">
                                      <p:cBhvr>
                                        <p:cTn id="22" dur="500" fill="hold"/>
                                        <p:tgtEl>
                                          <p:spTgt spid="10"/>
                                        </p:tgtEl>
                                        <p:attrNameLst>
                                          <p:attrName>ppt_h</p:attrName>
                                        </p:attrNameLst>
                                      </p:cBhvr>
                                      <p:tavLst>
                                        <p:tav tm="0">
                                          <p:val>
                                            <p:fltVal val="0"/>
                                          </p:val>
                                        </p:tav>
                                        <p:tav tm="100000">
                                          <p:val>
                                            <p:strVal val="#ppt_h"/>
                                          </p:val>
                                        </p:tav>
                                      </p:tavLst>
                                    </p:anim>
                                    <p:animEffect transition="in" filter="fade">
                                      <p:cBhvr>
                                        <p:cTn id="23" dur="500"/>
                                        <p:tgtEl>
                                          <p:spTgt spid="10"/>
                                        </p:tgtEl>
                                      </p:cBhvr>
                                    </p:animEffect>
                                  </p:childTnLst>
                                </p:cTn>
                              </p:par>
                            </p:childTnLst>
                          </p:cTn>
                        </p:par>
                        <p:par>
                          <p:cTn id="24" fill="hold">
                            <p:stCondLst>
                              <p:cond delay="3500"/>
                            </p:stCondLst>
                            <p:childTnLst>
                              <p:par>
                                <p:cTn id="25" presetID="53" presetClass="entr" presetSubtype="16" fill="hold" grpId="0" nodeType="after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p:cTn id="27" dur="500" fill="hold"/>
                                        <p:tgtEl>
                                          <p:spTgt spid="11"/>
                                        </p:tgtEl>
                                        <p:attrNameLst>
                                          <p:attrName>ppt_w</p:attrName>
                                        </p:attrNameLst>
                                      </p:cBhvr>
                                      <p:tavLst>
                                        <p:tav tm="0">
                                          <p:val>
                                            <p:fltVal val="0"/>
                                          </p:val>
                                        </p:tav>
                                        <p:tav tm="100000">
                                          <p:val>
                                            <p:strVal val="#ppt_w"/>
                                          </p:val>
                                        </p:tav>
                                      </p:tavLst>
                                    </p:anim>
                                    <p:anim calcmode="lin" valueType="num">
                                      <p:cBhvr>
                                        <p:cTn id="28" dur="500" fill="hold"/>
                                        <p:tgtEl>
                                          <p:spTgt spid="11"/>
                                        </p:tgtEl>
                                        <p:attrNameLst>
                                          <p:attrName>ppt_h</p:attrName>
                                        </p:attrNameLst>
                                      </p:cBhvr>
                                      <p:tavLst>
                                        <p:tav tm="0">
                                          <p:val>
                                            <p:fltVal val="0"/>
                                          </p:val>
                                        </p:tav>
                                        <p:tav tm="100000">
                                          <p:val>
                                            <p:strVal val="#ppt_h"/>
                                          </p:val>
                                        </p:tav>
                                      </p:tavLst>
                                    </p:anim>
                                    <p:animEffect transition="in" filter="fade">
                                      <p:cBhvr>
                                        <p:cTn id="2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animBg="1"/>
      <p:bldP spid="10" grpId="0" animBg="1"/>
      <p:bldP spid="11" grpId="0" animBg="1"/>
      <p:bldP spid="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2208491" y="484176"/>
            <a:ext cx="271818" cy="303615"/>
          </a:xfrm>
        </p:spPr>
        <p:txBody>
          <a:bodyPr>
            <a:normAutofit fontScale="90000"/>
          </a:bodyPr>
          <a:lstStyle/>
          <a:p>
            <a:endParaRPr lang="ru-RU" dirty="0"/>
          </a:p>
        </p:txBody>
      </p:sp>
      <p:sp>
        <p:nvSpPr>
          <p:cNvPr id="3" name="Объект 2"/>
          <p:cNvSpPr>
            <a:spLocks noGrp="1"/>
          </p:cNvSpPr>
          <p:nvPr>
            <p:ph idx="1"/>
          </p:nvPr>
        </p:nvSpPr>
        <p:spPr>
          <a:xfrm flipH="1" flipV="1">
            <a:off x="12192000" y="6858000"/>
            <a:ext cx="152400" cy="198120"/>
          </a:xfrm>
          <a:noFill/>
          <a:ln>
            <a:noFill/>
          </a:ln>
        </p:spPr>
        <p:txBody>
          <a:bodyPr anchor="ctr" anchorCtr="0">
            <a:normAutofit fontScale="32500" lnSpcReduction="20000"/>
          </a:bodyPr>
          <a:lstStyle/>
          <a:p>
            <a:endParaRPr lang="ru-RU" dirty="0"/>
          </a:p>
        </p:txBody>
      </p:sp>
      <p:sp>
        <p:nvSpPr>
          <p:cNvPr id="4" name="Прямоугольник 3"/>
          <p:cNvSpPr/>
          <p:nvPr/>
        </p:nvSpPr>
        <p:spPr>
          <a:xfrm>
            <a:off x="1549720" y="907799"/>
            <a:ext cx="10297551" cy="461665"/>
          </a:xfrm>
          <a:prstGeom prst="rect">
            <a:avLst/>
          </a:prstGeom>
          <a:noFill/>
        </p:spPr>
        <p:txBody>
          <a:bodyPr wrap="square">
            <a:spAutoFit/>
          </a:bodyPr>
          <a:lstStyle/>
          <a:p>
            <a:r>
              <a:rPr lang="ru-RU" sz="2400" b="1" spc="6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Основные задачи психологической службы:</a:t>
            </a:r>
          </a:p>
        </p:txBody>
      </p:sp>
      <p:sp>
        <p:nvSpPr>
          <p:cNvPr id="9" name="Овал 8"/>
          <p:cNvSpPr/>
          <p:nvPr/>
        </p:nvSpPr>
        <p:spPr>
          <a:xfrm>
            <a:off x="0" y="1489472"/>
            <a:ext cx="6914201" cy="3446584"/>
          </a:xfrm>
          <a:prstGeom prst="ellipse">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ru-RU" sz="1600" dirty="0">
                <a:solidFill>
                  <a:schemeClr val="tx1"/>
                </a:solidFill>
                <a:latin typeface="Times New Roman" panose="02020603050405020304" pitchFamily="18" charset="0"/>
                <a:cs typeface="Times New Roman" panose="02020603050405020304" pitchFamily="18" charset="0"/>
              </a:rPr>
              <a:t>психологическое обеспечение профессиональной деятельности персонала органов и учреждений УИС, а также учебно-воспитательного процесса в образовательных учреждениях, подведомственных ФСИН России: осуществление первичного психологического отбора кандидатов на службу (учебу), психологическое сопровождение вновь принятых сотрудников, профессионально-психологическая подготовка и консультирование персонала;</a:t>
            </a:r>
          </a:p>
        </p:txBody>
      </p:sp>
      <p:sp>
        <p:nvSpPr>
          <p:cNvPr id="10" name="Овал 9"/>
          <p:cNvSpPr/>
          <p:nvPr/>
        </p:nvSpPr>
        <p:spPr>
          <a:xfrm>
            <a:off x="7230794" y="1831344"/>
            <a:ext cx="4839286" cy="2762839"/>
          </a:xfrm>
          <a:prstGeom prst="ellipse">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ru-RU" sz="1600" dirty="0">
                <a:solidFill>
                  <a:schemeClr val="tx1"/>
                </a:solidFill>
                <a:latin typeface="Times New Roman" panose="02020603050405020304" pitchFamily="18" charset="0"/>
                <a:cs typeface="Times New Roman" panose="02020603050405020304" pitchFamily="18" charset="0"/>
              </a:rPr>
              <a:t>изучение социально-психологического климата в коллективах, </a:t>
            </a:r>
            <a:r>
              <a:rPr lang="ru-RU" sz="1600" dirty="0" err="1">
                <a:solidFill>
                  <a:schemeClr val="tx1"/>
                </a:solidFill>
                <a:latin typeface="Times New Roman" panose="02020603050405020304" pitchFamily="18" charset="0"/>
                <a:cs typeface="Times New Roman" panose="02020603050405020304" pitchFamily="18" charset="0"/>
              </a:rPr>
              <a:t>психопрофилактика</a:t>
            </a:r>
            <a:r>
              <a:rPr lang="ru-RU" sz="1600" dirty="0">
                <a:solidFill>
                  <a:schemeClr val="tx1"/>
                </a:solidFill>
                <a:latin typeface="Times New Roman" panose="02020603050405020304" pitchFamily="18" charset="0"/>
                <a:cs typeface="Times New Roman" panose="02020603050405020304" pitchFamily="18" charset="0"/>
              </a:rPr>
              <a:t> и психологическая коррекция деструктивного поведения, эмоционального выгорания и профессиональной деформации сотрудников.</a:t>
            </a:r>
          </a:p>
        </p:txBody>
      </p:sp>
      <p:sp>
        <p:nvSpPr>
          <p:cNvPr id="5" name="Прямоугольник 4"/>
          <p:cNvSpPr/>
          <p:nvPr/>
        </p:nvSpPr>
        <p:spPr>
          <a:xfrm>
            <a:off x="1371635" y="5024438"/>
            <a:ext cx="9641058" cy="1574149"/>
          </a:xfrm>
          <a:prstGeom prst="rect">
            <a:avLst/>
          </a:prstGeom>
          <a:solidFill>
            <a:schemeClr val="tx2">
              <a:lumMod val="60000"/>
              <a:lumOff val="40000"/>
            </a:schemeClr>
          </a:solidFill>
        </p:spPr>
        <p:txBody>
          <a:bodyPr wrap="square">
            <a:spAutoFit/>
          </a:bodyPr>
          <a:lstStyle/>
          <a:p>
            <a:pPr algn="just">
              <a:lnSpc>
                <a:spcPct val="107000"/>
              </a:lnSpc>
              <a:spcAft>
                <a:spcPts val="800"/>
              </a:spcAft>
            </a:pPr>
            <a:r>
              <a:rPr lang="ru-RU" b="1" dirty="0">
                <a:latin typeface="Times New Roman" panose="02020603050405020304" pitchFamily="18" charset="0"/>
                <a:ea typeface="Calibri" panose="020F0502020204030204" pitchFamily="34" charset="0"/>
                <a:cs typeface="Times New Roman" panose="02020603050405020304" pitchFamily="18" charset="0"/>
              </a:rPr>
              <a:t>Психологическая работа с осужденными лицами осуществляется на принципах добровольности, однако отказ от сотрудничества с психологом может быть расценен как отсутствие желания исправиться и будет учтен наблюдательными комиссиями и судебными органами. Таким образом, в интересах самого осужденного включиться в работу.</a:t>
            </a:r>
            <a:endParaRPr lang="ru-RU" sz="1600" b="1"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5-конечная звезда 5"/>
          <p:cNvSpPr/>
          <p:nvPr/>
        </p:nvSpPr>
        <p:spPr>
          <a:xfrm>
            <a:off x="11240086" y="5347278"/>
            <a:ext cx="829994" cy="928468"/>
          </a:xfrm>
          <a:prstGeom prst="star5">
            <a:avLst/>
          </a:prstGeom>
          <a:solidFill>
            <a:srgbClr val="F216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 name="5-конечная звезда 11"/>
          <p:cNvSpPr/>
          <p:nvPr/>
        </p:nvSpPr>
        <p:spPr>
          <a:xfrm>
            <a:off x="299061" y="5347278"/>
            <a:ext cx="829994" cy="928468"/>
          </a:xfrm>
          <a:prstGeom prst="star5">
            <a:avLst/>
          </a:prstGeom>
          <a:solidFill>
            <a:srgbClr val="F216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 name="Заголовок 5"/>
          <p:cNvSpPr txBox="1">
            <a:spLocks/>
          </p:cNvSpPr>
          <p:nvPr/>
        </p:nvSpPr>
        <p:spPr>
          <a:xfrm>
            <a:off x="934364" y="148096"/>
            <a:ext cx="10515600" cy="639695"/>
          </a:xfrm>
          <a:prstGeom prst="roundRect">
            <a:avLst/>
          </a:prstGeom>
          <a:gradFill flip="none" rotWithShape="1">
            <a:gsLst>
              <a:gs pos="0">
                <a:srgbClr val="5C718E">
                  <a:shade val="30000"/>
                  <a:satMod val="115000"/>
                </a:srgbClr>
              </a:gs>
              <a:gs pos="50000">
                <a:srgbClr val="5C718E">
                  <a:shade val="67500"/>
                  <a:satMod val="115000"/>
                </a:srgbClr>
              </a:gs>
              <a:gs pos="100000">
                <a:srgbClr val="5C718E">
                  <a:shade val="100000"/>
                  <a:satMod val="115000"/>
                </a:srgbClr>
              </a:gs>
            </a:gsLst>
            <a:lin ang="13500000" scaled="1"/>
            <a:tileRect/>
          </a:gradFill>
          <a:ln w="12700" cap="flat" cmpd="sng" algn="ctr">
            <a:noFill/>
            <a:prstDash val="solid"/>
            <a:miter lim="800000"/>
          </a:ln>
          <a:effectLst>
            <a:glow rad="63500">
              <a:schemeClr val="tx1">
                <a:alpha val="40000"/>
              </a:schemeClr>
            </a:glow>
            <a:outerShdw blurRad="50800" dist="38100" dir="5400000" sx="106000" sy="106000" algn="t" rotWithShape="0">
              <a:schemeClr val="tx1">
                <a:alpha val="14000"/>
              </a:schemeClr>
            </a:outerShdw>
          </a:effectLst>
          <a:scene3d>
            <a:camera prst="orthographicFront"/>
            <a:lightRig rig="threePt" dir="t"/>
          </a:scene3d>
          <a:sp3d>
            <a:bevelT w="12700" h="88900"/>
          </a:sp3d>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fontScale="92500"/>
          </a:bodyPr>
          <a:lstStyle>
            <a:defPPr>
              <a:defRPr lang="ru-RU"/>
            </a:defPPr>
            <a:lvl1pPr marL="0" algn="l" defTabSz="914400" rtl="0" eaLnBrk="1" latinLnBrk="0" hangingPunct="1">
              <a:lnSpc>
                <a:spcPct val="90000"/>
              </a:lnSpc>
              <a:spcBef>
                <a:spcPct val="0"/>
              </a:spcBef>
              <a:buNone/>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ru-RU" sz="3600" dirty="0" smtClean="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Психологическая служба </a:t>
            </a:r>
            <a:r>
              <a:rPr lang="ru-RU" sz="3600" dirty="0" smtClean="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УИС: </a:t>
            </a:r>
            <a:r>
              <a:rPr lang="ru-RU" sz="3600" dirty="0" smtClean="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понятие, цели, задачи </a:t>
            </a:r>
            <a:endParaRPr lang="ru-RU" sz="3600"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8288237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par>
                          <p:cTn id="8" fill="hold">
                            <p:stCondLst>
                              <p:cond delay="500"/>
                            </p:stCondLst>
                            <p:childTnLst>
                              <p:par>
                                <p:cTn id="9" presetID="21" presetClass="entr" presetSubtype="1"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heel(1)">
                                      <p:cBhvr>
                                        <p:cTn id="11" dur="2000"/>
                                        <p:tgtEl>
                                          <p:spTgt spid="4"/>
                                        </p:tgtEl>
                                      </p:cBhvr>
                                    </p:animEffect>
                                  </p:childTnLst>
                                </p:cTn>
                              </p:par>
                            </p:childTnLst>
                          </p:cTn>
                        </p:par>
                        <p:par>
                          <p:cTn id="12" fill="hold">
                            <p:stCondLst>
                              <p:cond delay="2500"/>
                            </p:stCondLst>
                            <p:childTnLst>
                              <p:par>
                                <p:cTn id="13" presetID="53" presetClass="entr" presetSubtype="16"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p:cTn id="15" dur="500" fill="hold"/>
                                        <p:tgtEl>
                                          <p:spTgt spid="9"/>
                                        </p:tgtEl>
                                        <p:attrNameLst>
                                          <p:attrName>ppt_w</p:attrName>
                                        </p:attrNameLst>
                                      </p:cBhvr>
                                      <p:tavLst>
                                        <p:tav tm="0">
                                          <p:val>
                                            <p:fltVal val="0"/>
                                          </p:val>
                                        </p:tav>
                                        <p:tav tm="100000">
                                          <p:val>
                                            <p:strVal val="#ppt_w"/>
                                          </p:val>
                                        </p:tav>
                                      </p:tavLst>
                                    </p:anim>
                                    <p:anim calcmode="lin" valueType="num">
                                      <p:cBhvr>
                                        <p:cTn id="16" dur="500" fill="hold"/>
                                        <p:tgtEl>
                                          <p:spTgt spid="9"/>
                                        </p:tgtEl>
                                        <p:attrNameLst>
                                          <p:attrName>ppt_h</p:attrName>
                                        </p:attrNameLst>
                                      </p:cBhvr>
                                      <p:tavLst>
                                        <p:tav tm="0">
                                          <p:val>
                                            <p:fltVal val="0"/>
                                          </p:val>
                                        </p:tav>
                                        <p:tav tm="100000">
                                          <p:val>
                                            <p:strVal val="#ppt_h"/>
                                          </p:val>
                                        </p:tav>
                                      </p:tavLst>
                                    </p:anim>
                                    <p:animEffect transition="in" filter="fade">
                                      <p:cBhvr>
                                        <p:cTn id="17" dur="500"/>
                                        <p:tgtEl>
                                          <p:spTgt spid="9"/>
                                        </p:tgtEl>
                                      </p:cBhvr>
                                    </p:animEffect>
                                  </p:childTnLst>
                                </p:cTn>
                              </p:par>
                            </p:childTnLst>
                          </p:cTn>
                        </p:par>
                        <p:par>
                          <p:cTn id="18" fill="hold">
                            <p:stCondLst>
                              <p:cond delay="3000"/>
                            </p:stCondLst>
                            <p:childTnLst>
                              <p:par>
                                <p:cTn id="19" presetID="53" presetClass="entr" presetSubtype="16" fill="hold" grpId="0" nodeType="after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p:cTn id="21" dur="500" fill="hold"/>
                                        <p:tgtEl>
                                          <p:spTgt spid="10"/>
                                        </p:tgtEl>
                                        <p:attrNameLst>
                                          <p:attrName>ppt_w</p:attrName>
                                        </p:attrNameLst>
                                      </p:cBhvr>
                                      <p:tavLst>
                                        <p:tav tm="0">
                                          <p:val>
                                            <p:fltVal val="0"/>
                                          </p:val>
                                        </p:tav>
                                        <p:tav tm="100000">
                                          <p:val>
                                            <p:strVal val="#ppt_w"/>
                                          </p:val>
                                        </p:tav>
                                      </p:tavLst>
                                    </p:anim>
                                    <p:anim calcmode="lin" valueType="num">
                                      <p:cBhvr>
                                        <p:cTn id="22" dur="500" fill="hold"/>
                                        <p:tgtEl>
                                          <p:spTgt spid="10"/>
                                        </p:tgtEl>
                                        <p:attrNameLst>
                                          <p:attrName>ppt_h</p:attrName>
                                        </p:attrNameLst>
                                      </p:cBhvr>
                                      <p:tavLst>
                                        <p:tav tm="0">
                                          <p:val>
                                            <p:fltVal val="0"/>
                                          </p:val>
                                        </p:tav>
                                        <p:tav tm="100000">
                                          <p:val>
                                            <p:strVal val="#ppt_h"/>
                                          </p:val>
                                        </p:tav>
                                      </p:tavLst>
                                    </p:anim>
                                    <p:animEffect transition="in" filter="fade">
                                      <p:cBhvr>
                                        <p:cTn id="23" dur="500"/>
                                        <p:tgtEl>
                                          <p:spTgt spid="10"/>
                                        </p:tgtEl>
                                      </p:cBhvr>
                                    </p:animEffect>
                                  </p:childTnLst>
                                </p:cTn>
                              </p:par>
                            </p:childTnLst>
                          </p:cTn>
                        </p:par>
                        <p:par>
                          <p:cTn id="24" fill="hold">
                            <p:stCondLst>
                              <p:cond delay="3500"/>
                            </p:stCondLst>
                            <p:childTnLst>
                              <p:par>
                                <p:cTn id="25" presetID="2" presetClass="entr" presetSubtype="4" fill="hold" grpId="0" nodeType="after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additive="base">
                                        <p:cTn id="27" dur="500" fill="hold"/>
                                        <p:tgtEl>
                                          <p:spTgt spid="5"/>
                                        </p:tgtEl>
                                        <p:attrNameLst>
                                          <p:attrName>ppt_x</p:attrName>
                                        </p:attrNameLst>
                                      </p:cBhvr>
                                      <p:tavLst>
                                        <p:tav tm="0">
                                          <p:val>
                                            <p:strVal val="#ppt_x"/>
                                          </p:val>
                                        </p:tav>
                                        <p:tav tm="100000">
                                          <p:val>
                                            <p:strVal val="#ppt_x"/>
                                          </p:val>
                                        </p:tav>
                                      </p:tavLst>
                                    </p:anim>
                                    <p:anim calcmode="lin" valueType="num">
                                      <p:cBhvr additive="base">
                                        <p:cTn id="28" dur="500" fill="hold"/>
                                        <p:tgtEl>
                                          <p:spTgt spid="5"/>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500" fill="hold"/>
                                        <p:tgtEl>
                                          <p:spTgt spid="12"/>
                                        </p:tgtEl>
                                        <p:attrNameLst>
                                          <p:attrName>ppt_x</p:attrName>
                                        </p:attrNameLst>
                                      </p:cBhvr>
                                      <p:tavLst>
                                        <p:tav tm="0">
                                          <p:val>
                                            <p:strVal val="#ppt_x"/>
                                          </p:val>
                                        </p:tav>
                                        <p:tav tm="100000">
                                          <p:val>
                                            <p:strVal val="#ppt_x"/>
                                          </p:val>
                                        </p:tav>
                                      </p:tavLst>
                                    </p:anim>
                                    <p:anim calcmode="lin" valueType="num">
                                      <p:cBhvr additive="base">
                                        <p:cTn id="32" dur="500" fill="hold"/>
                                        <p:tgtEl>
                                          <p:spTgt spid="12"/>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6"/>
                                        </p:tgtEl>
                                        <p:attrNameLst>
                                          <p:attrName>style.visibility</p:attrName>
                                        </p:attrNameLst>
                                      </p:cBhvr>
                                      <p:to>
                                        <p:strVal val="visible"/>
                                      </p:to>
                                    </p:set>
                                    <p:anim calcmode="lin" valueType="num">
                                      <p:cBhvr additive="base">
                                        <p:cTn id="35" dur="500" fill="hold"/>
                                        <p:tgtEl>
                                          <p:spTgt spid="6"/>
                                        </p:tgtEl>
                                        <p:attrNameLst>
                                          <p:attrName>ppt_x</p:attrName>
                                        </p:attrNameLst>
                                      </p:cBhvr>
                                      <p:tavLst>
                                        <p:tav tm="0">
                                          <p:val>
                                            <p:strVal val="#ppt_x"/>
                                          </p:val>
                                        </p:tav>
                                        <p:tav tm="100000">
                                          <p:val>
                                            <p:strVal val="#ppt_x"/>
                                          </p:val>
                                        </p:tav>
                                      </p:tavLst>
                                    </p:anim>
                                    <p:anim calcmode="lin" valueType="num">
                                      <p:cBhvr additive="base">
                                        <p:cTn id="3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animBg="1"/>
      <p:bldP spid="10" grpId="0" animBg="1"/>
      <p:bldP spid="5" grpId="0" animBg="1"/>
      <p:bldP spid="6" grpId="0" animBg="1"/>
      <p:bldP spid="12" grpId="0" animBg="1"/>
      <p:bldP spid="1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flipH="1" flipV="1">
            <a:off x="12192000" y="6858000"/>
            <a:ext cx="152400" cy="198120"/>
          </a:xfrm>
          <a:noFill/>
          <a:ln>
            <a:noFill/>
          </a:ln>
        </p:spPr>
        <p:txBody>
          <a:bodyPr anchor="ctr" anchorCtr="0">
            <a:normAutofit fontScale="32500" lnSpcReduction="20000"/>
          </a:bodyPr>
          <a:lstStyle/>
          <a:p>
            <a:endParaRPr lang="ru-RU" dirty="0"/>
          </a:p>
        </p:txBody>
      </p:sp>
      <p:sp>
        <p:nvSpPr>
          <p:cNvPr id="4" name="Прямоугольник 3"/>
          <p:cNvSpPr/>
          <p:nvPr/>
        </p:nvSpPr>
        <p:spPr>
          <a:xfrm>
            <a:off x="1012874" y="787791"/>
            <a:ext cx="8131126" cy="369332"/>
          </a:xfrm>
          <a:prstGeom prst="rect">
            <a:avLst/>
          </a:prstGeom>
          <a:noFill/>
        </p:spPr>
        <p:txBody>
          <a:bodyPr wrap="square">
            <a:spAutoFit/>
          </a:bodyPr>
          <a:lstStyle/>
          <a:p>
            <a:endParaRPr lang="ru-RU" spc="300" dirty="0">
              <a:latin typeface="Times New Roman" panose="02020603050405020304" pitchFamily="18" charset="0"/>
              <a:cs typeface="Times New Roman" panose="02020603050405020304" pitchFamily="18" charset="0"/>
            </a:endParaRPr>
          </a:p>
        </p:txBody>
      </p:sp>
      <p:sp>
        <p:nvSpPr>
          <p:cNvPr id="6" name="Заголовок 5"/>
          <p:cNvSpPr txBox="1">
            <a:spLocks noGrp="1"/>
          </p:cNvSpPr>
          <p:nvPr>
            <p:ph type="title"/>
          </p:nvPr>
        </p:nvSpPr>
        <p:spPr>
          <a:xfrm>
            <a:off x="838199" y="86599"/>
            <a:ext cx="10515600" cy="936983"/>
          </a:xfrm>
          <a:prstGeom prst="roundRect">
            <a:avLst/>
          </a:prstGeom>
          <a:gradFill flip="none" rotWithShape="1">
            <a:gsLst>
              <a:gs pos="0">
                <a:srgbClr val="5C718E">
                  <a:shade val="30000"/>
                  <a:satMod val="115000"/>
                </a:srgbClr>
              </a:gs>
              <a:gs pos="50000">
                <a:srgbClr val="5C718E">
                  <a:shade val="67500"/>
                  <a:satMod val="115000"/>
                </a:srgbClr>
              </a:gs>
              <a:gs pos="100000">
                <a:srgbClr val="5C718E">
                  <a:shade val="100000"/>
                  <a:satMod val="115000"/>
                </a:srgbClr>
              </a:gs>
            </a:gsLst>
            <a:lin ang="13500000" scaled="1"/>
            <a:tileRect/>
          </a:gradFill>
          <a:ln w="12700" cap="flat" cmpd="sng" algn="ctr">
            <a:noFill/>
            <a:prstDash val="solid"/>
            <a:miter lim="800000"/>
          </a:ln>
          <a:effectLst>
            <a:glow rad="63500">
              <a:schemeClr val="tx1">
                <a:alpha val="40000"/>
              </a:schemeClr>
            </a:glow>
            <a:outerShdw blurRad="50800" dist="38100" dir="5400000" sx="106000" sy="106000" algn="t" rotWithShape="0">
              <a:schemeClr val="tx1">
                <a:alpha val="14000"/>
              </a:schemeClr>
            </a:outerShdw>
          </a:effectLst>
          <a:scene3d>
            <a:camera prst="orthographicFront"/>
            <a:lightRig rig="threePt" dir="t"/>
          </a:scene3d>
          <a:sp3d>
            <a:bevelT w="12700" h="88900"/>
          </a:sp3d>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fontScale="90000"/>
          </a:bodyPr>
          <a:lstStyle>
            <a:defPPr>
              <a:defRPr lang="ru-RU"/>
            </a:defPPr>
            <a:lvl1pPr marL="0" algn="l" defTabSz="914400" rtl="0" eaLnBrk="1" latinLnBrk="0" hangingPunct="1">
              <a:lnSpc>
                <a:spcPct val="90000"/>
              </a:lnSpc>
              <a:spcBef>
                <a:spcPct val="0"/>
              </a:spcBef>
              <a:buNone/>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ru-RU" sz="3600" dirty="0" smtClean="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Психологическая </a:t>
            </a:r>
            <a:r>
              <a:rPr lang="ru-RU" sz="3600" dirty="0" smtClean="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помощь </a:t>
            </a:r>
            <a:r>
              <a:rPr lang="ru-RU" sz="3600"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как основное направление работы психологической службы </a:t>
            </a:r>
            <a:r>
              <a:rPr lang="ru-RU" sz="3600" dirty="0" smtClean="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УИС</a:t>
            </a:r>
            <a:endParaRPr lang="ru-RU" sz="3600"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5" name="Скругленный прямоугольник 4"/>
          <p:cNvSpPr/>
          <p:nvPr/>
        </p:nvSpPr>
        <p:spPr>
          <a:xfrm>
            <a:off x="109182" y="1157123"/>
            <a:ext cx="7055893" cy="5516632"/>
          </a:xfrm>
          <a:prstGeom prst="roundRect">
            <a:avLst/>
          </a:prstGeom>
          <a:solidFill>
            <a:srgbClr val="B5C1C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ru-RU"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Психологическая помощь заключенным </a:t>
            </a:r>
            <a:r>
              <a:rPr lang="ru-RU" dirty="0">
                <a:solidFill>
                  <a:schemeClr val="tx1"/>
                </a:solidFill>
                <a:latin typeface="Times New Roman" panose="02020603050405020304" pitchFamily="18" charset="0"/>
                <a:cs typeface="Times New Roman" panose="02020603050405020304" pitchFamily="18" charset="0"/>
              </a:rPr>
              <a:t>также является направлением работы психологической службы. </a:t>
            </a:r>
          </a:p>
          <a:p>
            <a:pPr algn="just"/>
            <a:endParaRPr lang="ru-RU" dirty="0">
              <a:solidFill>
                <a:schemeClr val="tx1"/>
              </a:solidFill>
              <a:latin typeface="Times New Roman" panose="02020603050405020304" pitchFamily="18" charset="0"/>
              <a:cs typeface="Times New Roman" panose="02020603050405020304" pitchFamily="18" charset="0"/>
            </a:endParaRPr>
          </a:p>
          <a:p>
            <a:pPr algn="just"/>
            <a:r>
              <a:rPr lang="ru-RU" dirty="0" smtClean="0">
                <a:solidFill>
                  <a:schemeClr val="tx1"/>
                </a:solidFill>
                <a:latin typeface="Times New Roman" panose="02020603050405020304" pitchFamily="18" charset="0"/>
                <a:cs typeface="Times New Roman" panose="02020603050405020304" pitchFamily="18" charset="0"/>
              </a:rPr>
              <a:t>Виды </a:t>
            </a:r>
            <a:r>
              <a:rPr lang="ru-RU" dirty="0">
                <a:solidFill>
                  <a:schemeClr val="tx1"/>
                </a:solidFill>
                <a:latin typeface="Times New Roman" panose="02020603050405020304" pitchFamily="18" charset="0"/>
                <a:cs typeface="Times New Roman" panose="02020603050405020304" pitchFamily="18" charset="0"/>
              </a:rPr>
              <a:t>и формы проведения психологической помощи заключенным, находится на усмотрении самого психолога, это может быть групповая или индивидуальная работа, </a:t>
            </a:r>
            <a:r>
              <a:rPr lang="ru-RU" dirty="0" smtClean="0">
                <a:solidFill>
                  <a:schemeClr val="tx1"/>
                </a:solidFill>
                <a:latin typeface="Times New Roman" panose="02020603050405020304" pitchFamily="18" charset="0"/>
                <a:cs typeface="Times New Roman" panose="02020603050405020304" pitchFamily="18" charset="0"/>
              </a:rPr>
              <a:t>тренинг , </a:t>
            </a:r>
            <a:r>
              <a:rPr lang="ru-RU" dirty="0">
                <a:solidFill>
                  <a:schemeClr val="tx1"/>
                </a:solidFill>
                <a:latin typeface="Times New Roman" panose="02020603050405020304" pitchFamily="18" charset="0"/>
                <a:cs typeface="Times New Roman" panose="02020603050405020304" pitchFamily="18" charset="0"/>
              </a:rPr>
              <a:t>публичная лекция или проведение коррекционного занятия</a:t>
            </a:r>
            <a:r>
              <a:rPr lang="ru-RU" dirty="0" smtClean="0">
                <a:solidFill>
                  <a:schemeClr val="tx1"/>
                </a:solidFill>
                <a:latin typeface="Times New Roman" panose="02020603050405020304" pitchFamily="18" charset="0"/>
                <a:cs typeface="Times New Roman" panose="02020603050405020304" pitchFamily="18" charset="0"/>
              </a:rPr>
              <a:t>.</a:t>
            </a:r>
          </a:p>
          <a:p>
            <a:pPr algn="just"/>
            <a:endParaRPr lang="ru-RU" dirty="0">
              <a:solidFill>
                <a:schemeClr val="tx1"/>
              </a:solidFill>
              <a:latin typeface="Times New Roman" panose="02020603050405020304" pitchFamily="18" charset="0"/>
              <a:cs typeface="Times New Roman" panose="02020603050405020304" pitchFamily="18" charset="0"/>
            </a:endParaRPr>
          </a:p>
          <a:p>
            <a:pPr algn="just"/>
            <a:r>
              <a:rPr lang="ru-RU" dirty="0" smtClean="0">
                <a:solidFill>
                  <a:schemeClr val="tx1"/>
                </a:solidFill>
                <a:latin typeface="Times New Roman" panose="02020603050405020304" pitchFamily="18" charset="0"/>
                <a:cs typeface="Times New Roman" panose="02020603050405020304" pitchFamily="18" charset="0"/>
              </a:rPr>
              <a:t>Однако </a:t>
            </a:r>
            <a:r>
              <a:rPr lang="ru-RU" dirty="0">
                <a:solidFill>
                  <a:schemeClr val="tx1"/>
                </a:solidFill>
                <a:latin typeface="Times New Roman" panose="02020603050405020304" pitchFamily="18" charset="0"/>
                <a:cs typeface="Times New Roman" panose="02020603050405020304" pitchFamily="18" charset="0"/>
              </a:rPr>
              <a:t>виды, формы, методы оказания психологической помощи законодательно не закреплены, и это правильно, так как даже в психологической науке существуют различные подходы к пониманию данных вопросов</a:t>
            </a:r>
            <a:r>
              <a:rPr lang="ru-RU" dirty="0" smtClean="0">
                <a:solidFill>
                  <a:schemeClr val="tx1"/>
                </a:solidFill>
                <a:latin typeface="Times New Roman" panose="02020603050405020304" pitchFamily="18" charset="0"/>
                <a:cs typeface="Times New Roman" panose="02020603050405020304" pitchFamily="18" charset="0"/>
              </a:rPr>
              <a:t>.</a:t>
            </a:r>
          </a:p>
          <a:p>
            <a:pPr algn="just"/>
            <a:endParaRPr lang="ru-RU" dirty="0">
              <a:solidFill>
                <a:schemeClr val="tx1"/>
              </a:solidFill>
              <a:latin typeface="Times New Roman" panose="02020603050405020304" pitchFamily="18" charset="0"/>
              <a:cs typeface="Times New Roman" panose="02020603050405020304" pitchFamily="18" charset="0"/>
            </a:endParaRPr>
          </a:p>
          <a:p>
            <a:pPr algn="just"/>
            <a:r>
              <a:rPr lang="ru-RU" dirty="0">
                <a:solidFill>
                  <a:schemeClr val="tx1"/>
                </a:solidFill>
                <a:latin typeface="Times New Roman" panose="02020603050405020304" pitchFamily="18" charset="0"/>
                <a:cs typeface="Times New Roman" panose="02020603050405020304" pitchFamily="18" charset="0"/>
              </a:rPr>
              <a:t>Что касается такой формы оказания психологической помощи, как </a:t>
            </a:r>
            <a:r>
              <a:rPr lang="ru-RU" i="1" dirty="0">
                <a:solidFill>
                  <a:schemeClr val="tx1"/>
                </a:solidFill>
                <a:latin typeface="Times New Roman" panose="02020603050405020304" pitchFamily="18" charset="0"/>
                <a:cs typeface="Times New Roman" panose="02020603050405020304" pitchFamily="18" charset="0"/>
              </a:rPr>
              <a:t>индивидуальное консультирование</a:t>
            </a:r>
            <a:r>
              <a:rPr lang="ru-RU" dirty="0">
                <a:solidFill>
                  <a:schemeClr val="tx1"/>
                </a:solidFill>
                <a:latin typeface="Times New Roman" panose="02020603050405020304" pitchFamily="18" charset="0"/>
                <a:cs typeface="Times New Roman" panose="02020603050405020304" pitchFamily="18" charset="0"/>
              </a:rPr>
              <a:t>, то здесь нет особых проблем. Представляется только важным отметить, что модель психологического консультирования в уголовно-исполнительной системе отличается от модели деятельности психолога в консалтинговой организации. </a:t>
            </a:r>
          </a:p>
        </p:txBody>
      </p:sp>
      <p:sp>
        <p:nvSpPr>
          <p:cNvPr id="10" name="Скругленный прямоугольник 9"/>
          <p:cNvSpPr/>
          <p:nvPr/>
        </p:nvSpPr>
        <p:spPr>
          <a:xfrm>
            <a:off x="7356143" y="1282889"/>
            <a:ext cx="4694831" cy="5390865"/>
          </a:xfrm>
          <a:prstGeom prst="roundRect">
            <a:avLst/>
          </a:prstGeom>
          <a:solidFill>
            <a:srgbClr val="5C71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ru-RU" dirty="0">
                <a:solidFill>
                  <a:schemeClr val="tx1"/>
                </a:solidFill>
                <a:latin typeface="Times New Roman" panose="02020603050405020304" pitchFamily="18" charset="0"/>
                <a:cs typeface="Times New Roman" panose="02020603050405020304" pitchFamily="18" charset="0"/>
              </a:rPr>
              <a:t>Право осужденных на психологическую помощь закреплено </a:t>
            </a:r>
            <a:r>
              <a:rPr lang="ru-RU" dirty="0" smtClean="0">
                <a:solidFill>
                  <a:schemeClr val="tx1"/>
                </a:solidFill>
                <a:latin typeface="Times New Roman" panose="02020603050405020304" pitchFamily="18" charset="0"/>
                <a:cs typeface="Times New Roman" panose="02020603050405020304" pitchFamily="18" charset="0"/>
              </a:rPr>
              <a:t>в п.6.1 ст.12  Уголовно-исполнительного кодекса РФ:</a:t>
            </a:r>
          </a:p>
          <a:p>
            <a:pPr algn="just"/>
            <a:endParaRPr lang="ru-RU" dirty="0" smtClean="0">
              <a:solidFill>
                <a:schemeClr val="tx1"/>
              </a:solidFill>
              <a:latin typeface="Times New Roman" panose="02020603050405020304" pitchFamily="18" charset="0"/>
              <a:cs typeface="Times New Roman" panose="02020603050405020304" pitchFamily="18" charset="0"/>
            </a:endParaRPr>
          </a:p>
          <a:p>
            <a:pPr algn="just"/>
            <a:r>
              <a:rPr lang="ru-RU" spc="300" dirty="0">
                <a:solidFill>
                  <a:schemeClr val="tx1"/>
                </a:solidFill>
                <a:latin typeface="Times New Roman" panose="02020603050405020304" pitchFamily="18" charset="0"/>
                <a:cs typeface="Times New Roman" panose="02020603050405020304" pitchFamily="18" charset="0"/>
              </a:rPr>
              <a:t>6.1. Осужденные имеют право на психологическую помощь, оказываемую сотрудниками психологической службы исправительного учреждения и иными лицами, имеющими право на оказание такой помощи. </a:t>
            </a:r>
            <a:endParaRPr lang="ru-RU" spc="300" dirty="0" smtClean="0">
              <a:solidFill>
                <a:schemeClr val="tx1"/>
              </a:solidFill>
              <a:latin typeface="Times New Roman" panose="02020603050405020304" pitchFamily="18" charset="0"/>
              <a:cs typeface="Times New Roman" panose="02020603050405020304" pitchFamily="18" charset="0"/>
            </a:endParaRPr>
          </a:p>
          <a:p>
            <a:pPr algn="just"/>
            <a:r>
              <a:rPr lang="ru-RU" spc="300" dirty="0" smtClean="0">
                <a:solidFill>
                  <a:schemeClr val="tx1"/>
                </a:solidFill>
                <a:latin typeface="Times New Roman" panose="02020603050405020304" pitchFamily="18" charset="0"/>
                <a:cs typeface="Times New Roman" panose="02020603050405020304" pitchFamily="18" charset="0"/>
              </a:rPr>
              <a:t>Участие </a:t>
            </a:r>
            <a:r>
              <a:rPr lang="ru-RU" spc="300" dirty="0">
                <a:solidFill>
                  <a:schemeClr val="tx1"/>
                </a:solidFill>
                <a:latin typeface="Times New Roman" panose="02020603050405020304" pitchFamily="18" charset="0"/>
                <a:cs typeface="Times New Roman" panose="02020603050405020304" pitchFamily="18" charset="0"/>
              </a:rPr>
              <a:t>осужденных в мероприятиях, связанных с оказанием психологической помощи, осуществляется только с их согласия.</a:t>
            </a:r>
          </a:p>
        </p:txBody>
      </p:sp>
    </p:spTree>
    <p:extLst>
      <p:ext uri="{BB962C8B-B14F-4D97-AF65-F5344CB8AC3E}">
        <p14:creationId xmlns:p14="http://schemas.microsoft.com/office/powerpoint/2010/main" val="8980574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randombar(horizontal)">
                                      <p:cBhvr>
                                        <p:cTn id="11" dur="500"/>
                                        <p:tgtEl>
                                          <p:spTgt spid="5"/>
                                        </p:tgtEl>
                                      </p:cBhvr>
                                    </p:animEffect>
                                  </p:childTnLst>
                                </p:cTn>
                              </p:par>
                              <p:par>
                                <p:cTn id="12" presetID="21" presetClass="entr" presetSubtype="1" fill="hold" grpId="0" nodeType="with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wheel(1)">
                                      <p:cBhvr>
                                        <p:cTn id="14"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5" grpId="0" animBg="1"/>
      <p:bldP spid="1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flipH="1" flipV="1">
            <a:off x="12192000" y="6858000"/>
            <a:ext cx="152400" cy="198120"/>
          </a:xfrm>
          <a:noFill/>
          <a:ln>
            <a:noFill/>
          </a:ln>
        </p:spPr>
        <p:txBody>
          <a:bodyPr anchor="ctr" anchorCtr="0">
            <a:normAutofit fontScale="32500" lnSpcReduction="20000"/>
          </a:bodyPr>
          <a:lstStyle/>
          <a:p>
            <a:endParaRPr lang="ru-RU" dirty="0"/>
          </a:p>
        </p:txBody>
      </p:sp>
      <p:sp>
        <p:nvSpPr>
          <p:cNvPr id="4" name="Прямоугольник 3"/>
          <p:cNvSpPr/>
          <p:nvPr/>
        </p:nvSpPr>
        <p:spPr>
          <a:xfrm>
            <a:off x="1012874" y="787791"/>
            <a:ext cx="8131126" cy="369332"/>
          </a:xfrm>
          <a:prstGeom prst="rect">
            <a:avLst/>
          </a:prstGeom>
          <a:noFill/>
        </p:spPr>
        <p:txBody>
          <a:bodyPr wrap="square">
            <a:spAutoFit/>
          </a:bodyPr>
          <a:lstStyle/>
          <a:p>
            <a:endParaRPr lang="ru-RU" spc="300" dirty="0">
              <a:latin typeface="Times New Roman" panose="02020603050405020304" pitchFamily="18" charset="0"/>
              <a:cs typeface="Times New Roman" panose="02020603050405020304" pitchFamily="18" charset="0"/>
            </a:endParaRPr>
          </a:p>
        </p:txBody>
      </p:sp>
      <p:sp>
        <p:nvSpPr>
          <p:cNvPr id="6" name="Заголовок 5"/>
          <p:cNvSpPr txBox="1">
            <a:spLocks noGrp="1"/>
          </p:cNvSpPr>
          <p:nvPr>
            <p:ph type="title"/>
          </p:nvPr>
        </p:nvSpPr>
        <p:spPr>
          <a:xfrm>
            <a:off x="838199" y="86599"/>
            <a:ext cx="10515600" cy="936983"/>
          </a:xfrm>
          <a:prstGeom prst="roundRect">
            <a:avLst/>
          </a:prstGeom>
          <a:gradFill flip="none" rotWithShape="1">
            <a:gsLst>
              <a:gs pos="0">
                <a:srgbClr val="5C718E">
                  <a:shade val="30000"/>
                  <a:satMod val="115000"/>
                </a:srgbClr>
              </a:gs>
              <a:gs pos="50000">
                <a:srgbClr val="5C718E">
                  <a:shade val="67500"/>
                  <a:satMod val="115000"/>
                </a:srgbClr>
              </a:gs>
              <a:gs pos="100000">
                <a:srgbClr val="5C718E">
                  <a:shade val="100000"/>
                  <a:satMod val="115000"/>
                </a:srgbClr>
              </a:gs>
            </a:gsLst>
            <a:lin ang="13500000" scaled="1"/>
            <a:tileRect/>
          </a:gradFill>
          <a:ln w="12700" cap="flat" cmpd="sng" algn="ctr">
            <a:noFill/>
            <a:prstDash val="solid"/>
            <a:miter lim="800000"/>
          </a:ln>
          <a:effectLst>
            <a:glow rad="63500">
              <a:schemeClr val="tx1">
                <a:alpha val="40000"/>
              </a:schemeClr>
            </a:glow>
            <a:outerShdw blurRad="50800" dist="38100" dir="5400000" sx="106000" sy="106000" algn="t" rotWithShape="0">
              <a:schemeClr val="tx1">
                <a:alpha val="14000"/>
              </a:schemeClr>
            </a:outerShdw>
          </a:effectLst>
          <a:scene3d>
            <a:camera prst="orthographicFront"/>
            <a:lightRig rig="threePt" dir="t"/>
          </a:scene3d>
          <a:sp3d>
            <a:bevelT w="12700" h="88900"/>
          </a:sp3d>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fontScale="90000"/>
          </a:bodyPr>
          <a:lstStyle>
            <a:defPPr>
              <a:defRPr lang="ru-RU"/>
            </a:defPPr>
            <a:lvl1pPr marL="0" algn="l" defTabSz="914400" rtl="0" eaLnBrk="1" latinLnBrk="0" hangingPunct="1">
              <a:lnSpc>
                <a:spcPct val="90000"/>
              </a:lnSpc>
              <a:spcBef>
                <a:spcPct val="0"/>
              </a:spcBef>
              <a:buNone/>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ru-RU" sz="3600" dirty="0" smtClean="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Психологическая </a:t>
            </a:r>
            <a:r>
              <a:rPr lang="ru-RU" sz="3600" dirty="0" smtClean="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помощь как </a:t>
            </a:r>
            <a:r>
              <a:rPr lang="ru-RU" sz="3600"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основное направление работы психологической службы </a:t>
            </a:r>
            <a:r>
              <a:rPr lang="ru-RU" sz="3600" dirty="0" smtClean="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УИС</a:t>
            </a:r>
            <a:endParaRPr lang="ru-RU" sz="3600"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5" name="Рисунок 4"/>
          <p:cNvPicPr>
            <a:picLocks noChangeAspect="1"/>
          </p:cNvPicPr>
          <p:nvPr/>
        </p:nvPicPr>
        <p:blipFill>
          <a:blip r:embed="rId2"/>
          <a:stretch>
            <a:fillRect/>
          </a:stretch>
        </p:blipFill>
        <p:spPr>
          <a:xfrm>
            <a:off x="9430603" y="2078403"/>
            <a:ext cx="2511188" cy="315545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7" name="Скругленный прямоугольник 6"/>
          <p:cNvSpPr/>
          <p:nvPr/>
        </p:nvSpPr>
        <p:spPr>
          <a:xfrm>
            <a:off x="545910" y="1419367"/>
            <a:ext cx="8475260" cy="5124791"/>
          </a:xfrm>
          <a:prstGeom prst="roundRect">
            <a:avLst/>
          </a:prstGeom>
          <a:solidFill>
            <a:srgbClr val="5C71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ru-RU" sz="2400" b="1" dirty="0">
                <a:solidFill>
                  <a:schemeClr val="tx1"/>
                </a:solidFill>
                <a:latin typeface="Times New Roman" panose="02020603050405020304" pitchFamily="18" charset="0"/>
                <a:cs typeface="Times New Roman" panose="02020603050405020304" pitchFamily="18" charset="0"/>
              </a:rPr>
              <a:t>Так, один из наиболее авторитетных представителей медицинской школы психотерапии Б.Д. </a:t>
            </a:r>
            <a:r>
              <a:rPr lang="ru-RU" sz="2400" b="1" dirty="0" err="1">
                <a:solidFill>
                  <a:schemeClr val="tx1"/>
                </a:solidFill>
                <a:latin typeface="Times New Roman" panose="02020603050405020304" pitchFamily="18" charset="0"/>
                <a:cs typeface="Times New Roman" panose="02020603050405020304" pitchFamily="18" charset="0"/>
              </a:rPr>
              <a:t>Карвасарский</a:t>
            </a:r>
            <a:r>
              <a:rPr lang="ru-RU" sz="2400" b="1" dirty="0">
                <a:solidFill>
                  <a:schemeClr val="tx1"/>
                </a:solidFill>
                <a:latin typeface="Times New Roman" panose="02020603050405020304" pitchFamily="18" charset="0"/>
                <a:cs typeface="Times New Roman" panose="02020603050405020304" pitchFamily="18" charset="0"/>
              </a:rPr>
              <a:t> утверждает:</a:t>
            </a:r>
            <a:r>
              <a:rPr lang="ru-RU" sz="2400" dirty="0">
                <a:solidFill>
                  <a:schemeClr val="tx1"/>
                </a:solidFill>
                <a:latin typeface="Times New Roman" panose="02020603050405020304" pitchFamily="18" charset="0"/>
                <a:cs typeface="Times New Roman" panose="02020603050405020304" pitchFamily="18" charset="0"/>
              </a:rPr>
              <a:t> «Происходит экспансия психотерапии во </a:t>
            </a:r>
            <a:r>
              <a:rPr lang="ru-RU" sz="2400" dirty="0" err="1">
                <a:solidFill>
                  <a:schemeClr val="tx1"/>
                </a:solidFill>
                <a:latin typeface="Times New Roman" panose="02020603050405020304" pitchFamily="18" charset="0"/>
                <a:cs typeface="Times New Roman" panose="02020603050405020304" pitchFamily="18" charset="0"/>
              </a:rPr>
              <a:t>внеклиническую</a:t>
            </a:r>
            <a:r>
              <a:rPr lang="ru-RU" sz="2400" dirty="0">
                <a:solidFill>
                  <a:schemeClr val="tx1"/>
                </a:solidFill>
                <a:latin typeface="Times New Roman" panose="02020603050405020304" pitchFamily="18" charset="0"/>
                <a:cs typeface="Times New Roman" panose="02020603050405020304" pitchFamily="18" charset="0"/>
              </a:rPr>
              <a:t> среду (</a:t>
            </a:r>
            <a:r>
              <a:rPr lang="ru-RU" sz="2400" dirty="0" err="1">
                <a:solidFill>
                  <a:schemeClr val="tx1"/>
                </a:solidFill>
                <a:latin typeface="Times New Roman" panose="02020603050405020304" pitchFamily="18" charset="0"/>
                <a:cs typeface="Times New Roman" panose="02020603050405020304" pitchFamily="18" charset="0"/>
              </a:rPr>
              <a:t>реадаптация</a:t>
            </a:r>
            <a:r>
              <a:rPr lang="ru-RU" sz="2400" dirty="0">
                <a:solidFill>
                  <a:schemeClr val="tx1"/>
                </a:solidFill>
                <a:latin typeface="Times New Roman" panose="02020603050405020304" pitchFamily="18" charset="0"/>
                <a:cs typeface="Times New Roman" panose="02020603050405020304" pitchFamily="18" charset="0"/>
              </a:rPr>
              <a:t> и реабилитация после пребывания в лечебном учреждении, кабинеты социально-психологической помощи и семейных отношений и др.)». </a:t>
            </a:r>
          </a:p>
          <a:p>
            <a:pPr algn="just"/>
            <a:r>
              <a:rPr lang="ru-RU" sz="2400" dirty="0">
                <a:solidFill>
                  <a:schemeClr val="tx1"/>
                </a:solidFill>
                <a:latin typeface="Times New Roman" panose="02020603050405020304" pitchFamily="18" charset="0"/>
                <a:cs typeface="Times New Roman" panose="02020603050405020304" pitchFamily="18" charset="0"/>
              </a:rPr>
              <a:t>В этой же статье он даёт следующее определение психотерапии: «это система лечебного воздействия на психику и, через психику, на организм больного. …Психотерапия входит в компетенцию медицины».</a:t>
            </a:r>
          </a:p>
        </p:txBody>
      </p:sp>
    </p:spTree>
    <p:extLst>
      <p:ext uri="{BB962C8B-B14F-4D97-AF65-F5344CB8AC3E}">
        <p14:creationId xmlns:p14="http://schemas.microsoft.com/office/powerpoint/2010/main" val="261910312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down)">
                                      <p:cBhvr>
                                        <p:cTn id="11" dur="500"/>
                                        <p:tgtEl>
                                          <p:spTgt spid="7"/>
                                        </p:tgtEl>
                                      </p:cBhvr>
                                    </p:animEffect>
                                  </p:childTnLst>
                                </p:cTn>
                              </p:par>
                              <p:par>
                                <p:cTn id="12" presetID="45" presetClass="entr" presetSubtype="0" fill="hold"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2000"/>
                                        <p:tgtEl>
                                          <p:spTgt spid="5"/>
                                        </p:tgtEl>
                                      </p:cBhvr>
                                    </p:animEffect>
                                    <p:anim calcmode="lin" valueType="num">
                                      <p:cBhvr>
                                        <p:cTn id="15" dur="2000" fill="hold"/>
                                        <p:tgtEl>
                                          <p:spTgt spid="5"/>
                                        </p:tgtEl>
                                        <p:attrNameLst>
                                          <p:attrName>ppt_w</p:attrName>
                                        </p:attrNameLst>
                                      </p:cBhvr>
                                      <p:tavLst>
                                        <p:tav tm="0" fmla="#ppt_w*sin(2.5*pi*$)">
                                          <p:val>
                                            <p:fltVal val="0"/>
                                          </p:val>
                                        </p:tav>
                                        <p:tav tm="100000">
                                          <p:val>
                                            <p:fltVal val="1"/>
                                          </p:val>
                                        </p:tav>
                                      </p:tavLst>
                                    </p:anim>
                                    <p:anim calcmode="lin" valueType="num">
                                      <p:cBhvr>
                                        <p:cTn id="16" dur="2000" fill="hold"/>
                                        <p:tgtEl>
                                          <p:spTgt spid="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flipH="1" flipV="1">
            <a:off x="12192000" y="6858000"/>
            <a:ext cx="152400" cy="198120"/>
          </a:xfrm>
          <a:noFill/>
          <a:ln>
            <a:noFill/>
          </a:ln>
        </p:spPr>
        <p:txBody>
          <a:bodyPr anchor="ctr" anchorCtr="0">
            <a:normAutofit fontScale="32500" lnSpcReduction="20000"/>
          </a:bodyPr>
          <a:lstStyle/>
          <a:p>
            <a:endParaRPr lang="ru-RU" dirty="0"/>
          </a:p>
        </p:txBody>
      </p:sp>
      <p:sp>
        <p:nvSpPr>
          <p:cNvPr id="4" name="Прямоугольник 3"/>
          <p:cNvSpPr/>
          <p:nvPr/>
        </p:nvSpPr>
        <p:spPr>
          <a:xfrm>
            <a:off x="1012874" y="787791"/>
            <a:ext cx="8131126" cy="369332"/>
          </a:xfrm>
          <a:prstGeom prst="rect">
            <a:avLst/>
          </a:prstGeom>
          <a:noFill/>
        </p:spPr>
        <p:txBody>
          <a:bodyPr wrap="square">
            <a:spAutoFit/>
          </a:bodyPr>
          <a:lstStyle/>
          <a:p>
            <a:endParaRPr lang="ru-RU" spc="300" dirty="0">
              <a:latin typeface="Times New Roman" panose="02020603050405020304" pitchFamily="18" charset="0"/>
              <a:cs typeface="Times New Roman" panose="02020603050405020304" pitchFamily="18" charset="0"/>
            </a:endParaRPr>
          </a:p>
        </p:txBody>
      </p:sp>
      <p:sp>
        <p:nvSpPr>
          <p:cNvPr id="6" name="Заголовок 5"/>
          <p:cNvSpPr txBox="1">
            <a:spLocks noGrp="1"/>
          </p:cNvSpPr>
          <p:nvPr>
            <p:ph type="title"/>
          </p:nvPr>
        </p:nvSpPr>
        <p:spPr>
          <a:xfrm>
            <a:off x="838199" y="86599"/>
            <a:ext cx="10515600" cy="936983"/>
          </a:xfrm>
          <a:prstGeom prst="roundRect">
            <a:avLst/>
          </a:prstGeom>
          <a:gradFill flip="none" rotWithShape="1">
            <a:gsLst>
              <a:gs pos="0">
                <a:srgbClr val="5C718E">
                  <a:shade val="30000"/>
                  <a:satMod val="115000"/>
                </a:srgbClr>
              </a:gs>
              <a:gs pos="50000">
                <a:srgbClr val="5C718E">
                  <a:shade val="67500"/>
                  <a:satMod val="115000"/>
                </a:srgbClr>
              </a:gs>
              <a:gs pos="100000">
                <a:srgbClr val="5C718E">
                  <a:shade val="100000"/>
                  <a:satMod val="115000"/>
                </a:srgbClr>
              </a:gs>
            </a:gsLst>
            <a:lin ang="13500000" scaled="1"/>
            <a:tileRect/>
          </a:gradFill>
          <a:ln w="12700" cap="flat" cmpd="sng" algn="ctr">
            <a:noFill/>
            <a:prstDash val="solid"/>
            <a:miter lim="800000"/>
          </a:ln>
          <a:effectLst>
            <a:glow rad="63500">
              <a:schemeClr val="tx1">
                <a:alpha val="40000"/>
              </a:schemeClr>
            </a:glow>
            <a:outerShdw blurRad="50800" dist="38100" dir="5400000" sx="106000" sy="106000" algn="t" rotWithShape="0">
              <a:schemeClr val="tx1">
                <a:alpha val="14000"/>
              </a:schemeClr>
            </a:outerShdw>
          </a:effectLst>
          <a:scene3d>
            <a:camera prst="orthographicFront"/>
            <a:lightRig rig="threePt" dir="t"/>
          </a:scene3d>
          <a:sp3d>
            <a:bevelT w="12700" h="88900"/>
          </a:sp3d>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fontScale="90000"/>
          </a:bodyPr>
          <a:lstStyle>
            <a:defPPr>
              <a:defRPr lang="ru-RU"/>
            </a:defPPr>
            <a:lvl1pPr marL="0" algn="l" defTabSz="914400" rtl="0" eaLnBrk="1" latinLnBrk="0" hangingPunct="1">
              <a:lnSpc>
                <a:spcPct val="90000"/>
              </a:lnSpc>
              <a:spcBef>
                <a:spcPct val="0"/>
              </a:spcBef>
              <a:buNone/>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ru-RU" sz="3600" dirty="0" smtClean="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Психологическая </a:t>
            </a:r>
            <a:r>
              <a:rPr lang="ru-RU" sz="3600" dirty="0" smtClean="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помощь </a:t>
            </a:r>
            <a:r>
              <a:rPr lang="ru-RU" sz="3600"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как основное направление работы психологической службы </a:t>
            </a:r>
            <a:r>
              <a:rPr lang="ru-RU" sz="3600" dirty="0" smtClean="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УИС</a:t>
            </a:r>
            <a:endParaRPr lang="ru-RU" sz="3600"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8" name="Прямоугольник 7"/>
          <p:cNvSpPr/>
          <p:nvPr/>
        </p:nvSpPr>
        <p:spPr>
          <a:xfrm>
            <a:off x="305935" y="1281665"/>
            <a:ext cx="11690447" cy="1015663"/>
          </a:xfrm>
          <a:prstGeom prst="rect">
            <a:avLst/>
          </a:prstGeom>
          <a:solidFill>
            <a:schemeClr val="tx2">
              <a:lumMod val="60000"/>
              <a:lumOff val="40000"/>
            </a:schemeClr>
          </a:solidFill>
        </p:spPr>
        <p:txBody>
          <a:bodyPr wrap="square">
            <a:spAutoFit/>
          </a:bodyPr>
          <a:lstStyle/>
          <a:p>
            <a:pPr algn="just"/>
            <a:r>
              <a:rPr lang="ru-RU" sz="2000" b="1" spc="3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Также психолог включает группу осужденных в состав коррекционной группы. Основные лица, с которыми коррекционная работа проводится в обязательном порядке</a:t>
            </a:r>
            <a:r>
              <a:rPr lang="ru-RU" sz="2000" b="1" spc="300"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p>
        </p:txBody>
      </p:sp>
      <p:sp>
        <p:nvSpPr>
          <p:cNvPr id="10" name="Прямоугольник 9"/>
          <p:cNvSpPr/>
          <p:nvPr/>
        </p:nvSpPr>
        <p:spPr>
          <a:xfrm>
            <a:off x="305935" y="2555411"/>
            <a:ext cx="3224216" cy="461665"/>
          </a:xfrm>
          <a:prstGeom prst="rect">
            <a:avLst/>
          </a:prstGeom>
          <a:solidFill>
            <a:schemeClr val="tx2">
              <a:lumMod val="40000"/>
              <a:lumOff val="60000"/>
            </a:schemeClr>
          </a:solidFill>
        </p:spPr>
        <p:txBody>
          <a:bodyPr wrap="none">
            <a:spAutoFit/>
          </a:bodyPr>
          <a:lstStyle/>
          <a:p>
            <a:r>
              <a:rPr lang="ru-RU" sz="2400" i="1" dirty="0">
                <a:latin typeface="Times New Roman" panose="02020603050405020304" pitchFamily="18" charset="0"/>
                <a:cs typeface="Times New Roman" panose="02020603050405020304" pitchFamily="18" charset="0"/>
              </a:rPr>
              <a:t>• </a:t>
            </a:r>
            <a:r>
              <a:rPr lang="ru-RU" sz="2400" i="1" dirty="0" smtClean="0">
                <a:latin typeface="Times New Roman" panose="02020603050405020304" pitchFamily="18" charset="0"/>
                <a:cs typeface="Times New Roman" panose="02020603050405020304" pitchFamily="18" charset="0"/>
              </a:rPr>
              <a:t>несовершеннолетние</a:t>
            </a:r>
            <a:endParaRPr lang="ru-RU" sz="2400" i="1" dirty="0">
              <a:latin typeface="Times New Roman" panose="02020603050405020304" pitchFamily="18" charset="0"/>
              <a:cs typeface="Times New Roman" panose="02020603050405020304" pitchFamily="18" charset="0"/>
            </a:endParaRPr>
          </a:p>
        </p:txBody>
      </p:sp>
      <p:sp>
        <p:nvSpPr>
          <p:cNvPr id="11" name="Прямоугольник 10"/>
          <p:cNvSpPr/>
          <p:nvPr/>
        </p:nvSpPr>
        <p:spPr>
          <a:xfrm>
            <a:off x="4907221" y="2555410"/>
            <a:ext cx="4174604" cy="461665"/>
          </a:xfrm>
          <a:prstGeom prst="rect">
            <a:avLst/>
          </a:prstGeom>
          <a:solidFill>
            <a:schemeClr val="tx2">
              <a:lumMod val="40000"/>
              <a:lumOff val="60000"/>
            </a:schemeClr>
          </a:solidFill>
        </p:spPr>
        <p:txBody>
          <a:bodyPr wrap="none">
            <a:spAutoFit/>
          </a:bodyPr>
          <a:lstStyle/>
          <a:p>
            <a:r>
              <a:rPr lang="ru-RU" sz="2400" i="1" dirty="0">
                <a:latin typeface="Times New Roman" panose="02020603050405020304" pitchFamily="18" charset="0"/>
                <a:cs typeface="Times New Roman" panose="02020603050405020304" pitchFamily="18" charset="0"/>
              </a:rPr>
              <a:t>• женщины, имеющие ребенка</a:t>
            </a:r>
          </a:p>
        </p:txBody>
      </p:sp>
      <p:sp>
        <p:nvSpPr>
          <p:cNvPr id="12" name="Прямоугольник 11"/>
          <p:cNvSpPr/>
          <p:nvPr/>
        </p:nvSpPr>
        <p:spPr>
          <a:xfrm>
            <a:off x="299961" y="3160842"/>
            <a:ext cx="7817205" cy="461665"/>
          </a:xfrm>
          <a:prstGeom prst="rect">
            <a:avLst/>
          </a:prstGeom>
          <a:solidFill>
            <a:schemeClr val="tx2">
              <a:lumMod val="40000"/>
              <a:lumOff val="60000"/>
            </a:schemeClr>
          </a:solidFill>
        </p:spPr>
        <p:txBody>
          <a:bodyPr wrap="none">
            <a:spAutoFit/>
          </a:bodyPr>
          <a:lstStyle/>
          <a:p>
            <a:r>
              <a:rPr lang="ru-RU" sz="2400" i="1" dirty="0">
                <a:latin typeface="Times New Roman" panose="02020603050405020304" pitchFamily="18" charset="0"/>
                <a:cs typeface="Times New Roman" panose="02020603050405020304" pitchFamily="18" charset="0"/>
              </a:rPr>
              <a:t>• </a:t>
            </a:r>
            <a:r>
              <a:rPr lang="ru-RU" sz="2400" i="1" dirty="0" smtClean="0">
                <a:latin typeface="Times New Roman" panose="02020603050405020304" pitchFamily="18" charset="0"/>
                <a:cs typeface="Times New Roman" panose="02020603050405020304" pitchFamily="18" charset="0"/>
              </a:rPr>
              <a:t>лица</a:t>
            </a:r>
            <a:r>
              <a:rPr lang="ru-RU" sz="2400" i="1" dirty="0">
                <a:latin typeface="Times New Roman" panose="02020603050405020304" pitchFamily="18" charset="0"/>
                <a:cs typeface="Times New Roman" panose="02020603050405020304" pitchFamily="18" charset="0"/>
              </a:rPr>
              <a:t>, готовящиеся к условно-досрочному освобождению</a:t>
            </a:r>
            <a:endParaRPr lang="ru-RU" sz="2400" i="1" dirty="0"/>
          </a:p>
        </p:txBody>
      </p:sp>
      <p:sp>
        <p:nvSpPr>
          <p:cNvPr id="13" name="Прямоугольник 12"/>
          <p:cNvSpPr/>
          <p:nvPr/>
        </p:nvSpPr>
        <p:spPr>
          <a:xfrm>
            <a:off x="299961" y="3760923"/>
            <a:ext cx="9347014" cy="461665"/>
          </a:xfrm>
          <a:prstGeom prst="rect">
            <a:avLst/>
          </a:prstGeom>
          <a:solidFill>
            <a:schemeClr val="tx2">
              <a:lumMod val="40000"/>
              <a:lumOff val="60000"/>
            </a:schemeClr>
          </a:solidFill>
        </p:spPr>
        <p:txBody>
          <a:bodyPr wrap="square">
            <a:spAutoFit/>
          </a:bodyPr>
          <a:lstStyle/>
          <a:p>
            <a:r>
              <a:rPr lang="ru-RU" sz="2400" i="1" dirty="0">
                <a:latin typeface="Times New Roman" panose="02020603050405020304" pitchFamily="18" charset="0"/>
                <a:cs typeface="Times New Roman" panose="02020603050405020304" pitchFamily="18" charset="0"/>
              </a:rPr>
              <a:t>• лица, склонные к суицидальному и деструктивному поведению</a:t>
            </a:r>
            <a:endParaRPr lang="ru-RU" sz="2400" i="1" dirty="0"/>
          </a:p>
        </p:txBody>
      </p:sp>
      <p:sp>
        <p:nvSpPr>
          <p:cNvPr id="14" name="Прямоугольник 13"/>
          <p:cNvSpPr/>
          <p:nvPr/>
        </p:nvSpPr>
        <p:spPr>
          <a:xfrm>
            <a:off x="299961" y="4354724"/>
            <a:ext cx="6730753" cy="461665"/>
          </a:xfrm>
          <a:prstGeom prst="rect">
            <a:avLst/>
          </a:prstGeom>
          <a:solidFill>
            <a:schemeClr val="tx2">
              <a:lumMod val="40000"/>
              <a:lumOff val="60000"/>
            </a:schemeClr>
          </a:solidFill>
        </p:spPr>
        <p:txBody>
          <a:bodyPr wrap="none">
            <a:spAutoFit/>
          </a:bodyPr>
          <a:lstStyle/>
          <a:p>
            <a:r>
              <a:rPr lang="ru-RU" sz="2400" i="1" dirty="0">
                <a:latin typeface="Times New Roman" panose="02020603050405020304" pitchFamily="18" charset="0"/>
                <a:cs typeface="Times New Roman" panose="02020603050405020304" pitchFamily="18" charset="0"/>
              </a:rPr>
              <a:t>• осужденные с положительным </a:t>
            </a:r>
            <a:r>
              <a:rPr lang="ru-RU" sz="2400" i="1" dirty="0" smtClean="0">
                <a:latin typeface="Times New Roman" panose="02020603050405020304" pitchFamily="18" charset="0"/>
                <a:cs typeface="Times New Roman" panose="02020603050405020304" pitchFamily="18" charset="0"/>
              </a:rPr>
              <a:t>ВИЧ-статусом</a:t>
            </a:r>
            <a:endParaRPr lang="ru-RU" sz="2400" i="1" dirty="0">
              <a:latin typeface="Times New Roman" panose="02020603050405020304" pitchFamily="18" charset="0"/>
              <a:cs typeface="Times New Roman" panose="02020603050405020304" pitchFamily="18" charset="0"/>
            </a:endParaRPr>
          </a:p>
        </p:txBody>
      </p:sp>
      <p:sp>
        <p:nvSpPr>
          <p:cNvPr id="15" name="Прямоугольник 14"/>
          <p:cNvSpPr/>
          <p:nvPr/>
        </p:nvSpPr>
        <p:spPr>
          <a:xfrm>
            <a:off x="305933" y="4966436"/>
            <a:ext cx="10080011" cy="461665"/>
          </a:xfrm>
          <a:prstGeom prst="rect">
            <a:avLst/>
          </a:prstGeom>
          <a:solidFill>
            <a:schemeClr val="tx2">
              <a:lumMod val="40000"/>
              <a:lumOff val="60000"/>
            </a:schemeClr>
          </a:solidFill>
        </p:spPr>
        <p:txBody>
          <a:bodyPr wrap="square">
            <a:spAutoFit/>
          </a:bodyPr>
          <a:lstStyle/>
          <a:p>
            <a:r>
              <a:rPr lang="ru-RU" sz="2400" i="1" dirty="0">
                <a:latin typeface="Times New Roman" panose="02020603050405020304" pitchFamily="18" charset="0"/>
                <a:cs typeface="Times New Roman" panose="02020603050405020304" pitchFamily="18" charset="0"/>
              </a:rPr>
              <a:t>• лица, имеющие зависимость (алкогольную, наркотическую и др</a:t>
            </a:r>
            <a:r>
              <a:rPr lang="ru-RU" sz="2400" i="1" dirty="0" smtClean="0">
                <a:latin typeface="Times New Roman" panose="02020603050405020304" pitchFamily="18" charset="0"/>
                <a:cs typeface="Times New Roman" panose="02020603050405020304" pitchFamily="18" charset="0"/>
              </a:rPr>
              <a:t>.)</a:t>
            </a:r>
            <a:endParaRPr lang="ru-RU" sz="2400" i="1" dirty="0">
              <a:latin typeface="Times New Roman" panose="02020603050405020304" pitchFamily="18" charset="0"/>
              <a:cs typeface="Times New Roman" panose="02020603050405020304" pitchFamily="18" charset="0"/>
            </a:endParaRPr>
          </a:p>
        </p:txBody>
      </p:sp>
      <p:sp>
        <p:nvSpPr>
          <p:cNvPr id="17" name="Скругленный прямоугольник 16"/>
          <p:cNvSpPr/>
          <p:nvPr/>
        </p:nvSpPr>
        <p:spPr>
          <a:xfrm>
            <a:off x="299961" y="5578148"/>
            <a:ext cx="11696421" cy="1174753"/>
          </a:xfrm>
          <a:prstGeom prst="roundRec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2400" b="1" dirty="0">
                <a:solidFill>
                  <a:schemeClr val="tx1"/>
                </a:solidFill>
                <a:latin typeface="Times New Roman" panose="02020603050405020304" pitchFamily="18" charset="0"/>
                <a:cs typeface="Times New Roman" panose="02020603050405020304" pitchFamily="18" charset="0"/>
              </a:rPr>
              <a:t>Сотрудниками Научно-исследовательского института ФСИН России было разработано более </a:t>
            </a:r>
            <a:r>
              <a:rPr lang="ru-RU" sz="2400" b="1" spc="300"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50 коррекционных программ </a:t>
            </a:r>
            <a:r>
              <a:rPr lang="ru-RU" sz="2400" b="1" dirty="0">
                <a:solidFill>
                  <a:schemeClr val="tx1"/>
                </a:solidFill>
                <a:latin typeface="Times New Roman" panose="02020603050405020304" pitchFamily="18" charset="0"/>
                <a:cs typeface="Times New Roman" panose="02020603050405020304" pitchFamily="18" charset="0"/>
              </a:rPr>
              <a:t>для работы с различными категориями осужденных.</a:t>
            </a:r>
          </a:p>
        </p:txBody>
      </p:sp>
    </p:spTree>
    <p:extLst>
      <p:ext uri="{BB962C8B-B14F-4D97-AF65-F5344CB8AC3E}">
        <p14:creationId xmlns:p14="http://schemas.microsoft.com/office/powerpoint/2010/main" val="224039124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par>
                          <p:cTn id="8" fill="hold">
                            <p:stCondLst>
                              <p:cond delay="500"/>
                            </p:stCondLst>
                            <p:childTnLst>
                              <p:par>
                                <p:cTn id="9" presetID="16" presetClass="entr" presetSubtype="37"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barn(outVertical)">
                                      <p:cBhvr>
                                        <p:cTn id="11" dur="500"/>
                                        <p:tgtEl>
                                          <p:spTgt spid="8"/>
                                        </p:tgtEl>
                                      </p:cBhvr>
                                    </p:animEffect>
                                  </p:childTnLst>
                                </p:cTn>
                              </p:par>
                            </p:childTnLst>
                          </p:cTn>
                        </p:par>
                        <p:par>
                          <p:cTn id="12" fill="hold">
                            <p:stCondLst>
                              <p:cond delay="1000"/>
                            </p:stCondLst>
                            <p:childTnLst>
                              <p:par>
                                <p:cTn id="13" presetID="31" presetClass="entr" presetSubtype="0" fill="hold" grpId="0" nodeType="after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p:cTn id="15" dur="1000" fill="hold"/>
                                        <p:tgtEl>
                                          <p:spTgt spid="10"/>
                                        </p:tgtEl>
                                        <p:attrNameLst>
                                          <p:attrName>ppt_w</p:attrName>
                                        </p:attrNameLst>
                                      </p:cBhvr>
                                      <p:tavLst>
                                        <p:tav tm="0">
                                          <p:val>
                                            <p:fltVal val="0"/>
                                          </p:val>
                                        </p:tav>
                                        <p:tav tm="100000">
                                          <p:val>
                                            <p:strVal val="#ppt_w"/>
                                          </p:val>
                                        </p:tav>
                                      </p:tavLst>
                                    </p:anim>
                                    <p:anim calcmode="lin" valueType="num">
                                      <p:cBhvr>
                                        <p:cTn id="16" dur="1000" fill="hold"/>
                                        <p:tgtEl>
                                          <p:spTgt spid="10"/>
                                        </p:tgtEl>
                                        <p:attrNameLst>
                                          <p:attrName>ppt_h</p:attrName>
                                        </p:attrNameLst>
                                      </p:cBhvr>
                                      <p:tavLst>
                                        <p:tav tm="0">
                                          <p:val>
                                            <p:fltVal val="0"/>
                                          </p:val>
                                        </p:tav>
                                        <p:tav tm="100000">
                                          <p:val>
                                            <p:strVal val="#ppt_h"/>
                                          </p:val>
                                        </p:tav>
                                      </p:tavLst>
                                    </p:anim>
                                    <p:anim calcmode="lin" valueType="num">
                                      <p:cBhvr>
                                        <p:cTn id="17" dur="1000" fill="hold"/>
                                        <p:tgtEl>
                                          <p:spTgt spid="10"/>
                                        </p:tgtEl>
                                        <p:attrNameLst>
                                          <p:attrName>style.rotation</p:attrName>
                                        </p:attrNameLst>
                                      </p:cBhvr>
                                      <p:tavLst>
                                        <p:tav tm="0">
                                          <p:val>
                                            <p:fltVal val="90"/>
                                          </p:val>
                                        </p:tav>
                                        <p:tav tm="100000">
                                          <p:val>
                                            <p:fltVal val="0"/>
                                          </p:val>
                                        </p:tav>
                                      </p:tavLst>
                                    </p:anim>
                                    <p:animEffect transition="in" filter="fade">
                                      <p:cBhvr>
                                        <p:cTn id="18" dur="1000"/>
                                        <p:tgtEl>
                                          <p:spTgt spid="10"/>
                                        </p:tgtEl>
                                      </p:cBhvr>
                                    </p:animEffect>
                                  </p:childTnLst>
                                </p:cTn>
                              </p:par>
                            </p:childTnLst>
                          </p:cTn>
                        </p:par>
                        <p:par>
                          <p:cTn id="19" fill="hold">
                            <p:stCondLst>
                              <p:cond delay="2000"/>
                            </p:stCondLst>
                            <p:childTnLst>
                              <p:par>
                                <p:cTn id="20" presetID="31" presetClass="entr" presetSubtype="0" fill="hold" grpId="0" nodeType="after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p:cTn id="22" dur="1000" fill="hold"/>
                                        <p:tgtEl>
                                          <p:spTgt spid="11"/>
                                        </p:tgtEl>
                                        <p:attrNameLst>
                                          <p:attrName>ppt_w</p:attrName>
                                        </p:attrNameLst>
                                      </p:cBhvr>
                                      <p:tavLst>
                                        <p:tav tm="0">
                                          <p:val>
                                            <p:fltVal val="0"/>
                                          </p:val>
                                        </p:tav>
                                        <p:tav tm="100000">
                                          <p:val>
                                            <p:strVal val="#ppt_w"/>
                                          </p:val>
                                        </p:tav>
                                      </p:tavLst>
                                    </p:anim>
                                    <p:anim calcmode="lin" valueType="num">
                                      <p:cBhvr>
                                        <p:cTn id="23" dur="1000" fill="hold"/>
                                        <p:tgtEl>
                                          <p:spTgt spid="11"/>
                                        </p:tgtEl>
                                        <p:attrNameLst>
                                          <p:attrName>ppt_h</p:attrName>
                                        </p:attrNameLst>
                                      </p:cBhvr>
                                      <p:tavLst>
                                        <p:tav tm="0">
                                          <p:val>
                                            <p:fltVal val="0"/>
                                          </p:val>
                                        </p:tav>
                                        <p:tav tm="100000">
                                          <p:val>
                                            <p:strVal val="#ppt_h"/>
                                          </p:val>
                                        </p:tav>
                                      </p:tavLst>
                                    </p:anim>
                                    <p:anim calcmode="lin" valueType="num">
                                      <p:cBhvr>
                                        <p:cTn id="24" dur="1000" fill="hold"/>
                                        <p:tgtEl>
                                          <p:spTgt spid="11"/>
                                        </p:tgtEl>
                                        <p:attrNameLst>
                                          <p:attrName>style.rotation</p:attrName>
                                        </p:attrNameLst>
                                      </p:cBhvr>
                                      <p:tavLst>
                                        <p:tav tm="0">
                                          <p:val>
                                            <p:fltVal val="90"/>
                                          </p:val>
                                        </p:tav>
                                        <p:tav tm="100000">
                                          <p:val>
                                            <p:fltVal val="0"/>
                                          </p:val>
                                        </p:tav>
                                      </p:tavLst>
                                    </p:anim>
                                    <p:animEffect transition="in" filter="fade">
                                      <p:cBhvr>
                                        <p:cTn id="25" dur="1000"/>
                                        <p:tgtEl>
                                          <p:spTgt spid="11"/>
                                        </p:tgtEl>
                                      </p:cBhvr>
                                    </p:animEffect>
                                  </p:childTnLst>
                                </p:cTn>
                              </p:par>
                            </p:childTnLst>
                          </p:cTn>
                        </p:par>
                        <p:par>
                          <p:cTn id="26" fill="hold">
                            <p:stCondLst>
                              <p:cond delay="3000"/>
                            </p:stCondLst>
                            <p:childTnLst>
                              <p:par>
                                <p:cTn id="27" presetID="31" presetClass="entr" presetSubtype="0" fill="hold" grpId="0" nodeType="afterEffect">
                                  <p:stCondLst>
                                    <p:cond delay="0"/>
                                  </p:stCondLst>
                                  <p:childTnLst>
                                    <p:set>
                                      <p:cBhvr>
                                        <p:cTn id="28" dur="1" fill="hold">
                                          <p:stCondLst>
                                            <p:cond delay="0"/>
                                          </p:stCondLst>
                                        </p:cTn>
                                        <p:tgtEl>
                                          <p:spTgt spid="12"/>
                                        </p:tgtEl>
                                        <p:attrNameLst>
                                          <p:attrName>style.visibility</p:attrName>
                                        </p:attrNameLst>
                                      </p:cBhvr>
                                      <p:to>
                                        <p:strVal val="visible"/>
                                      </p:to>
                                    </p:set>
                                    <p:anim calcmode="lin" valueType="num">
                                      <p:cBhvr>
                                        <p:cTn id="29" dur="1000" fill="hold"/>
                                        <p:tgtEl>
                                          <p:spTgt spid="12"/>
                                        </p:tgtEl>
                                        <p:attrNameLst>
                                          <p:attrName>ppt_w</p:attrName>
                                        </p:attrNameLst>
                                      </p:cBhvr>
                                      <p:tavLst>
                                        <p:tav tm="0">
                                          <p:val>
                                            <p:fltVal val="0"/>
                                          </p:val>
                                        </p:tav>
                                        <p:tav tm="100000">
                                          <p:val>
                                            <p:strVal val="#ppt_w"/>
                                          </p:val>
                                        </p:tav>
                                      </p:tavLst>
                                    </p:anim>
                                    <p:anim calcmode="lin" valueType="num">
                                      <p:cBhvr>
                                        <p:cTn id="30" dur="1000" fill="hold"/>
                                        <p:tgtEl>
                                          <p:spTgt spid="12"/>
                                        </p:tgtEl>
                                        <p:attrNameLst>
                                          <p:attrName>ppt_h</p:attrName>
                                        </p:attrNameLst>
                                      </p:cBhvr>
                                      <p:tavLst>
                                        <p:tav tm="0">
                                          <p:val>
                                            <p:fltVal val="0"/>
                                          </p:val>
                                        </p:tav>
                                        <p:tav tm="100000">
                                          <p:val>
                                            <p:strVal val="#ppt_h"/>
                                          </p:val>
                                        </p:tav>
                                      </p:tavLst>
                                    </p:anim>
                                    <p:anim calcmode="lin" valueType="num">
                                      <p:cBhvr>
                                        <p:cTn id="31" dur="1000" fill="hold"/>
                                        <p:tgtEl>
                                          <p:spTgt spid="12"/>
                                        </p:tgtEl>
                                        <p:attrNameLst>
                                          <p:attrName>style.rotation</p:attrName>
                                        </p:attrNameLst>
                                      </p:cBhvr>
                                      <p:tavLst>
                                        <p:tav tm="0">
                                          <p:val>
                                            <p:fltVal val="90"/>
                                          </p:val>
                                        </p:tav>
                                        <p:tav tm="100000">
                                          <p:val>
                                            <p:fltVal val="0"/>
                                          </p:val>
                                        </p:tav>
                                      </p:tavLst>
                                    </p:anim>
                                    <p:animEffect transition="in" filter="fade">
                                      <p:cBhvr>
                                        <p:cTn id="32" dur="1000"/>
                                        <p:tgtEl>
                                          <p:spTgt spid="12"/>
                                        </p:tgtEl>
                                      </p:cBhvr>
                                    </p:animEffect>
                                  </p:childTnLst>
                                </p:cTn>
                              </p:par>
                            </p:childTnLst>
                          </p:cTn>
                        </p:par>
                        <p:par>
                          <p:cTn id="33" fill="hold">
                            <p:stCondLst>
                              <p:cond delay="4000"/>
                            </p:stCondLst>
                            <p:childTnLst>
                              <p:par>
                                <p:cTn id="34" presetID="31" presetClass="entr" presetSubtype="0" fill="hold" grpId="0" nodeType="afterEffect">
                                  <p:stCondLst>
                                    <p:cond delay="0"/>
                                  </p:stCondLst>
                                  <p:childTnLst>
                                    <p:set>
                                      <p:cBhvr>
                                        <p:cTn id="35" dur="1" fill="hold">
                                          <p:stCondLst>
                                            <p:cond delay="0"/>
                                          </p:stCondLst>
                                        </p:cTn>
                                        <p:tgtEl>
                                          <p:spTgt spid="13"/>
                                        </p:tgtEl>
                                        <p:attrNameLst>
                                          <p:attrName>style.visibility</p:attrName>
                                        </p:attrNameLst>
                                      </p:cBhvr>
                                      <p:to>
                                        <p:strVal val="visible"/>
                                      </p:to>
                                    </p:set>
                                    <p:anim calcmode="lin" valueType="num">
                                      <p:cBhvr>
                                        <p:cTn id="36" dur="1000" fill="hold"/>
                                        <p:tgtEl>
                                          <p:spTgt spid="13"/>
                                        </p:tgtEl>
                                        <p:attrNameLst>
                                          <p:attrName>ppt_w</p:attrName>
                                        </p:attrNameLst>
                                      </p:cBhvr>
                                      <p:tavLst>
                                        <p:tav tm="0">
                                          <p:val>
                                            <p:fltVal val="0"/>
                                          </p:val>
                                        </p:tav>
                                        <p:tav tm="100000">
                                          <p:val>
                                            <p:strVal val="#ppt_w"/>
                                          </p:val>
                                        </p:tav>
                                      </p:tavLst>
                                    </p:anim>
                                    <p:anim calcmode="lin" valueType="num">
                                      <p:cBhvr>
                                        <p:cTn id="37" dur="1000" fill="hold"/>
                                        <p:tgtEl>
                                          <p:spTgt spid="13"/>
                                        </p:tgtEl>
                                        <p:attrNameLst>
                                          <p:attrName>ppt_h</p:attrName>
                                        </p:attrNameLst>
                                      </p:cBhvr>
                                      <p:tavLst>
                                        <p:tav tm="0">
                                          <p:val>
                                            <p:fltVal val="0"/>
                                          </p:val>
                                        </p:tav>
                                        <p:tav tm="100000">
                                          <p:val>
                                            <p:strVal val="#ppt_h"/>
                                          </p:val>
                                        </p:tav>
                                      </p:tavLst>
                                    </p:anim>
                                    <p:anim calcmode="lin" valueType="num">
                                      <p:cBhvr>
                                        <p:cTn id="38" dur="1000" fill="hold"/>
                                        <p:tgtEl>
                                          <p:spTgt spid="13"/>
                                        </p:tgtEl>
                                        <p:attrNameLst>
                                          <p:attrName>style.rotation</p:attrName>
                                        </p:attrNameLst>
                                      </p:cBhvr>
                                      <p:tavLst>
                                        <p:tav tm="0">
                                          <p:val>
                                            <p:fltVal val="90"/>
                                          </p:val>
                                        </p:tav>
                                        <p:tav tm="100000">
                                          <p:val>
                                            <p:fltVal val="0"/>
                                          </p:val>
                                        </p:tav>
                                      </p:tavLst>
                                    </p:anim>
                                    <p:animEffect transition="in" filter="fade">
                                      <p:cBhvr>
                                        <p:cTn id="39" dur="1000"/>
                                        <p:tgtEl>
                                          <p:spTgt spid="13"/>
                                        </p:tgtEl>
                                      </p:cBhvr>
                                    </p:animEffect>
                                  </p:childTnLst>
                                </p:cTn>
                              </p:par>
                            </p:childTnLst>
                          </p:cTn>
                        </p:par>
                        <p:par>
                          <p:cTn id="40" fill="hold">
                            <p:stCondLst>
                              <p:cond delay="5000"/>
                            </p:stCondLst>
                            <p:childTnLst>
                              <p:par>
                                <p:cTn id="41" presetID="31" presetClass="entr" presetSubtype="0" fill="hold" grpId="0" nodeType="afterEffect">
                                  <p:stCondLst>
                                    <p:cond delay="0"/>
                                  </p:stCondLst>
                                  <p:childTnLst>
                                    <p:set>
                                      <p:cBhvr>
                                        <p:cTn id="42" dur="1" fill="hold">
                                          <p:stCondLst>
                                            <p:cond delay="0"/>
                                          </p:stCondLst>
                                        </p:cTn>
                                        <p:tgtEl>
                                          <p:spTgt spid="14"/>
                                        </p:tgtEl>
                                        <p:attrNameLst>
                                          <p:attrName>style.visibility</p:attrName>
                                        </p:attrNameLst>
                                      </p:cBhvr>
                                      <p:to>
                                        <p:strVal val="visible"/>
                                      </p:to>
                                    </p:set>
                                    <p:anim calcmode="lin" valueType="num">
                                      <p:cBhvr>
                                        <p:cTn id="43" dur="1000" fill="hold"/>
                                        <p:tgtEl>
                                          <p:spTgt spid="14"/>
                                        </p:tgtEl>
                                        <p:attrNameLst>
                                          <p:attrName>ppt_w</p:attrName>
                                        </p:attrNameLst>
                                      </p:cBhvr>
                                      <p:tavLst>
                                        <p:tav tm="0">
                                          <p:val>
                                            <p:fltVal val="0"/>
                                          </p:val>
                                        </p:tav>
                                        <p:tav tm="100000">
                                          <p:val>
                                            <p:strVal val="#ppt_w"/>
                                          </p:val>
                                        </p:tav>
                                      </p:tavLst>
                                    </p:anim>
                                    <p:anim calcmode="lin" valueType="num">
                                      <p:cBhvr>
                                        <p:cTn id="44" dur="1000" fill="hold"/>
                                        <p:tgtEl>
                                          <p:spTgt spid="14"/>
                                        </p:tgtEl>
                                        <p:attrNameLst>
                                          <p:attrName>ppt_h</p:attrName>
                                        </p:attrNameLst>
                                      </p:cBhvr>
                                      <p:tavLst>
                                        <p:tav tm="0">
                                          <p:val>
                                            <p:fltVal val="0"/>
                                          </p:val>
                                        </p:tav>
                                        <p:tav tm="100000">
                                          <p:val>
                                            <p:strVal val="#ppt_h"/>
                                          </p:val>
                                        </p:tav>
                                      </p:tavLst>
                                    </p:anim>
                                    <p:anim calcmode="lin" valueType="num">
                                      <p:cBhvr>
                                        <p:cTn id="45" dur="1000" fill="hold"/>
                                        <p:tgtEl>
                                          <p:spTgt spid="14"/>
                                        </p:tgtEl>
                                        <p:attrNameLst>
                                          <p:attrName>style.rotation</p:attrName>
                                        </p:attrNameLst>
                                      </p:cBhvr>
                                      <p:tavLst>
                                        <p:tav tm="0">
                                          <p:val>
                                            <p:fltVal val="90"/>
                                          </p:val>
                                        </p:tav>
                                        <p:tav tm="100000">
                                          <p:val>
                                            <p:fltVal val="0"/>
                                          </p:val>
                                        </p:tav>
                                      </p:tavLst>
                                    </p:anim>
                                    <p:animEffect transition="in" filter="fade">
                                      <p:cBhvr>
                                        <p:cTn id="46" dur="1000"/>
                                        <p:tgtEl>
                                          <p:spTgt spid="14"/>
                                        </p:tgtEl>
                                      </p:cBhvr>
                                    </p:animEffect>
                                  </p:childTnLst>
                                </p:cTn>
                              </p:par>
                            </p:childTnLst>
                          </p:cTn>
                        </p:par>
                        <p:par>
                          <p:cTn id="47" fill="hold">
                            <p:stCondLst>
                              <p:cond delay="6000"/>
                            </p:stCondLst>
                            <p:childTnLst>
                              <p:par>
                                <p:cTn id="48" presetID="31" presetClass="entr" presetSubtype="0" fill="hold" grpId="0" nodeType="afterEffect">
                                  <p:stCondLst>
                                    <p:cond delay="0"/>
                                  </p:stCondLst>
                                  <p:childTnLst>
                                    <p:set>
                                      <p:cBhvr>
                                        <p:cTn id="49" dur="1" fill="hold">
                                          <p:stCondLst>
                                            <p:cond delay="0"/>
                                          </p:stCondLst>
                                        </p:cTn>
                                        <p:tgtEl>
                                          <p:spTgt spid="15"/>
                                        </p:tgtEl>
                                        <p:attrNameLst>
                                          <p:attrName>style.visibility</p:attrName>
                                        </p:attrNameLst>
                                      </p:cBhvr>
                                      <p:to>
                                        <p:strVal val="visible"/>
                                      </p:to>
                                    </p:set>
                                    <p:anim calcmode="lin" valueType="num">
                                      <p:cBhvr>
                                        <p:cTn id="50" dur="1000" fill="hold"/>
                                        <p:tgtEl>
                                          <p:spTgt spid="15"/>
                                        </p:tgtEl>
                                        <p:attrNameLst>
                                          <p:attrName>ppt_w</p:attrName>
                                        </p:attrNameLst>
                                      </p:cBhvr>
                                      <p:tavLst>
                                        <p:tav tm="0">
                                          <p:val>
                                            <p:fltVal val="0"/>
                                          </p:val>
                                        </p:tav>
                                        <p:tav tm="100000">
                                          <p:val>
                                            <p:strVal val="#ppt_w"/>
                                          </p:val>
                                        </p:tav>
                                      </p:tavLst>
                                    </p:anim>
                                    <p:anim calcmode="lin" valueType="num">
                                      <p:cBhvr>
                                        <p:cTn id="51" dur="1000" fill="hold"/>
                                        <p:tgtEl>
                                          <p:spTgt spid="15"/>
                                        </p:tgtEl>
                                        <p:attrNameLst>
                                          <p:attrName>ppt_h</p:attrName>
                                        </p:attrNameLst>
                                      </p:cBhvr>
                                      <p:tavLst>
                                        <p:tav tm="0">
                                          <p:val>
                                            <p:fltVal val="0"/>
                                          </p:val>
                                        </p:tav>
                                        <p:tav tm="100000">
                                          <p:val>
                                            <p:strVal val="#ppt_h"/>
                                          </p:val>
                                        </p:tav>
                                      </p:tavLst>
                                    </p:anim>
                                    <p:anim calcmode="lin" valueType="num">
                                      <p:cBhvr>
                                        <p:cTn id="52" dur="1000" fill="hold"/>
                                        <p:tgtEl>
                                          <p:spTgt spid="15"/>
                                        </p:tgtEl>
                                        <p:attrNameLst>
                                          <p:attrName>style.rotation</p:attrName>
                                        </p:attrNameLst>
                                      </p:cBhvr>
                                      <p:tavLst>
                                        <p:tav tm="0">
                                          <p:val>
                                            <p:fltVal val="90"/>
                                          </p:val>
                                        </p:tav>
                                        <p:tav tm="100000">
                                          <p:val>
                                            <p:fltVal val="0"/>
                                          </p:val>
                                        </p:tav>
                                      </p:tavLst>
                                    </p:anim>
                                    <p:animEffect transition="in" filter="fade">
                                      <p:cBhvr>
                                        <p:cTn id="53" dur="1000"/>
                                        <p:tgtEl>
                                          <p:spTgt spid="15"/>
                                        </p:tgtEl>
                                      </p:cBhvr>
                                    </p:animEffect>
                                  </p:childTnLst>
                                </p:cTn>
                              </p:par>
                            </p:childTnLst>
                          </p:cTn>
                        </p:par>
                        <p:par>
                          <p:cTn id="54" fill="hold">
                            <p:stCondLst>
                              <p:cond delay="7000"/>
                            </p:stCondLst>
                            <p:childTnLst>
                              <p:par>
                                <p:cTn id="55" presetID="42" presetClass="entr" presetSubtype="0" fill="hold" grpId="0" nodeType="afterEffect">
                                  <p:stCondLst>
                                    <p:cond delay="0"/>
                                  </p:stCondLst>
                                  <p:childTnLst>
                                    <p:set>
                                      <p:cBhvr>
                                        <p:cTn id="56" dur="1" fill="hold">
                                          <p:stCondLst>
                                            <p:cond delay="0"/>
                                          </p:stCondLst>
                                        </p:cTn>
                                        <p:tgtEl>
                                          <p:spTgt spid="17"/>
                                        </p:tgtEl>
                                        <p:attrNameLst>
                                          <p:attrName>style.visibility</p:attrName>
                                        </p:attrNameLst>
                                      </p:cBhvr>
                                      <p:to>
                                        <p:strVal val="visible"/>
                                      </p:to>
                                    </p:set>
                                    <p:animEffect transition="in" filter="fade">
                                      <p:cBhvr>
                                        <p:cTn id="57" dur="1000"/>
                                        <p:tgtEl>
                                          <p:spTgt spid="17"/>
                                        </p:tgtEl>
                                      </p:cBhvr>
                                    </p:animEffect>
                                    <p:anim calcmode="lin" valueType="num">
                                      <p:cBhvr>
                                        <p:cTn id="58" dur="1000" fill="hold"/>
                                        <p:tgtEl>
                                          <p:spTgt spid="17"/>
                                        </p:tgtEl>
                                        <p:attrNameLst>
                                          <p:attrName>ppt_x</p:attrName>
                                        </p:attrNameLst>
                                      </p:cBhvr>
                                      <p:tavLst>
                                        <p:tav tm="0">
                                          <p:val>
                                            <p:strVal val="#ppt_x"/>
                                          </p:val>
                                        </p:tav>
                                        <p:tav tm="100000">
                                          <p:val>
                                            <p:strVal val="#ppt_x"/>
                                          </p:val>
                                        </p:tav>
                                      </p:tavLst>
                                    </p:anim>
                                    <p:anim calcmode="lin" valueType="num">
                                      <p:cBhvr>
                                        <p:cTn id="5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10" grpId="0" animBg="1"/>
      <p:bldP spid="11" grpId="0" animBg="1"/>
      <p:bldP spid="12" grpId="0" animBg="1"/>
      <p:bldP spid="13" grpId="0" animBg="1"/>
      <p:bldP spid="14" grpId="0" animBg="1"/>
      <p:bldP spid="15" grpId="0" animBg="1"/>
      <p:bldP spid="1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flipH="1" flipV="1">
            <a:off x="12192000" y="6858000"/>
            <a:ext cx="152400" cy="198120"/>
          </a:xfrm>
          <a:noFill/>
          <a:ln>
            <a:noFill/>
          </a:ln>
        </p:spPr>
        <p:txBody>
          <a:bodyPr anchor="ctr" anchorCtr="0">
            <a:normAutofit fontScale="32500" lnSpcReduction="20000"/>
          </a:bodyPr>
          <a:lstStyle/>
          <a:p>
            <a:endParaRPr lang="ru-RU" dirty="0"/>
          </a:p>
        </p:txBody>
      </p:sp>
      <p:sp>
        <p:nvSpPr>
          <p:cNvPr id="4" name="Прямоугольник 3"/>
          <p:cNvSpPr/>
          <p:nvPr/>
        </p:nvSpPr>
        <p:spPr>
          <a:xfrm>
            <a:off x="1012874" y="787791"/>
            <a:ext cx="8131126" cy="369332"/>
          </a:xfrm>
          <a:prstGeom prst="rect">
            <a:avLst/>
          </a:prstGeom>
          <a:noFill/>
        </p:spPr>
        <p:txBody>
          <a:bodyPr wrap="square">
            <a:spAutoFit/>
          </a:bodyPr>
          <a:lstStyle/>
          <a:p>
            <a:endParaRPr lang="ru-RU" spc="300" dirty="0">
              <a:latin typeface="Times New Roman" panose="02020603050405020304" pitchFamily="18" charset="0"/>
              <a:cs typeface="Times New Roman" panose="02020603050405020304" pitchFamily="18" charset="0"/>
            </a:endParaRPr>
          </a:p>
        </p:txBody>
      </p:sp>
      <p:sp>
        <p:nvSpPr>
          <p:cNvPr id="6" name="Заголовок 5"/>
          <p:cNvSpPr txBox="1">
            <a:spLocks noGrp="1"/>
          </p:cNvSpPr>
          <p:nvPr>
            <p:ph type="title"/>
          </p:nvPr>
        </p:nvSpPr>
        <p:spPr>
          <a:xfrm>
            <a:off x="838199" y="86600"/>
            <a:ext cx="10515600" cy="701192"/>
          </a:xfrm>
          <a:prstGeom prst="roundRect">
            <a:avLst/>
          </a:prstGeom>
          <a:gradFill flip="none" rotWithShape="1">
            <a:gsLst>
              <a:gs pos="0">
                <a:srgbClr val="5C718E">
                  <a:shade val="30000"/>
                  <a:satMod val="115000"/>
                </a:srgbClr>
              </a:gs>
              <a:gs pos="50000">
                <a:srgbClr val="5C718E">
                  <a:shade val="67500"/>
                  <a:satMod val="115000"/>
                </a:srgbClr>
              </a:gs>
              <a:gs pos="100000">
                <a:srgbClr val="5C718E">
                  <a:shade val="100000"/>
                  <a:satMod val="115000"/>
                </a:srgbClr>
              </a:gs>
            </a:gsLst>
            <a:lin ang="13500000" scaled="1"/>
            <a:tileRect/>
          </a:gradFill>
          <a:ln w="12700" cap="flat" cmpd="sng" algn="ctr">
            <a:noFill/>
            <a:prstDash val="solid"/>
            <a:miter lim="800000"/>
          </a:ln>
          <a:effectLst>
            <a:glow rad="63500">
              <a:schemeClr val="tx1">
                <a:alpha val="40000"/>
              </a:schemeClr>
            </a:glow>
            <a:outerShdw blurRad="50800" dist="38100" dir="5400000" sx="106000" sy="106000" algn="t" rotWithShape="0">
              <a:schemeClr val="tx1">
                <a:alpha val="14000"/>
              </a:schemeClr>
            </a:outerShdw>
          </a:effectLst>
          <a:scene3d>
            <a:camera prst="orthographicFront"/>
            <a:lightRig rig="threePt" dir="t"/>
          </a:scene3d>
          <a:sp3d>
            <a:bevelT w="12700" h="88900"/>
          </a:sp3d>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defPPr>
              <a:defRPr lang="ru-RU"/>
            </a:defPPr>
            <a:lvl1pPr marL="0" algn="l" defTabSz="914400" rtl="0" eaLnBrk="1" latinLnBrk="0" hangingPunct="1">
              <a:lnSpc>
                <a:spcPct val="90000"/>
              </a:lnSpc>
              <a:spcBef>
                <a:spcPct val="0"/>
              </a:spcBef>
              <a:buNone/>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ru-RU" sz="3600" dirty="0" smtClean="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Актуальные </a:t>
            </a:r>
            <a:r>
              <a:rPr lang="ru-RU" sz="3600"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вопросы, задаваемые </a:t>
            </a:r>
            <a:r>
              <a:rPr lang="ru-RU" sz="3600" dirty="0" smtClean="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психологам</a:t>
            </a:r>
            <a:endParaRPr lang="ru-RU" sz="3600"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5" name="Прямоугольник 4"/>
          <p:cNvSpPr/>
          <p:nvPr/>
        </p:nvSpPr>
        <p:spPr>
          <a:xfrm>
            <a:off x="359389" y="924719"/>
            <a:ext cx="11473217" cy="646331"/>
          </a:xfrm>
          <a:prstGeom prst="rect">
            <a:avLst/>
          </a:prstGeom>
        </p:spPr>
        <p:txBody>
          <a:bodyPr wrap="square">
            <a:spAutoFit/>
          </a:bodyPr>
          <a:lstStyle/>
          <a:p>
            <a:r>
              <a:rPr lang="ru-RU" b="1" spc="3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Чтобы полностью понять принципы работы психологической службы </a:t>
            </a:r>
            <a:r>
              <a:rPr lang="ru-RU" b="1" spc="300"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УИС, </a:t>
            </a:r>
            <a:r>
              <a:rPr lang="ru-RU" b="1" spc="3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можно посмотреть на интересные вопросы, задаваемые сотрудникам:</a:t>
            </a:r>
            <a:endParaRPr lang="ru-RU" spc="3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7" name="Скругленный прямоугольник 6"/>
          <p:cNvSpPr/>
          <p:nvPr/>
        </p:nvSpPr>
        <p:spPr>
          <a:xfrm>
            <a:off x="359389" y="1571050"/>
            <a:ext cx="11473217" cy="2556118"/>
          </a:xfrm>
          <a:prstGeom prst="roundRect">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ru-RU" b="1" u="sng" dirty="0">
                <a:solidFill>
                  <a:schemeClr val="tx1"/>
                </a:solidFill>
                <a:latin typeface="Times New Roman" panose="02020603050405020304" pitchFamily="18" charset="0"/>
                <a:cs typeface="Times New Roman" panose="02020603050405020304" pitchFamily="18" charset="0"/>
              </a:rPr>
              <a:t>– Потребность в индивидуальной терапии стоит остро</a:t>
            </a:r>
            <a:r>
              <a:rPr lang="ru-RU" b="1" u="sng" dirty="0" smtClean="0">
                <a:solidFill>
                  <a:schemeClr val="tx1"/>
                </a:solidFill>
                <a:latin typeface="Times New Roman" panose="02020603050405020304" pitchFamily="18" charset="0"/>
                <a:cs typeface="Times New Roman" panose="02020603050405020304" pitchFamily="18" charset="0"/>
              </a:rPr>
              <a:t>?</a:t>
            </a:r>
            <a:endParaRPr lang="ru-RU" dirty="0">
              <a:solidFill>
                <a:schemeClr val="tx1"/>
              </a:solidFill>
              <a:latin typeface="Times New Roman" panose="02020603050405020304" pitchFamily="18" charset="0"/>
              <a:cs typeface="Times New Roman" panose="02020603050405020304" pitchFamily="18" charset="0"/>
            </a:endParaRPr>
          </a:p>
          <a:p>
            <a:pPr algn="just"/>
            <a:r>
              <a:rPr lang="ru-RU" dirty="0">
                <a:solidFill>
                  <a:schemeClr val="tx1"/>
                </a:solidFill>
                <a:latin typeface="Times New Roman" panose="02020603050405020304" pitchFamily="18" charset="0"/>
                <a:cs typeface="Times New Roman" panose="02020603050405020304" pitchFamily="18" charset="0"/>
              </a:rPr>
              <a:t>– Да, есть огромный пласт дееспособных людей с психическими заболеваниями, тяжесть которых сгладились бы на воле при слаженной работе родственников, психотерапевта и психиатра. Но в условиях неволи эти состояния обостряются. Были случаи и взятия заложников, и когда человек сам себя взял в заложники: сел с ножом и угрожал себе воткнуть его в бок, если какие-то его условия не выполнят. У моей знакомой один подопечный повесился на кровати.</a:t>
            </a:r>
          </a:p>
          <a:p>
            <a:pPr algn="just"/>
            <a:r>
              <a:rPr lang="ru-RU" dirty="0">
                <a:solidFill>
                  <a:schemeClr val="tx1"/>
                </a:solidFill>
                <a:latin typeface="Times New Roman" panose="02020603050405020304" pitchFamily="18" charset="0"/>
                <a:cs typeface="Times New Roman" panose="02020603050405020304" pitchFamily="18" charset="0"/>
              </a:rPr>
              <a:t>Подобные случаи означают выговоры и служебные расследования. В какой-то момент для психологов ввели уголовную ответственность, если кто-то из подопечных совершит суицид. </a:t>
            </a:r>
          </a:p>
        </p:txBody>
      </p:sp>
      <p:sp>
        <p:nvSpPr>
          <p:cNvPr id="8" name="Скругленный прямоугольник 7"/>
          <p:cNvSpPr/>
          <p:nvPr/>
        </p:nvSpPr>
        <p:spPr>
          <a:xfrm>
            <a:off x="359389" y="4258101"/>
            <a:ext cx="11636993" cy="2442950"/>
          </a:xfrm>
          <a:prstGeom prst="roundRect">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b="1" u="sng" dirty="0">
                <a:solidFill>
                  <a:schemeClr val="tx1"/>
                </a:solidFill>
                <a:latin typeface="Times New Roman" panose="02020603050405020304" pitchFamily="18" charset="0"/>
                <a:cs typeface="Times New Roman" panose="02020603050405020304" pitchFamily="18" charset="0"/>
              </a:rPr>
              <a:t>– А с какими проблемами обращаются?</a:t>
            </a:r>
          </a:p>
          <a:p>
            <a:endParaRPr lang="ru-RU" dirty="0">
              <a:solidFill>
                <a:schemeClr val="tx1"/>
              </a:solidFill>
              <a:latin typeface="Times New Roman" panose="02020603050405020304" pitchFamily="18" charset="0"/>
              <a:cs typeface="Times New Roman" panose="02020603050405020304" pitchFamily="18" charset="0"/>
            </a:endParaRPr>
          </a:p>
          <a:p>
            <a:r>
              <a:rPr lang="ru-RU" dirty="0">
                <a:solidFill>
                  <a:schemeClr val="tx1"/>
                </a:solidFill>
                <a:latin typeface="Times New Roman" panose="02020603050405020304" pitchFamily="18" charset="0"/>
                <a:cs typeface="Times New Roman" panose="02020603050405020304" pitchFamily="18" charset="0"/>
              </a:rPr>
              <a:t>– Чаще всего проблемы связаны с общением с конкретными людьми: с сокамерниками, с сотрудниками ФСИН, с девушкой поругался, жена ушла. </a:t>
            </a:r>
          </a:p>
          <a:p>
            <a:r>
              <a:rPr lang="ru-RU" dirty="0">
                <a:solidFill>
                  <a:schemeClr val="tx1"/>
                </a:solidFill>
                <a:latin typeface="Times New Roman" panose="02020603050405020304" pitchFamily="18" charset="0"/>
                <a:cs typeface="Times New Roman" panose="02020603050405020304" pitchFamily="18" charset="0"/>
              </a:rPr>
              <a:t>Психолог принимает, как правило, каждый день по два-три часа, есть регламентные мероприятия, есть часы для консультации. Кого-то психолог вызывает, кто-то приходит сам (но чаще вызывают). Редко бывает, что никого, но это от специалиста зависит. Ко мне ходили. </a:t>
            </a:r>
          </a:p>
          <a:p>
            <a:r>
              <a:rPr lang="ru-RU" dirty="0">
                <a:solidFill>
                  <a:schemeClr val="tx1"/>
                </a:solidFill>
                <a:latin typeface="Times New Roman" panose="02020603050405020304" pitchFamily="18" charset="0"/>
                <a:cs typeface="Times New Roman" panose="02020603050405020304" pitchFamily="18" charset="0"/>
              </a:rPr>
              <a:t>Очень часто человек не может сам сформулировать, с чем обращается, а у среднестатистического </a:t>
            </a:r>
            <a:r>
              <a:rPr lang="ru-RU" dirty="0" err="1">
                <a:solidFill>
                  <a:schemeClr val="tx1"/>
                </a:solidFill>
                <a:latin typeface="Times New Roman" panose="02020603050405020304" pitchFamily="18" charset="0"/>
                <a:cs typeface="Times New Roman" panose="02020603050405020304" pitchFamily="18" charset="0"/>
              </a:rPr>
              <a:t>ФСИНовского</a:t>
            </a:r>
            <a:r>
              <a:rPr lang="ru-RU" dirty="0">
                <a:solidFill>
                  <a:schemeClr val="tx1"/>
                </a:solidFill>
                <a:latin typeface="Times New Roman" panose="02020603050405020304" pitchFamily="18" charset="0"/>
                <a:cs typeface="Times New Roman" panose="02020603050405020304" pitchFamily="18" charset="0"/>
              </a:rPr>
              <a:t> психолога не хватает квалификации в этом помочь. </a:t>
            </a:r>
          </a:p>
        </p:txBody>
      </p:sp>
    </p:spTree>
    <p:extLst>
      <p:ext uri="{BB962C8B-B14F-4D97-AF65-F5344CB8AC3E}">
        <p14:creationId xmlns:p14="http://schemas.microsoft.com/office/powerpoint/2010/main" val="666607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500"/>
                                        <p:tgtEl>
                                          <p:spTgt spid="5"/>
                                        </p:tgtEl>
                                      </p:cBhvr>
                                    </p:animEffect>
                                  </p:childTnLst>
                                </p:cTn>
                              </p:par>
                            </p:childTnLst>
                          </p:cTn>
                        </p:par>
                        <p:par>
                          <p:cTn id="12" fill="hold">
                            <p:stCondLst>
                              <p:cond delay="1000"/>
                            </p:stCondLst>
                            <p:childTnLst>
                              <p:par>
                                <p:cTn id="13" presetID="53" presetClass="entr" presetSubtype="16"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p:cTn id="15" dur="500" fill="hold"/>
                                        <p:tgtEl>
                                          <p:spTgt spid="7"/>
                                        </p:tgtEl>
                                        <p:attrNameLst>
                                          <p:attrName>ppt_w</p:attrName>
                                        </p:attrNameLst>
                                      </p:cBhvr>
                                      <p:tavLst>
                                        <p:tav tm="0">
                                          <p:val>
                                            <p:fltVal val="0"/>
                                          </p:val>
                                        </p:tav>
                                        <p:tav tm="100000">
                                          <p:val>
                                            <p:strVal val="#ppt_w"/>
                                          </p:val>
                                        </p:tav>
                                      </p:tavLst>
                                    </p:anim>
                                    <p:anim calcmode="lin" valueType="num">
                                      <p:cBhvr>
                                        <p:cTn id="16" dur="500" fill="hold"/>
                                        <p:tgtEl>
                                          <p:spTgt spid="7"/>
                                        </p:tgtEl>
                                        <p:attrNameLst>
                                          <p:attrName>ppt_h</p:attrName>
                                        </p:attrNameLst>
                                      </p:cBhvr>
                                      <p:tavLst>
                                        <p:tav tm="0">
                                          <p:val>
                                            <p:fltVal val="0"/>
                                          </p:val>
                                        </p:tav>
                                        <p:tav tm="100000">
                                          <p:val>
                                            <p:strVal val="#ppt_h"/>
                                          </p:val>
                                        </p:tav>
                                      </p:tavLst>
                                    </p:anim>
                                    <p:animEffect transition="in" filter="fade">
                                      <p:cBhvr>
                                        <p:cTn id="17" dur="500"/>
                                        <p:tgtEl>
                                          <p:spTgt spid="7"/>
                                        </p:tgtEl>
                                      </p:cBhvr>
                                    </p:animEffect>
                                  </p:childTnLst>
                                </p:cTn>
                              </p:par>
                            </p:childTnLst>
                          </p:cTn>
                        </p:par>
                        <p:par>
                          <p:cTn id="18" fill="hold">
                            <p:stCondLst>
                              <p:cond delay="1500"/>
                            </p:stCondLst>
                            <p:childTnLst>
                              <p:par>
                                <p:cTn id="19" presetID="42" presetClass="entr" presetSubtype="0" fill="hold" grpId="0" nodeType="after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5" grpId="0"/>
      <p:bldP spid="7" grpId="0" animBg="1"/>
      <p:bldP spid="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flipH="1" flipV="1">
            <a:off x="12192000" y="6858000"/>
            <a:ext cx="152400" cy="198120"/>
          </a:xfrm>
          <a:noFill/>
          <a:ln>
            <a:noFill/>
          </a:ln>
        </p:spPr>
        <p:txBody>
          <a:bodyPr anchor="ctr" anchorCtr="0">
            <a:normAutofit fontScale="32500" lnSpcReduction="20000"/>
          </a:bodyPr>
          <a:lstStyle/>
          <a:p>
            <a:endParaRPr lang="ru-RU" dirty="0"/>
          </a:p>
        </p:txBody>
      </p:sp>
      <p:sp>
        <p:nvSpPr>
          <p:cNvPr id="4" name="Прямоугольник 3"/>
          <p:cNvSpPr/>
          <p:nvPr/>
        </p:nvSpPr>
        <p:spPr>
          <a:xfrm>
            <a:off x="1012874" y="787791"/>
            <a:ext cx="8131126" cy="369332"/>
          </a:xfrm>
          <a:prstGeom prst="rect">
            <a:avLst/>
          </a:prstGeom>
          <a:noFill/>
        </p:spPr>
        <p:txBody>
          <a:bodyPr wrap="square">
            <a:spAutoFit/>
          </a:bodyPr>
          <a:lstStyle/>
          <a:p>
            <a:endParaRPr lang="ru-RU" spc="300" dirty="0">
              <a:latin typeface="Times New Roman" panose="02020603050405020304" pitchFamily="18" charset="0"/>
              <a:cs typeface="Times New Roman" panose="02020603050405020304" pitchFamily="18" charset="0"/>
            </a:endParaRPr>
          </a:p>
        </p:txBody>
      </p:sp>
      <p:sp>
        <p:nvSpPr>
          <p:cNvPr id="6" name="Заголовок 5"/>
          <p:cNvSpPr txBox="1">
            <a:spLocks noGrp="1"/>
          </p:cNvSpPr>
          <p:nvPr>
            <p:ph type="title"/>
          </p:nvPr>
        </p:nvSpPr>
        <p:spPr>
          <a:xfrm>
            <a:off x="838199" y="86600"/>
            <a:ext cx="10515600" cy="701192"/>
          </a:xfrm>
          <a:prstGeom prst="roundRect">
            <a:avLst/>
          </a:prstGeom>
          <a:gradFill flip="none" rotWithShape="1">
            <a:gsLst>
              <a:gs pos="0">
                <a:srgbClr val="5C718E">
                  <a:shade val="30000"/>
                  <a:satMod val="115000"/>
                </a:srgbClr>
              </a:gs>
              <a:gs pos="50000">
                <a:srgbClr val="5C718E">
                  <a:shade val="67500"/>
                  <a:satMod val="115000"/>
                </a:srgbClr>
              </a:gs>
              <a:gs pos="100000">
                <a:srgbClr val="5C718E">
                  <a:shade val="100000"/>
                  <a:satMod val="115000"/>
                </a:srgbClr>
              </a:gs>
            </a:gsLst>
            <a:lin ang="13500000" scaled="1"/>
            <a:tileRect/>
          </a:gradFill>
          <a:ln w="12700" cap="flat" cmpd="sng" algn="ctr">
            <a:noFill/>
            <a:prstDash val="solid"/>
            <a:miter lim="800000"/>
          </a:ln>
          <a:effectLst>
            <a:glow rad="63500">
              <a:schemeClr val="tx1">
                <a:alpha val="40000"/>
              </a:schemeClr>
            </a:glow>
            <a:outerShdw blurRad="50800" dist="38100" dir="5400000" sx="106000" sy="106000" algn="t" rotWithShape="0">
              <a:schemeClr val="tx1">
                <a:alpha val="14000"/>
              </a:schemeClr>
            </a:outerShdw>
          </a:effectLst>
          <a:scene3d>
            <a:camera prst="orthographicFront"/>
            <a:lightRig rig="threePt" dir="t"/>
          </a:scene3d>
          <a:sp3d>
            <a:bevelT w="12700" h="88900"/>
          </a:sp3d>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defPPr>
              <a:defRPr lang="ru-RU"/>
            </a:defPPr>
            <a:lvl1pPr marL="0" algn="l" defTabSz="914400" rtl="0" eaLnBrk="1" latinLnBrk="0" hangingPunct="1">
              <a:lnSpc>
                <a:spcPct val="90000"/>
              </a:lnSpc>
              <a:spcBef>
                <a:spcPct val="0"/>
              </a:spcBef>
              <a:buNone/>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ru-RU" sz="3600" dirty="0" smtClean="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Актуальные </a:t>
            </a:r>
            <a:r>
              <a:rPr lang="ru-RU" sz="3600"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вопросы, задаваемые </a:t>
            </a:r>
            <a:r>
              <a:rPr lang="ru-RU" sz="3600" dirty="0" smtClean="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психологам</a:t>
            </a:r>
            <a:endParaRPr lang="ru-RU" sz="3600"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2" name="Рисунок 1"/>
          <p:cNvPicPr>
            <a:picLocks noChangeAspect="1"/>
          </p:cNvPicPr>
          <p:nvPr/>
        </p:nvPicPr>
        <p:blipFill>
          <a:blip r:embed="rId2"/>
          <a:stretch>
            <a:fillRect/>
          </a:stretch>
        </p:blipFill>
        <p:spPr>
          <a:xfrm>
            <a:off x="6938735" y="1477163"/>
            <a:ext cx="4410530" cy="4434598"/>
          </a:xfrm>
          <a:prstGeom prst="rect">
            <a:avLst/>
          </a:prstGeom>
          <a:ln>
            <a:noFill/>
          </a:ln>
          <a:effectLst>
            <a:softEdge rad="112500"/>
          </a:effectLst>
        </p:spPr>
      </p:pic>
      <p:sp>
        <p:nvSpPr>
          <p:cNvPr id="10" name="Скругленный прямоугольник 9"/>
          <p:cNvSpPr/>
          <p:nvPr/>
        </p:nvSpPr>
        <p:spPr>
          <a:xfrm>
            <a:off x="793844" y="1576743"/>
            <a:ext cx="10604310" cy="1115912"/>
          </a:xfrm>
          <a:prstGeom prst="roundRect">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ru-RU" sz="2400" b="1" dirty="0">
                <a:solidFill>
                  <a:schemeClr val="tx1"/>
                </a:solidFill>
                <a:latin typeface="Times New Roman" panose="02020603050405020304" pitchFamily="18" charset="0"/>
                <a:cs typeface="Times New Roman" panose="02020603050405020304" pitchFamily="18" charset="0"/>
              </a:rPr>
              <a:t>-</a:t>
            </a:r>
            <a:r>
              <a:rPr lang="ru-RU" sz="2400" b="1" dirty="0" smtClean="0">
                <a:solidFill>
                  <a:schemeClr val="tx1"/>
                </a:solidFill>
                <a:latin typeface="Times New Roman" panose="02020603050405020304" pitchFamily="18" charset="0"/>
                <a:cs typeface="Times New Roman" panose="02020603050405020304" pitchFamily="18" charset="0"/>
              </a:rPr>
              <a:t>Как </a:t>
            </a:r>
            <a:r>
              <a:rPr lang="ru-RU" sz="2400" b="1" dirty="0">
                <a:solidFill>
                  <a:schemeClr val="tx1"/>
                </a:solidFill>
                <a:latin typeface="Times New Roman" panose="02020603050405020304" pitchFamily="18" charset="0"/>
                <a:cs typeface="Times New Roman" panose="02020603050405020304" pitchFamily="18" charset="0"/>
              </a:rPr>
              <a:t>давно Вы работаете психологом в психологической службе УИС</a:t>
            </a:r>
            <a:r>
              <a:rPr lang="ru-RU" sz="2400" b="1" dirty="0" smtClean="0">
                <a:solidFill>
                  <a:schemeClr val="tx1"/>
                </a:solidFill>
                <a:latin typeface="Times New Roman" panose="02020603050405020304" pitchFamily="18" charset="0"/>
                <a:cs typeface="Times New Roman" panose="02020603050405020304" pitchFamily="18" charset="0"/>
              </a:rPr>
              <a:t>?</a:t>
            </a:r>
            <a:endParaRPr lang="ru-RU" sz="2400" b="1" dirty="0">
              <a:solidFill>
                <a:schemeClr val="tx1"/>
              </a:solidFill>
              <a:latin typeface="Times New Roman" panose="02020603050405020304" pitchFamily="18" charset="0"/>
              <a:cs typeface="Times New Roman" panose="02020603050405020304" pitchFamily="18" charset="0"/>
            </a:endParaRPr>
          </a:p>
        </p:txBody>
      </p:sp>
      <p:sp>
        <p:nvSpPr>
          <p:cNvPr id="11" name="Скругленный прямоугольник 10"/>
          <p:cNvSpPr/>
          <p:nvPr/>
        </p:nvSpPr>
        <p:spPr>
          <a:xfrm>
            <a:off x="582303" y="2954013"/>
            <a:ext cx="11027391" cy="3152633"/>
          </a:xfrm>
          <a:prstGeom prst="round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ru-RU" sz="2800" b="1" dirty="0" smtClean="0">
                <a:solidFill>
                  <a:schemeClr val="tx1"/>
                </a:solidFill>
                <a:latin typeface="Times New Roman" panose="02020603050405020304" pitchFamily="18" charset="0"/>
                <a:cs typeface="Times New Roman" panose="02020603050405020304" pitchFamily="18" charset="0"/>
              </a:rPr>
              <a:t>-В </a:t>
            </a:r>
            <a:r>
              <a:rPr lang="ru-RU" sz="2800" b="1" dirty="0">
                <a:solidFill>
                  <a:schemeClr val="tx1"/>
                </a:solidFill>
                <a:latin typeface="Times New Roman" panose="02020603050405020304" pitchFamily="18" charset="0"/>
                <a:cs typeface="Times New Roman" panose="02020603050405020304" pitchFamily="18" charset="0"/>
              </a:rPr>
              <a:t>ФКУ ИК-2 УФСИН России по ТО я прохожу службу в психологической лаборатории с мая 2011. Начинала в качестве психолога, а с 2017 года являюсь начальником психологической лаборатории ФКУ ИК-2 УФСИН России по ТО</a:t>
            </a:r>
          </a:p>
        </p:txBody>
      </p:sp>
      <p:sp>
        <p:nvSpPr>
          <p:cNvPr id="13" name="Скругленный прямоугольник 12"/>
          <p:cNvSpPr/>
          <p:nvPr/>
        </p:nvSpPr>
        <p:spPr>
          <a:xfrm>
            <a:off x="793844" y="1288538"/>
            <a:ext cx="10604310" cy="1115912"/>
          </a:xfrm>
          <a:prstGeom prst="roundRect">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ru-RU" sz="2400" b="1" dirty="0">
                <a:solidFill>
                  <a:schemeClr val="tx1"/>
                </a:solidFill>
                <a:latin typeface="Times New Roman" panose="02020603050405020304" pitchFamily="18" charset="0"/>
                <a:cs typeface="Times New Roman" panose="02020603050405020304" pitchFamily="18" charset="0"/>
              </a:rPr>
              <a:t>-</a:t>
            </a:r>
            <a:r>
              <a:rPr lang="ru-RU" sz="2400" b="1" dirty="0" smtClean="0">
                <a:solidFill>
                  <a:schemeClr val="tx1"/>
                </a:solidFill>
                <a:latin typeface="Times New Roman" panose="02020603050405020304" pitchFamily="18" charset="0"/>
                <a:cs typeface="Times New Roman" panose="02020603050405020304" pitchFamily="18" charset="0"/>
              </a:rPr>
              <a:t>Почему </a:t>
            </a:r>
            <a:r>
              <a:rPr lang="ru-RU" sz="2400" b="1" dirty="0">
                <a:solidFill>
                  <a:schemeClr val="tx1"/>
                </a:solidFill>
                <a:latin typeface="Times New Roman" panose="02020603050405020304" pitchFamily="18" charset="0"/>
                <a:cs typeface="Times New Roman" panose="02020603050405020304" pitchFamily="18" charset="0"/>
              </a:rPr>
              <a:t>выбор пал именно на работу в УИС? </a:t>
            </a:r>
          </a:p>
        </p:txBody>
      </p:sp>
      <p:sp>
        <p:nvSpPr>
          <p:cNvPr id="14" name="Скругленный прямоугольник 13"/>
          <p:cNvSpPr/>
          <p:nvPr/>
        </p:nvSpPr>
        <p:spPr>
          <a:xfrm>
            <a:off x="370763" y="2772410"/>
            <a:ext cx="11027391" cy="3920522"/>
          </a:xfrm>
          <a:prstGeom prst="round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ru-RU" sz="2800" b="1" dirty="0" smtClean="0">
                <a:solidFill>
                  <a:schemeClr val="tx1"/>
                </a:solidFill>
                <a:latin typeface="Times New Roman" panose="02020603050405020304" pitchFamily="18" charset="0"/>
                <a:cs typeface="Times New Roman" panose="02020603050405020304" pitchFamily="18" charset="0"/>
              </a:rPr>
              <a:t>-Исправительное </a:t>
            </a:r>
            <a:r>
              <a:rPr lang="ru-RU" sz="2800" b="1" dirty="0">
                <a:solidFill>
                  <a:schemeClr val="tx1"/>
                </a:solidFill>
                <a:latin typeface="Times New Roman" panose="02020603050405020304" pitchFamily="18" charset="0"/>
                <a:cs typeface="Times New Roman" panose="02020603050405020304" pitchFamily="18" charset="0"/>
              </a:rPr>
              <a:t>учреждение – это не единственное место, где я получила профессиональный опыт – была и кризисным психологом, занималась методической работой в подготовке и переподготовке кадров в системе образования. Однако, сложность контингента, разнообразие возлагаемых задач, многоплановость профессиональной деятельности привлекли мое внимание, поскольку представляли собой суровую профессиональную задачу, испытание для моего опыта и накопленных знаний.</a:t>
            </a:r>
          </a:p>
        </p:txBody>
      </p:sp>
      <p:sp>
        <p:nvSpPr>
          <p:cNvPr id="15" name="Скругленный прямоугольник 14"/>
          <p:cNvSpPr/>
          <p:nvPr/>
        </p:nvSpPr>
        <p:spPr>
          <a:xfrm>
            <a:off x="793843" y="1588582"/>
            <a:ext cx="10604310" cy="1195667"/>
          </a:xfrm>
          <a:prstGeom prst="roundRect">
            <a:avLst/>
          </a:prstGeom>
          <a:solidFill>
            <a:srgbClr val="ADB9C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2400" b="1" dirty="0" smtClean="0">
                <a:solidFill>
                  <a:schemeClr val="tx1"/>
                </a:solidFill>
                <a:latin typeface="Times New Roman" panose="02020603050405020304" pitchFamily="18" charset="0"/>
                <a:cs typeface="Times New Roman" panose="02020603050405020304" pitchFamily="18" charset="0"/>
              </a:rPr>
              <a:t>- Какие </a:t>
            </a:r>
            <a:r>
              <a:rPr lang="ru-RU" sz="2400" b="1" dirty="0">
                <a:solidFill>
                  <a:schemeClr val="tx1"/>
                </a:solidFill>
                <a:latin typeface="Times New Roman" panose="02020603050405020304" pitchFamily="18" charset="0"/>
                <a:cs typeface="Times New Roman" panose="02020603050405020304" pitchFamily="18" charset="0"/>
              </a:rPr>
              <a:t>требования / что необходимо для трудоустройства на должность психолога в УИС?</a:t>
            </a:r>
          </a:p>
        </p:txBody>
      </p:sp>
      <p:sp>
        <p:nvSpPr>
          <p:cNvPr id="16" name="Скругленный прямоугольник 15"/>
          <p:cNvSpPr/>
          <p:nvPr/>
        </p:nvSpPr>
        <p:spPr>
          <a:xfrm>
            <a:off x="550457" y="3203869"/>
            <a:ext cx="10766962" cy="2652920"/>
          </a:xfrm>
          <a:prstGeom prst="round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ru-RU" sz="2800" b="1" dirty="0" smtClean="0">
                <a:solidFill>
                  <a:schemeClr val="tx1"/>
                </a:solidFill>
                <a:latin typeface="Times New Roman" panose="02020603050405020304" pitchFamily="18" charset="0"/>
                <a:cs typeface="Times New Roman" panose="02020603050405020304" pitchFamily="18" charset="0"/>
              </a:rPr>
              <a:t>-Необходимо </a:t>
            </a:r>
            <a:r>
              <a:rPr lang="ru-RU" sz="2800" b="1" dirty="0">
                <a:solidFill>
                  <a:schemeClr val="tx1"/>
                </a:solidFill>
                <a:latin typeface="Times New Roman" panose="02020603050405020304" pitchFamily="18" charset="0"/>
                <a:cs typeface="Times New Roman" panose="02020603050405020304" pitchFamily="18" charset="0"/>
              </a:rPr>
              <a:t>иметь высшее психологическое образование по направлению «психологические науки», хотеть работать, много и увлеченно, во многом альтруистично, но сохраняя профессиональный стержень.</a:t>
            </a:r>
          </a:p>
        </p:txBody>
      </p:sp>
      <p:sp>
        <p:nvSpPr>
          <p:cNvPr id="17" name="Скругленный прямоугольник 16"/>
          <p:cNvSpPr/>
          <p:nvPr/>
        </p:nvSpPr>
        <p:spPr>
          <a:xfrm>
            <a:off x="793843" y="1477163"/>
            <a:ext cx="10523576" cy="1295247"/>
          </a:xfrm>
          <a:prstGeom prst="roundRect">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ru-RU" sz="2400" b="1" dirty="0" smtClean="0">
                <a:solidFill>
                  <a:schemeClr val="tx1"/>
                </a:solidFill>
                <a:latin typeface="Times New Roman" panose="02020603050405020304" pitchFamily="18" charset="0"/>
                <a:cs typeface="Times New Roman" panose="02020603050405020304" pitchFamily="18" charset="0"/>
              </a:rPr>
              <a:t>-Какой </a:t>
            </a:r>
            <a:r>
              <a:rPr lang="ru-RU" sz="2400" b="1" dirty="0">
                <a:solidFill>
                  <a:schemeClr val="tx1"/>
                </a:solidFill>
                <a:latin typeface="Times New Roman" panose="02020603050405020304" pitchFamily="18" charset="0"/>
                <a:cs typeface="Times New Roman" panose="02020603050405020304" pitchFamily="18" charset="0"/>
              </a:rPr>
              <a:t>процент (примерно) осужденных обращается к Вам за помощью? Ведь психологическая помощь осуществляется на добровольной основе.</a:t>
            </a:r>
          </a:p>
        </p:txBody>
      </p:sp>
      <p:sp>
        <p:nvSpPr>
          <p:cNvPr id="18" name="Скругленный прямоугольник 17"/>
          <p:cNvSpPr/>
          <p:nvPr/>
        </p:nvSpPr>
        <p:spPr>
          <a:xfrm>
            <a:off x="744955" y="3045607"/>
            <a:ext cx="10683918" cy="3369138"/>
          </a:xfrm>
          <a:prstGeom prst="round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ru-RU" sz="2400" b="1" dirty="0" smtClean="0">
                <a:solidFill>
                  <a:schemeClr val="tx1"/>
                </a:solidFill>
                <a:latin typeface="Times New Roman" panose="02020603050405020304" pitchFamily="18" charset="0"/>
                <a:cs typeface="Times New Roman" panose="02020603050405020304" pitchFamily="18" charset="0"/>
              </a:rPr>
              <a:t>-В </a:t>
            </a:r>
            <a:r>
              <a:rPr lang="ru-RU" sz="2400" b="1" dirty="0">
                <a:solidFill>
                  <a:schemeClr val="tx1"/>
                </a:solidFill>
                <a:latin typeface="Times New Roman" panose="02020603050405020304" pitchFamily="18" charset="0"/>
                <a:cs typeface="Times New Roman" panose="02020603050405020304" pitchFamily="18" charset="0"/>
              </a:rPr>
              <a:t>настоящий момент на постоянной основе мы сопровождаем более 170 осужденных, т.е. оказываем коррекционную и консультативную помощь  с определенной периодичностью, остальные лица принимают участие в психопрофилактических мероприятиях, либо обращаются самостоятельно.</a:t>
            </a:r>
          </a:p>
        </p:txBody>
      </p:sp>
      <p:sp>
        <p:nvSpPr>
          <p:cNvPr id="19" name="Скругленный прямоугольник 18"/>
          <p:cNvSpPr/>
          <p:nvPr/>
        </p:nvSpPr>
        <p:spPr>
          <a:xfrm>
            <a:off x="838199" y="1288538"/>
            <a:ext cx="10479220" cy="1404117"/>
          </a:xfrm>
          <a:prstGeom prst="roundRect">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ru-RU" sz="2000" b="1" dirty="0" smtClean="0">
                <a:solidFill>
                  <a:schemeClr val="tx1"/>
                </a:solidFill>
                <a:latin typeface="Times New Roman" panose="02020603050405020304" pitchFamily="18" charset="0"/>
                <a:cs typeface="Times New Roman" panose="02020603050405020304" pitchFamily="18" charset="0"/>
              </a:rPr>
              <a:t>-Значение </a:t>
            </a:r>
            <a:r>
              <a:rPr lang="ru-RU" sz="2000" b="1" dirty="0">
                <a:solidFill>
                  <a:schemeClr val="tx1"/>
                </a:solidFill>
                <a:latin typeface="Times New Roman" panose="02020603050405020304" pitchFamily="18" charset="0"/>
                <a:cs typeface="Times New Roman" panose="02020603050405020304" pitchFamily="18" charset="0"/>
              </a:rPr>
              <a:t>психологической помощи для предотвращения профессиональной деформации и выгорания сотрудников УИС.</a:t>
            </a:r>
          </a:p>
        </p:txBody>
      </p:sp>
      <p:sp>
        <p:nvSpPr>
          <p:cNvPr id="21" name="Скругленный прямоугольник 20"/>
          <p:cNvSpPr/>
          <p:nvPr/>
        </p:nvSpPr>
        <p:spPr>
          <a:xfrm>
            <a:off x="744955" y="3231750"/>
            <a:ext cx="10666876" cy="2221798"/>
          </a:xfrm>
          <a:prstGeom prst="round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ru-RU" sz="2400" b="1" dirty="0" smtClean="0">
                <a:solidFill>
                  <a:schemeClr val="tx1"/>
                </a:solidFill>
                <a:latin typeface="Times New Roman" panose="02020603050405020304" pitchFamily="18" charset="0"/>
                <a:cs typeface="Times New Roman" panose="02020603050405020304" pitchFamily="18" charset="0"/>
              </a:rPr>
              <a:t>-Безусловно</a:t>
            </a:r>
            <a:r>
              <a:rPr lang="ru-RU" sz="2400" b="1" dirty="0">
                <a:solidFill>
                  <a:schemeClr val="tx1"/>
                </a:solidFill>
                <a:latin typeface="Times New Roman" panose="02020603050405020304" pitchFamily="18" charset="0"/>
                <a:cs typeface="Times New Roman" panose="02020603050405020304" pitchFamily="18" charset="0"/>
              </a:rPr>
              <a:t>, велико. Мы формируем и развиваем у сотрудников умения, которые позволяют им противостоять выгоранию и снижают влияние профессиональной деятельности на личностные изменения.</a:t>
            </a:r>
          </a:p>
        </p:txBody>
      </p:sp>
      <p:sp>
        <p:nvSpPr>
          <p:cNvPr id="23" name="Скругленный прямоугольник 22"/>
          <p:cNvSpPr/>
          <p:nvPr/>
        </p:nvSpPr>
        <p:spPr>
          <a:xfrm>
            <a:off x="793843" y="1588582"/>
            <a:ext cx="10635030" cy="653439"/>
          </a:xfrm>
          <a:prstGeom prst="roundRect">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400" b="1" dirty="0">
                <a:solidFill>
                  <a:schemeClr val="tx1"/>
                </a:solidFill>
                <a:latin typeface="Times New Roman" panose="02020603050405020304" pitchFamily="18" charset="0"/>
                <a:cs typeface="Times New Roman" panose="02020603050405020304" pitchFamily="18" charset="0"/>
              </a:rPr>
              <a:t>-</a:t>
            </a:r>
            <a:r>
              <a:rPr lang="ru-RU" sz="2400" b="1" dirty="0" smtClean="0">
                <a:solidFill>
                  <a:schemeClr val="tx1"/>
                </a:solidFill>
                <a:latin typeface="Times New Roman" panose="02020603050405020304" pitchFamily="18" charset="0"/>
                <a:cs typeface="Times New Roman" panose="02020603050405020304" pitchFamily="18" charset="0"/>
              </a:rPr>
              <a:t>С </a:t>
            </a:r>
            <a:r>
              <a:rPr lang="ru-RU" sz="2400" b="1" dirty="0">
                <a:solidFill>
                  <a:schemeClr val="tx1"/>
                </a:solidFill>
                <a:latin typeface="Times New Roman" panose="02020603050405020304" pitchFamily="18" charset="0"/>
                <a:cs typeface="Times New Roman" panose="02020603050405020304" pitchFamily="18" charset="0"/>
              </a:rPr>
              <a:t>какими вопросами чаще всего к Вам обращаются как к специалисту?</a:t>
            </a:r>
          </a:p>
        </p:txBody>
      </p:sp>
      <p:sp>
        <p:nvSpPr>
          <p:cNvPr id="24" name="Скругленный прямоугольник 23"/>
          <p:cNvSpPr/>
          <p:nvPr/>
        </p:nvSpPr>
        <p:spPr>
          <a:xfrm>
            <a:off x="795543" y="3149194"/>
            <a:ext cx="10050424" cy="3039527"/>
          </a:xfrm>
          <a:prstGeom prst="round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ru-RU" sz="2400" b="1" dirty="0" smtClean="0">
                <a:solidFill>
                  <a:schemeClr val="tx1"/>
                </a:solidFill>
                <a:latin typeface="Times New Roman" panose="02020603050405020304" pitchFamily="18" charset="0"/>
                <a:cs typeface="Times New Roman" panose="02020603050405020304" pitchFamily="18" charset="0"/>
              </a:rPr>
              <a:t>-Запросы </a:t>
            </a:r>
            <a:r>
              <a:rPr lang="ru-RU" sz="2400" b="1" dirty="0">
                <a:solidFill>
                  <a:schemeClr val="tx1"/>
                </a:solidFill>
                <a:latin typeface="Times New Roman" panose="02020603050405020304" pitchFamily="18" charset="0"/>
                <a:cs typeface="Times New Roman" panose="02020603050405020304" pitchFamily="18" charset="0"/>
              </a:rPr>
              <a:t>настолько разнообразны, что их невозможно упорядочить. Но чаще, смерть / уход близкого, проблемы построения взаимоотношений, потеря социально значимых умений и навыков, различные формы деструкций.</a:t>
            </a:r>
          </a:p>
        </p:txBody>
      </p:sp>
      <p:sp>
        <p:nvSpPr>
          <p:cNvPr id="25" name="Скругленный прямоугольник 24"/>
          <p:cNvSpPr/>
          <p:nvPr/>
        </p:nvSpPr>
        <p:spPr>
          <a:xfrm>
            <a:off x="1012874" y="1477163"/>
            <a:ext cx="10847030" cy="1097445"/>
          </a:xfrm>
          <a:prstGeom prst="roundRect">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ru-RU" sz="2000" b="1" dirty="0">
                <a:solidFill>
                  <a:schemeClr val="tx1"/>
                </a:solidFill>
                <a:latin typeface="Times New Roman" panose="02020603050405020304" pitchFamily="18" charset="0"/>
                <a:cs typeface="Times New Roman" panose="02020603050405020304" pitchFamily="18" charset="0"/>
              </a:rPr>
              <a:t>-</a:t>
            </a:r>
            <a:r>
              <a:rPr lang="ru-RU" sz="2000" b="1" dirty="0" smtClean="0">
                <a:solidFill>
                  <a:schemeClr val="tx1"/>
                </a:solidFill>
                <a:latin typeface="Times New Roman" panose="02020603050405020304" pitchFamily="18" charset="0"/>
                <a:cs typeface="Times New Roman" panose="02020603050405020304" pitchFamily="18" charset="0"/>
              </a:rPr>
              <a:t>Как </a:t>
            </a:r>
            <a:r>
              <a:rPr lang="ru-RU" sz="2000" b="1" dirty="0">
                <a:solidFill>
                  <a:schemeClr val="tx1"/>
                </a:solidFill>
                <a:latin typeface="Times New Roman" panose="02020603050405020304" pitchFamily="18" charset="0"/>
                <a:cs typeface="Times New Roman" panose="02020603050405020304" pitchFamily="18" charset="0"/>
              </a:rPr>
              <a:t>часто осужденные готовы обсудить в ходе беседы с психологом совершенные ими деяния, отношение к содеянному и т.д.?</a:t>
            </a:r>
          </a:p>
        </p:txBody>
      </p:sp>
      <p:sp>
        <p:nvSpPr>
          <p:cNvPr id="26" name="Скругленный прямоугольник 25"/>
          <p:cNvSpPr/>
          <p:nvPr/>
        </p:nvSpPr>
        <p:spPr>
          <a:xfrm>
            <a:off x="1210737" y="3261246"/>
            <a:ext cx="10218136" cy="3093636"/>
          </a:xfrm>
          <a:prstGeom prst="round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ru-RU" sz="2400" b="1" dirty="0" smtClean="0">
                <a:solidFill>
                  <a:schemeClr val="tx1"/>
                </a:solidFill>
                <a:latin typeface="Times New Roman" panose="02020603050405020304" pitchFamily="18" charset="0"/>
                <a:cs typeface="Times New Roman" panose="02020603050405020304" pitchFamily="18" charset="0"/>
              </a:rPr>
              <a:t>-Это </a:t>
            </a:r>
            <a:r>
              <a:rPr lang="ru-RU" sz="2400" b="1" dirty="0">
                <a:solidFill>
                  <a:schemeClr val="tx1"/>
                </a:solidFill>
                <a:latin typeface="Times New Roman" panose="02020603050405020304" pitchFamily="18" charset="0"/>
                <a:cs typeface="Times New Roman" panose="02020603050405020304" pitchFamily="18" charset="0"/>
              </a:rPr>
              <a:t>должно быть именно его желание, не наше. Поскольку, мы не делим людей по категориям совершенных ими преступлений. Нас интересует их личность. Однако преступление и обсуждение его в ходе беседы выступает часто основой для обращения к психологу с индивидуальным запросом. </a:t>
            </a:r>
          </a:p>
        </p:txBody>
      </p:sp>
      <p:sp>
        <p:nvSpPr>
          <p:cNvPr id="27" name="Скругленный прямоугольник 26"/>
          <p:cNvSpPr/>
          <p:nvPr/>
        </p:nvSpPr>
        <p:spPr>
          <a:xfrm>
            <a:off x="1141287" y="1732409"/>
            <a:ext cx="10503101" cy="827695"/>
          </a:xfrm>
          <a:prstGeom prst="roundRect">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ru-RU" sz="2000" b="1" dirty="0" smtClean="0">
                <a:solidFill>
                  <a:schemeClr val="tx1"/>
                </a:solidFill>
                <a:latin typeface="Times New Roman" panose="02020603050405020304" pitchFamily="18" charset="0"/>
                <a:cs typeface="Times New Roman" panose="02020603050405020304" pitchFamily="18" charset="0"/>
              </a:rPr>
              <a:t>-Чувствуете </a:t>
            </a:r>
            <a:r>
              <a:rPr lang="ru-RU" sz="2000" b="1" dirty="0">
                <a:solidFill>
                  <a:schemeClr val="tx1"/>
                </a:solidFill>
                <a:latin typeface="Times New Roman" panose="02020603050405020304" pitchFamily="18" charset="0"/>
                <a:cs typeface="Times New Roman" panose="02020603050405020304" pitchFamily="18" charset="0"/>
              </a:rPr>
              <a:t>ли Вы себя безопасно во время работы со </a:t>
            </a:r>
            <a:r>
              <a:rPr lang="ru-RU" sz="2000" b="1" dirty="0" err="1">
                <a:solidFill>
                  <a:schemeClr val="tx1"/>
                </a:solidFill>
                <a:latin typeface="Times New Roman" panose="02020603050405020304" pitchFamily="18" charset="0"/>
                <a:cs typeface="Times New Roman" panose="02020603050405020304" pitchFamily="18" charset="0"/>
              </a:rPr>
              <a:t>спецконтингентом</a:t>
            </a:r>
            <a:r>
              <a:rPr lang="ru-RU" sz="2000" b="1" dirty="0">
                <a:solidFill>
                  <a:schemeClr val="tx1"/>
                </a:solidFill>
                <a:latin typeface="Times New Roman" panose="02020603050405020304" pitchFamily="18" charset="0"/>
                <a:cs typeface="Times New Roman" panose="02020603050405020304" pitchFamily="18" charset="0"/>
              </a:rPr>
              <a:t>?</a:t>
            </a:r>
          </a:p>
        </p:txBody>
      </p:sp>
      <p:sp>
        <p:nvSpPr>
          <p:cNvPr id="28" name="Скругленный прямоугольник 27"/>
          <p:cNvSpPr/>
          <p:nvPr/>
        </p:nvSpPr>
        <p:spPr>
          <a:xfrm>
            <a:off x="1122109" y="3567197"/>
            <a:ext cx="10429841" cy="2032779"/>
          </a:xfrm>
          <a:prstGeom prst="round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ru-RU" sz="2400" b="1" dirty="0" smtClean="0">
                <a:solidFill>
                  <a:schemeClr val="tx1"/>
                </a:solidFill>
                <a:latin typeface="Times New Roman" panose="02020603050405020304" pitchFamily="18" charset="0"/>
                <a:cs typeface="Times New Roman" panose="02020603050405020304" pitchFamily="18" charset="0"/>
              </a:rPr>
              <a:t>-Я </a:t>
            </a:r>
            <a:r>
              <a:rPr lang="ru-RU" sz="2400" b="1" dirty="0">
                <a:solidFill>
                  <a:schemeClr val="tx1"/>
                </a:solidFill>
                <a:latin typeface="Times New Roman" panose="02020603050405020304" pitchFamily="18" charset="0"/>
                <a:cs typeface="Times New Roman" panose="02020603050405020304" pitchFamily="18" charset="0"/>
              </a:rPr>
              <a:t>чувствую себя уверено и спокойно, доверяю коллегам, но безопасность – это не то слово. Чувствовать себя безопасно – допускать халатность.</a:t>
            </a:r>
          </a:p>
        </p:txBody>
      </p:sp>
      <p:sp>
        <p:nvSpPr>
          <p:cNvPr id="29" name="Скругленный прямоугольник 28"/>
          <p:cNvSpPr/>
          <p:nvPr/>
        </p:nvSpPr>
        <p:spPr>
          <a:xfrm>
            <a:off x="1396420" y="1730308"/>
            <a:ext cx="9846770" cy="718638"/>
          </a:xfrm>
          <a:prstGeom prst="roundRect">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ru-RU" sz="2400" b="1" dirty="0">
                <a:solidFill>
                  <a:schemeClr val="tx1"/>
                </a:solidFill>
                <a:latin typeface="Times New Roman" panose="02020603050405020304" pitchFamily="18" charset="0"/>
                <a:cs typeface="Times New Roman" panose="02020603050405020304" pitchFamily="18" charset="0"/>
              </a:rPr>
              <a:t>-</a:t>
            </a:r>
            <a:r>
              <a:rPr lang="ru-RU" sz="2400" b="1" dirty="0" smtClean="0">
                <a:solidFill>
                  <a:schemeClr val="tx1"/>
                </a:solidFill>
                <a:latin typeface="Times New Roman" panose="02020603050405020304" pitchFamily="18" charset="0"/>
                <a:cs typeface="Times New Roman" panose="02020603050405020304" pitchFamily="18" charset="0"/>
              </a:rPr>
              <a:t>Что </a:t>
            </a:r>
            <a:r>
              <a:rPr lang="ru-RU" sz="2400" b="1" dirty="0">
                <a:solidFill>
                  <a:schemeClr val="tx1"/>
                </a:solidFill>
                <a:latin typeface="Times New Roman" panose="02020603050405020304" pitchFamily="18" charset="0"/>
                <a:cs typeface="Times New Roman" panose="02020603050405020304" pitchFamily="18" charset="0"/>
              </a:rPr>
              <a:t>в Вашей работе Вам кажется наиболее сложным?</a:t>
            </a:r>
          </a:p>
        </p:txBody>
      </p:sp>
      <p:sp>
        <p:nvSpPr>
          <p:cNvPr id="30" name="Скругленный прямоугольник 29"/>
          <p:cNvSpPr/>
          <p:nvPr/>
        </p:nvSpPr>
        <p:spPr>
          <a:xfrm>
            <a:off x="1210737" y="2954012"/>
            <a:ext cx="9902740" cy="2851765"/>
          </a:xfrm>
          <a:prstGeom prst="round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ru-RU" sz="2400" b="1" dirty="0" smtClean="0">
                <a:solidFill>
                  <a:schemeClr val="tx1"/>
                </a:solidFill>
                <a:latin typeface="Times New Roman" panose="02020603050405020304" pitchFamily="18" charset="0"/>
                <a:cs typeface="Times New Roman" panose="02020603050405020304" pitchFamily="18" charset="0"/>
              </a:rPr>
              <a:t>-Найти </a:t>
            </a:r>
            <a:r>
              <a:rPr lang="ru-RU" sz="2400" b="1" dirty="0">
                <a:solidFill>
                  <a:schemeClr val="tx1"/>
                </a:solidFill>
                <a:latin typeface="Times New Roman" panose="02020603050405020304" pitchFamily="18" charset="0"/>
                <a:cs typeface="Times New Roman" panose="02020603050405020304" pitchFamily="18" charset="0"/>
              </a:rPr>
              <a:t>подход, помочь человеку при условии его низкого социокультурного, интеллектуального уровней, сотворить волшебство психологической помощи из ничего.</a:t>
            </a:r>
          </a:p>
        </p:txBody>
      </p:sp>
      <p:sp>
        <p:nvSpPr>
          <p:cNvPr id="31" name="Скругленный прямоугольник 30"/>
          <p:cNvSpPr/>
          <p:nvPr/>
        </p:nvSpPr>
        <p:spPr>
          <a:xfrm>
            <a:off x="838198" y="1498591"/>
            <a:ext cx="10765350" cy="1202805"/>
          </a:xfrm>
          <a:prstGeom prst="roundRect">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ru-RU" sz="2400" b="1" dirty="0">
                <a:solidFill>
                  <a:schemeClr val="tx1"/>
                </a:solidFill>
                <a:latin typeface="Times New Roman" panose="02020603050405020304" pitchFamily="18" charset="0"/>
                <a:cs typeface="Times New Roman" panose="02020603050405020304" pitchFamily="18" charset="0"/>
              </a:rPr>
              <a:t>-</a:t>
            </a:r>
            <a:r>
              <a:rPr lang="ru-RU" sz="2400" b="1" dirty="0" smtClean="0">
                <a:solidFill>
                  <a:schemeClr val="tx1"/>
                </a:solidFill>
                <a:latin typeface="Times New Roman" panose="02020603050405020304" pitchFamily="18" charset="0"/>
                <a:cs typeface="Times New Roman" panose="02020603050405020304" pitchFamily="18" charset="0"/>
              </a:rPr>
              <a:t> </a:t>
            </a:r>
            <a:r>
              <a:rPr lang="ru-RU" sz="2400" b="1" dirty="0">
                <a:solidFill>
                  <a:schemeClr val="tx1"/>
                </a:solidFill>
                <a:latin typeface="Times New Roman" panose="02020603050405020304" pitchFamily="18" charset="0"/>
                <a:cs typeface="Times New Roman" panose="02020603050405020304" pitchFamily="18" charset="0"/>
              </a:rPr>
              <a:t>Как Вы думаете, насколько эффективнее проходит </a:t>
            </a:r>
            <a:r>
              <a:rPr lang="ru-RU" sz="2400" b="1" dirty="0" err="1">
                <a:solidFill>
                  <a:schemeClr val="tx1"/>
                </a:solidFill>
                <a:latin typeface="Times New Roman" panose="02020603050405020304" pitchFamily="18" charset="0"/>
                <a:cs typeface="Times New Roman" panose="02020603050405020304" pitchFamily="18" charset="0"/>
              </a:rPr>
              <a:t>ресоциализация</a:t>
            </a:r>
            <a:r>
              <a:rPr lang="ru-RU" sz="2400" b="1" dirty="0">
                <a:solidFill>
                  <a:schemeClr val="tx1"/>
                </a:solidFill>
                <a:latin typeface="Times New Roman" panose="02020603050405020304" pitchFamily="18" charset="0"/>
                <a:cs typeface="Times New Roman" panose="02020603050405020304" pitchFamily="18" charset="0"/>
              </a:rPr>
              <a:t> для тех осужденных, которые получали в период отбывания наказания психологическую помощь?</a:t>
            </a:r>
          </a:p>
        </p:txBody>
      </p:sp>
      <p:sp>
        <p:nvSpPr>
          <p:cNvPr id="32" name="Скругленный прямоугольник 31"/>
          <p:cNvSpPr/>
          <p:nvPr/>
        </p:nvSpPr>
        <p:spPr>
          <a:xfrm>
            <a:off x="856511" y="3045607"/>
            <a:ext cx="10123211" cy="3309275"/>
          </a:xfrm>
          <a:prstGeom prst="round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ru-RU" sz="2400" b="1" dirty="0" smtClean="0">
                <a:solidFill>
                  <a:schemeClr val="tx1"/>
                </a:solidFill>
                <a:latin typeface="Times New Roman" panose="02020603050405020304" pitchFamily="18" charset="0"/>
                <a:cs typeface="Times New Roman" panose="02020603050405020304" pitchFamily="18" charset="0"/>
              </a:rPr>
              <a:t>-Существенно </a:t>
            </a:r>
            <a:r>
              <a:rPr lang="ru-RU" sz="2400" b="1" dirty="0">
                <a:solidFill>
                  <a:schemeClr val="tx1"/>
                </a:solidFill>
                <a:latin typeface="Times New Roman" panose="02020603050405020304" pitchFamily="18" charset="0"/>
                <a:cs typeface="Times New Roman" panose="02020603050405020304" pitchFamily="18" charset="0"/>
              </a:rPr>
              <a:t>эффективнее, поскольку такая помощь обращает внимание личности на ее развитие в противовес слепому следованию определенному стереотипу поведения. Они располагают временем и возможностями для преодоления возникших проблем, противоречий.</a:t>
            </a:r>
          </a:p>
        </p:txBody>
      </p:sp>
      <p:sp>
        <p:nvSpPr>
          <p:cNvPr id="9" name="Скругленный прямоугольник 8"/>
          <p:cNvSpPr/>
          <p:nvPr/>
        </p:nvSpPr>
        <p:spPr>
          <a:xfrm>
            <a:off x="340043" y="2134699"/>
            <a:ext cx="6387152" cy="2661313"/>
          </a:xfrm>
          <a:prstGeom prst="roundRect">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ru-RU" sz="2800" dirty="0" smtClean="0">
                <a:solidFill>
                  <a:schemeClr val="tx1"/>
                </a:solidFill>
                <a:latin typeface="Times New Roman" panose="02020603050405020304" pitchFamily="18" charset="0"/>
                <a:cs typeface="Times New Roman" panose="02020603050405020304" pitchFamily="18" charset="0"/>
              </a:rPr>
              <a:t>Также </a:t>
            </a:r>
            <a:r>
              <a:rPr lang="ru-RU" sz="2800" dirty="0">
                <a:solidFill>
                  <a:schemeClr val="tx1"/>
                </a:solidFill>
                <a:latin typeface="Times New Roman" panose="02020603050405020304" pitchFamily="18" charset="0"/>
                <a:cs typeface="Times New Roman" panose="02020603050405020304" pitchFamily="18" charset="0"/>
              </a:rPr>
              <a:t>мы </a:t>
            </a:r>
            <a:r>
              <a:rPr lang="ru-RU" sz="2800" dirty="0" smtClean="0">
                <a:solidFill>
                  <a:schemeClr val="tx1"/>
                </a:solidFill>
                <a:latin typeface="Times New Roman" panose="02020603050405020304" pitchFamily="18" charset="0"/>
                <a:cs typeface="Times New Roman" panose="02020603050405020304" pitchFamily="18" charset="0"/>
              </a:rPr>
              <a:t>решили узнать мнение психолога </a:t>
            </a:r>
            <a:r>
              <a:rPr lang="ru-RU" sz="2800" dirty="0">
                <a:solidFill>
                  <a:schemeClr val="tx1"/>
                </a:solidFill>
                <a:latin typeface="Times New Roman" panose="02020603050405020304" pitchFamily="18" charset="0"/>
                <a:cs typeface="Times New Roman" panose="02020603050405020304" pitchFamily="18" charset="0"/>
              </a:rPr>
              <a:t>ФКУ ИК-2 УФСИН России по Тульской </a:t>
            </a:r>
            <a:r>
              <a:rPr lang="ru-RU" sz="2800" dirty="0" smtClean="0">
                <a:solidFill>
                  <a:schemeClr val="tx1"/>
                </a:solidFill>
                <a:latin typeface="Times New Roman" panose="02020603050405020304" pitchFamily="18" charset="0"/>
                <a:cs typeface="Times New Roman" panose="02020603050405020304" pitchFamily="18" charset="0"/>
              </a:rPr>
              <a:t>области – </a:t>
            </a:r>
            <a:br>
              <a:rPr lang="ru-RU" sz="2800" dirty="0" smtClean="0">
                <a:solidFill>
                  <a:schemeClr val="tx1"/>
                </a:solidFill>
                <a:latin typeface="Times New Roman" panose="02020603050405020304" pitchFamily="18" charset="0"/>
                <a:cs typeface="Times New Roman" panose="02020603050405020304" pitchFamily="18" charset="0"/>
              </a:rPr>
            </a:br>
            <a:r>
              <a:rPr lang="ru-RU" sz="2800" b="1" dirty="0" smtClean="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Иванковой Дарьи Леонидовны</a:t>
            </a:r>
            <a:endParaRPr lang="ru-RU" sz="28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311836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par>
                                <p:cTn id="15" presetID="10"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2"/>
                                        </p:tgtEl>
                                      </p:cBhvr>
                                    </p:animEffect>
                                    <p:set>
                                      <p:cBhvr>
                                        <p:cTn id="22" dur="1" fill="hold">
                                          <p:stCondLst>
                                            <p:cond delay="499"/>
                                          </p:stCondLst>
                                        </p:cTn>
                                        <p:tgtEl>
                                          <p:spTgt spid="2"/>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1" nodeType="clickEffect">
                                  <p:stCondLst>
                                    <p:cond delay="0"/>
                                  </p:stCondLst>
                                  <p:childTnLst>
                                    <p:animEffect transition="out" filter="fade">
                                      <p:cBhvr>
                                        <p:cTn id="26" dur="100"/>
                                        <p:tgtEl>
                                          <p:spTgt spid="9"/>
                                        </p:tgtEl>
                                      </p:cBhvr>
                                    </p:animEffect>
                                    <p:set>
                                      <p:cBhvr>
                                        <p:cTn id="27" dur="1" fill="hold">
                                          <p:stCondLst>
                                            <p:cond delay="99"/>
                                          </p:stCondLst>
                                        </p:cTn>
                                        <p:tgtEl>
                                          <p:spTgt spid="9"/>
                                        </p:tgtEl>
                                        <p:attrNameLst>
                                          <p:attrName>style.visibility</p:attrName>
                                        </p:attrNameLst>
                                      </p:cBhvr>
                                      <p:to>
                                        <p:strVal val="hidden"/>
                                      </p:to>
                                    </p:set>
                                  </p:childTnLst>
                                </p:cTn>
                              </p:par>
                            </p:childTnLst>
                          </p:cTn>
                        </p:par>
                        <p:par>
                          <p:cTn id="28" fill="hold">
                            <p:stCondLst>
                              <p:cond delay="100"/>
                            </p:stCondLst>
                            <p:childTnLst>
                              <p:par>
                                <p:cTn id="29" presetID="42" presetClass="entr" presetSubtype="0" fill="hold" grpId="0" nodeType="after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1000"/>
                                        <p:tgtEl>
                                          <p:spTgt spid="10"/>
                                        </p:tgtEl>
                                      </p:cBhvr>
                                    </p:animEffect>
                                    <p:anim calcmode="lin" valueType="num">
                                      <p:cBhvr>
                                        <p:cTn id="32" dur="1000" fill="hold"/>
                                        <p:tgtEl>
                                          <p:spTgt spid="10"/>
                                        </p:tgtEl>
                                        <p:attrNameLst>
                                          <p:attrName>ppt_x</p:attrName>
                                        </p:attrNameLst>
                                      </p:cBhvr>
                                      <p:tavLst>
                                        <p:tav tm="0">
                                          <p:val>
                                            <p:strVal val="#ppt_x"/>
                                          </p:val>
                                        </p:tav>
                                        <p:tav tm="100000">
                                          <p:val>
                                            <p:strVal val="#ppt_x"/>
                                          </p:val>
                                        </p:tav>
                                      </p:tavLst>
                                    </p:anim>
                                    <p:anim calcmode="lin" valueType="num">
                                      <p:cBhvr>
                                        <p:cTn id="33" dur="1000" fill="hold"/>
                                        <p:tgtEl>
                                          <p:spTgt spid="10"/>
                                        </p:tgtEl>
                                        <p:attrNameLst>
                                          <p:attrName>ppt_y</p:attrName>
                                        </p:attrNameLst>
                                      </p:cBhvr>
                                      <p:tavLst>
                                        <p:tav tm="0">
                                          <p:val>
                                            <p:strVal val="#ppt_y+.1"/>
                                          </p:val>
                                        </p:tav>
                                        <p:tav tm="100000">
                                          <p:val>
                                            <p:strVal val="#ppt_y"/>
                                          </p:val>
                                        </p:tav>
                                      </p:tavLst>
                                    </p:anim>
                                  </p:childTnLst>
                                </p:cTn>
                              </p:par>
                            </p:childTnLst>
                          </p:cTn>
                        </p:par>
                        <p:par>
                          <p:cTn id="34" fill="hold">
                            <p:stCondLst>
                              <p:cond delay="1100"/>
                            </p:stCondLst>
                            <p:childTnLst>
                              <p:par>
                                <p:cTn id="35" presetID="42" presetClass="entr" presetSubtype="0" fill="hold" grpId="0" nodeType="after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1000"/>
                                        <p:tgtEl>
                                          <p:spTgt spid="11"/>
                                        </p:tgtEl>
                                      </p:cBhvr>
                                    </p:animEffect>
                                    <p:anim calcmode="lin" valueType="num">
                                      <p:cBhvr>
                                        <p:cTn id="38" dur="1000" fill="hold"/>
                                        <p:tgtEl>
                                          <p:spTgt spid="11"/>
                                        </p:tgtEl>
                                        <p:attrNameLst>
                                          <p:attrName>ppt_x</p:attrName>
                                        </p:attrNameLst>
                                      </p:cBhvr>
                                      <p:tavLst>
                                        <p:tav tm="0">
                                          <p:val>
                                            <p:strVal val="#ppt_x"/>
                                          </p:val>
                                        </p:tav>
                                        <p:tav tm="100000">
                                          <p:val>
                                            <p:strVal val="#ppt_x"/>
                                          </p:val>
                                        </p:tav>
                                      </p:tavLst>
                                    </p:anim>
                                    <p:anim calcmode="lin" valueType="num">
                                      <p:cBhvr>
                                        <p:cTn id="3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10" presetClass="exit" presetSubtype="0" fill="hold" grpId="1" nodeType="clickEffect">
                                  <p:stCondLst>
                                    <p:cond delay="0"/>
                                  </p:stCondLst>
                                  <p:childTnLst>
                                    <p:animEffect transition="out" filter="fade">
                                      <p:cBhvr>
                                        <p:cTn id="43" dur="500"/>
                                        <p:tgtEl>
                                          <p:spTgt spid="10"/>
                                        </p:tgtEl>
                                      </p:cBhvr>
                                    </p:animEffect>
                                    <p:set>
                                      <p:cBhvr>
                                        <p:cTn id="44" dur="1" fill="hold">
                                          <p:stCondLst>
                                            <p:cond delay="499"/>
                                          </p:stCondLst>
                                        </p:cTn>
                                        <p:tgtEl>
                                          <p:spTgt spid="10"/>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10" presetClass="exit" presetSubtype="0" fill="hold" grpId="1" nodeType="clickEffect">
                                  <p:stCondLst>
                                    <p:cond delay="0"/>
                                  </p:stCondLst>
                                  <p:childTnLst>
                                    <p:animEffect transition="out" filter="fade">
                                      <p:cBhvr>
                                        <p:cTn id="48" dur="500"/>
                                        <p:tgtEl>
                                          <p:spTgt spid="11"/>
                                        </p:tgtEl>
                                      </p:cBhvr>
                                    </p:animEffect>
                                    <p:set>
                                      <p:cBhvr>
                                        <p:cTn id="49" dur="1" fill="hold">
                                          <p:stCondLst>
                                            <p:cond delay="499"/>
                                          </p:stCondLst>
                                        </p:cTn>
                                        <p:tgtEl>
                                          <p:spTgt spid="11"/>
                                        </p:tgtEl>
                                        <p:attrNameLst>
                                          <p:attrName>style.visibility</p:attrName>
                                        </p:attrNameLst>
                                      </p:cBhvr>
                                      <p:to>
                                        <p:strVal val="hidden"/>
                                      </p:to>
                                    </p:set>
                                  </p:childTnLst>
                                </p:cTn>
                              </p:par>
                            </p:childTnLst>
                          </p:cTn>
                        </p:par>
                        <p:par>
                          <p:cTn id="50" fill="hold">
                            <p:stCondLst>
                              <p:cond delay="500"/>
                            </p:stCondLst>
                            <p:childTnLst>
                              <p:par>
                                <p:cTn id="51" presetID="42" presetClass="entr" presetSubtype="0" fill="hold" grpId="0" nodeType="afterEffect">
                                  <p:stCondLst>
                                    <p:cond delay="0"/>
                                  </p:stCondLst>
                                  <p:childTnLst>
                                    <p:set>
                                      <p:cBhvr>
                                        <p:cTn id="52" dur="1" fill="hold">
                                          <p:stCondLst>
                                            <p:cond delay="0"/>
                                          </p:stCondLst>
                                        </p:cTn>
                                        <p:tgtEl>
                                          <p:spTgt spid="13"/>
                                        </p:tgtEl>
                                        <p:attrNameLst>
                                          <p:attrName>style.visibility</p:attrName>
                                        </p:attrNameLst>
                                      </p:cBhvr>
                                      <p:to>
                                        <p:strVal val="visible"/>
                                      </p:to>
                                    </p:set>
                                    <p:animEffect transition="in" filter="fade">
                                      <p:cBhvr>
                                        <p:cTn id="53" dur="1000"/>
                                        <p:tgtEl>
                                          <p:spTgt spid="13"/>
                                        </p:tgtEl>
                                      </p:cBhvr>
                                    </p:animEffect>
                                    <p:anim calcmode="lin" valueType="num">
                                      <p:cBhvr>
                                        <p:cTn id="54" dur="1000" fill="hold"/>
                                        <p:tgtEl>
                                          <p:spTgt spid="13"/>
                                        </p:tgtEl>
                                        <p:attrNameLst>
                                          <p:attrName>ppt_x</p:attrName>
                                        </p:attrNameLst>
                                      </p:cBhvr>
                                      <p:tavLst>
                                        <p:tav tm="0">
                                          <p:val>
                                            <p:strVal val="#ppt_x"/>
                                          </p:val>
                                        </p:tav>
                                        <p:tav tm="100000">
                                          <p:val>
                                            <p:strVal val="#ppt_x"/>
                                          </p:val>
                                        </p:tav>
                                      </p:tavLst>
                                    </p:anim>
                                    <p:anim calcmode="lin" valueType="num">
                                      <p:cBhvr>
                                        <p:cTn id="55" dur="1000" fill="hold"/>
                                        <p:tgtEl>
                                          <p:spTgt spid="13"/>
                                        </p:tgtEl>
                                        <p:attrNameLst>
                                          <p:attrName>ppt_y</p:attrName>
                                        </p:attrNameLst>
                                      </p:cBhvr>
                                      <p:tavLst>
                                        <p:tav tm="0">
                                          <p:val>
                                            <p:strVal val="#ppt_y+.1"/>
                                          </p:val>
                                        </p:tav>
                                        <p:tav tm="100000">
                                          <p:val>
                                            <p:strVal val="#ppt_y"/>
                                          </p:val>
                                        </p:tav>
                                      </p:tavLst>
                                    </p:anim>
                                  </p:childTnLst>
                                </p:cTn>
                              </p:par>
                            </p:childTnLst>
                          </p:cTn>
                        </p:par>
                        <p:par>
                          <p:cTn id="56" fill="hold">
                            <p:stCondLst>
                              <p:cond delay="1500"/>
                            </p:stCondLst>
                            <p:childTnLst>
                              <p:par>
                                <p:cTn id="57" presetID="42" presetClass="entr" presetSubtype="0" fill="hold" grpId="0" nodeType="afterEffect">
                                  <p:stCondLst>
                                    <p:cond delay="0"/>
                                  </p:stCondLst>
                                  <p:childTnLst>
                                    <p:set>
                                      <p:cBhvr>
                                        <p:cTn id="58" dur="1" fill="hold">
                                          <p:stCondLst>
                                            <p:cond delay="0"/>
                                          </p:stCondLst>
                                        </p:cTn>
                                        <p:tgtEl>
                                          <p:spTgt spid="14"/>
                                        </p:tgtEl>
                                        <p:attrNameLst>
                                          <p:attrName>style.visibility</p:attrName>
                                        </p:attrNameLst>
                                      </p:cBhvr>
                                      <p:to>
                                        <p:strVal val="visible"/>
                                      </p:to>
                                    </p:set>
                                    <p:animEffect transition="in" filter="fade">
                                      <p:cBhvr>
                                        <p:cTn id="59" dur="1000"/>
                                        <p:tgtEl>
                                          <p:spTgt spid="14"/>
                                        </p:tgtEl>
                                      </p:cBhvr>
                                    </p:animEffect>
                                    <p:anim calcmode="lin" valueType="num">
                                      <p:cBhvr>
                                        <p:cTn id="60" dur="1000" fill="hold"/>
                                        <p:tgtEl>
                                          <p:spTgt spid="14"/>
                                        </p:tgtEl>
                                        <p:attrNameLst>
                                          <p:attrName>ppt_x</p:attrName>
                                        </p:attrNameLst>
                                      </p:cBhvr>
                                      <p:tavLst>
                                        <p:tav tm="0">
                                          <p:val>
                                            <p:strVal val="#ppt_x"/>
                                          </p:val>
                                        </p:tav>
                                        <p:tav tm="100000">
                                          <p:val>
                                            <p:strVal val="#ppt_x"/>
                                          </p:val>
                                        </p:tav>
                                      </p:tavLst>
                                    </p:anim>
                                    <p:anim calcmode="lin" valueType="num">
                                      <p:cBhvr>
                                        <p:cTn id="61"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10" presetClass="exit" presetSubtype="0" fill="hold" grpId="1" nodeType="clickEffect">
                                  <p:stCondLst>
                                    <p:cond delay="0"/>
                                  </p:stCondLst>
                                  <p:childTnLst>
                                    <p:animEffect transition="out" filter="fade">
                                      <p:cBhvr>
                                        <p:cTn id="65" dur="500"/>
                                        <p:tgtEl>
                                          <p:spTgt spid="13"/>
                                        </p:tgtEl>
                                      </p:cBhvr>
                                    </p:animEffect>
                                    <p:set>
                                      <p:cBhvr>
                                        <p:cTn id="66" dur="1" fill="hold">
                                          <p:stCondLst>
                                            <p:cond delay="499"/>
                                          </p:stCondLst>
                                        </p:cTn>
                                        <p:tgtEl>
                                          <p:spTgt spid="13"/>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10" presetClass="exit" presetSubtype="0" fill="hold" grpId="1" nodeType="clickEffect">
                                  <p:stCondLst>
                                    <p:cond delay="0"/>
                                  </p:stCondLst>
                                  <p:childTnLst>
                                    <p:animEffect transition="out" filter="fade">
                                      <p:cBhvr>
                                        <p:cTn id="70" dur="500"/>
                                        <p:tgtEl>
                                          <p:spTgt spid="14"/>
                                        </p:tgtEl>
                                      </p:cBhvr>
                                    </p:animEffect>
                                    <p:set>
                                      <p:cBhvr>
                                        <p:cTn id="71" dur="1" fill="hold">
                                          <p:stCondLst>
                                            <p:cond delay="499"/>
                                          </p:stCondLst>
                                        </p:cTn>
                                        <p:tgtEl>
                                          <p:spTgt spid="14"/>
                                        </p:tgtEl>
                                        <p:attrNameLst>
                                          <p:attrName>style.visibility</p:attrName>
                                        </p:attrNameLst>
                                      </p:cBhvr>
                                      <p:to>
                                        <p:strVal val="hidden"/>
                                      </p:to>
                                    </p:set>
                                  </p:childTnLst>
                                </p:cTn>
                              </p:par>
                            </p:childTnLst>
                          </p:cTn>
                        </p:par>
                        <p:par>
                          <p:cTn id="72" fill="hold">
                            <p:stCondLst>
                              <p:cond delay="500"/>
                            </p:stCondLst>
                            <p:childTnLst>
                              <p:par>
                                <p:cTn id="73" presetID="42" presetClass="entr" presetSubtype="0" fill="hold" grpId="0" nodeType="afterEffect">
                                  <p:stCondLst>
                                    <p:cond delay="0"/>
                                  </p:stCondLst>
                                  <p:childTnLst>
                                    <p:set>
                                      <p:cBhvr>
                                        <p:cTn id="74" dur="1" fill="hold">
                                          <p:stCondLst>
                                            <p:cond delay="0"/>
                                          </p:stCondLst>
                                        </p:cTn>
                                        <p:tgtEl>
                                          <p:spTgt spid="15"/>
                                        </p:tgtEl>
                                        <p:attrNameLst>
                                          <p:attrName>style.visibility</p:attrName>
                                        </p:attrNameLst>
                                      </p:cBhvr>
                                      <p:to>
                                        <p:strVal val="visible"/>
                                      </p:to>
                                    </p:set>
                                    <p:animEffect transition="in" filter="fade">
                                      <p:cBhvr>
                                        <p:cTn id="75" dur="1000"/>
                                        <p:tgtEl>
                                          <p:spTgt spid="15"/>
                                        </p:tgtEl>
                                      </p:cBhvr>
                                    </p:animEffect>
                                    <p:anim calcmode="lin" valueType="num">
                                      <p:cBhvr>
                                        <p:cTn id="76" dur="1000" fill="hold"/>
                                        <p:tgtEl>
                                          <p:spTgt spid="15"/>
                                        </p:tgtEl>
                                        <p:attrNameLst>
                                          <p:attrName>ppt_x</p:attrName>
                                        </p:attrNameLst>
                                      </p:cBhvr>
                                      <p:tavLst>
                                        <p:tav tm="0">
                                          <p:val>
                                            <p:strVal val="#ppt_x"/>
                                          </p:val>
                                        </p:tav>
                                        <p:tav tm="100000">
                                          <p:val>
                                            <p:strVal val="#ppt_x"/>
                                          </p:val>
                                        </p:tav>
                                      </p:tavLst>
                                    </p:anim>
                                    <p:anim calcmode="lin" valueType="num">
                                      <p:cBhvr>
                                        <p:cTn id="77" dur="1000" fill="hold"/>
                                        <p:tgtEl>
                                          <p:spTgt spid="15"/>
                                        </p:tgtEl>
                                        <p:attrNameLst>
                                          <p:attrName>ppt_y</p:attrName>
                                        </p:attrNameLst>
                                      </p:cBhvr>
                                      <p:tavLst>
                                        <p:tav tm="0">
                                          <p:val>
                                            <p:strVal val="#ppt_y+.1"/>
                                          </p:val>
                                        </p:tav>
                                        <p:tav tm="100000">
                                          <p:val>
                                            <p:strVal val="#ppt_y"/>
                                          </p:val>
                                        </p:tav>
                                      </p:tavLst>
                                    </p:anim>
                                  </p:childTnLst>
                                </p:cTn>
                              </p:par>
                            </p:childTnLst>
                          </p:cTn>
                        </p:par>
                        <p:par>
                          <p:cTn id="78" fill="hold">
                            <p:stCondLst>
                              <p:cond delay="1500"/>
                            </p:stCondLst>
                            <p:childTnLst>
                              <p:par>
                                <p:cTn id="79" presetID="42" presetClass="entr" presetSubtype="0" fill="hold" grpId="0" nodeType="afterEffect">
                                  <p:stCondLst>
                                    <p:cond delay="0"/>
                                  </p:stCondLst>
                                  <p:childTnLst>
                                    <p:set>
                                      <p:cBhvr>
                                        <p:cTn id="80" dur="1" fill="hold">
                                          <p:stCondLst>
                                            <p:cond delay="0"/>
                                          </p:stCondLst>
                                        </p:cTn>
                                        <p:tgtEl>
                                          <p:spTgt spid="16"/>
                                        </p:tgtEl>
                                        <p:attrNameLst>
                                          <p:attrName>style.visibility</p:attrName>
                                        </p:attrNameLst>
                                      </p:cBhvr>
                                      <p:to>
                                        <p:strVal val="visible"/>
                                      </p:to>
                                    </p:set>
                                    <p:animEffect transition="in" filter="fade">
                                      <p:cBhvr>
                                        <p:cTn id="81" dur="1000"/>
                                        <p:tgtEl>
                                          <p:spTgt spid="16"/>
                                        </p:tgtEl>
                                      </p:cBhvr>
                                    </p:animEffect>
                                    <p:anim calcmode="lin" valueType="num">
                                      <p:cBhvr>
                                        <p:cTn id="82" dur="1000" fill="hold"/>
                                        <p:tgtEl>
                                          <p:spTgt spid="16"/>
                                        </p:tgtEl>
                                        <p:attrNameLst>
                                          <p:attrName>ppt_x</p:attrName>
                                        </p:attrNameLst>
                                      </p:cBhvr>
                                      <p:tavLst>
                                        <p:tav tm="0">
                                          <p:val>
                                            <p:strVal val="#ppt_x"/>
                                          </p:val>
                                        </p:tav>
                                        <p:tav tm="100000">
                                          <p:val>
                                            <p:strVal val="#ppt_x"/>
                                          </p:val>
                                        </p:tav>
                                      </p:tavLst>
                                    </p:anim>
                                    <p:anim calcmode="lin" valueType="num">
                                      <p:cBhvr>
                                        <p:cTn id="83"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84" fill="hold">
                      <p:stCondLst>
                        <p:cond delay="indefinite"/>
                      </p:stCondLst>
                      <p:childTnLst>
                        <p:par>
                          <p:cTn id="85" fill="hold">
                            <p:stCondLst>
                              <p:cond delay="0"/>
                            </p:stCondLst>
                            <p:childTnLst>
                              <p:par>
                                <p:cTn id="86" presetID="10" presetClass="exit" presetSubtype="0" fill="hold" grpId="1" nodeType="clickEffect">
                                  <p:stCondLst>
                                    <p:cond delay="0"/>
                                  </p:stCondLst>
                                  <p:childTnLst>
                                    <p:animEffect transition="out" filter="fade">
                                      <p:cBhvr>
                                        <p:cTn id="87" dur="500"/>
                                        <p:tgtEl>
                                          <p:spTgt spid="15"/>
                                        </p:tgtEl>
                                      </p:cBhvr>
                                    </p:animEffect>
                                    <p:set>
                                      <p:cBhvr>
                                        <p:cTn id="88" dur="1" fill="hold">
                                          <p:stCondLst>
                                            <p:cond delay="499"/>
                                          </p:stCondLst>
                                        </p:cTn>
                                        <p:tgtEl>
                                          <p:spTgt spid="15"/>
                                        </p:tgtEl>
                                        <p:attrNameLst>
                                          <p:attrName>style.visibility</p:attrName>
                                        </p:attrNameLst>
                                      </p:cBhvr>
                                      <p:to>
                                        <p:strVal val="hidden"/>
                                      </p:to>
                                    </p:set>
                                  </p:childTnLst>
                                </p:cTn>
                              </p:par>
                            </p:childTnLst>
                          </p:cTn>
                        </p:par>
                      </p:childTnLst>
                    </p:cTn>
                  </p:par>
                  <p:par>
                    <p:cTn id="89" fill="hold">
                      <p:stCondLst>
                        <p:cond delay="indefinite"/>
                      </p:stCondLst>
                      <p:childTnLst>
                        <p:par>
                          <p:cTn id="90" fill="hold">
                            <p:stCondLst>
                              <p:cond delay="0"/>
                            </p:stCondLst>
                            <p:childTnLst>
                              <p:par>
                                <p:cTn id="91" presetID="10" presetClass="exit" presetSubtype="0" fill="hold" grpId="1" nodeType="clickEffect">
                                  <p:stCondLst>
                                    <p:cond delay="0"/>
                                  </p:stCondLst>
                                  <p:childTnLst>
                                    <p:animEffect transition="out" filter="fade">
                                      <p:cBhvr>
                                        <p:cTn id="92" dur="500"/>
                                        <p:tgtEl>
                                          <p:spTgt spid="16"/>
                                        </p:tgtEl>
                                      </p:cBhvr>
                                    </p:animEffect>
                                    <p:set>
                                      <p:cBhvr>
                                        <p:cTn id="93" dur="1" fill="hold">
                                          <p:stCondLst>
                                            <p:cond delay="499"/>
                                          </p:stCondLst>
                                        </p:cTn>
                                        <p:tgtEl>
                                          <p:spTgt spid="16"/>
                                        </p:tgtEl>
                                        <p:attrNameLst>
                                          <p:attrName>style.visibility</p:attrName>
                                        </p:attrNameLst>
                                      </p:cBhvr>
                                      <p:to>
                                        <p:strVal val="hidden"/>
                                      </p:to>
                                    </p:set>
                                  </p:childTnLst>
                                </p:cTn>
                              </p:par>
                            </p:childTnLst>
                          </p:cTn>
                        </p:par>
                        <p:par>
                          <p:cTn id="94" fill="hold">
                            <p:stCondLst>
                              <p:cond delay="500"/>
                            </p:stCondLst>
                            <p:childTnLst>
                              <p:par>
                                <p:cTn id="95" presetID="42" presetClass="entr" presetSubtype="0" fill="hold" grpId="0" nodeType="afterEffect">
                                  <p:stCondLst>
                                    <p:cond delay="0"/>
                                  </p:stCondLst>
                                  <p:childTnLst>
                                    <p:set>
                                      <p:cBhvr>
                                        <p:cTn id="96" dur="1" fill="hold">
                                          <p:stCondLst>
                                            <p:cond delay="0"/>
                                          </p:stCondLst>
                                        </p:cTn>
                                        <p:tgtEl>
                                          <p:spTgt spid="17"/>
                                        </p:tgtEl>
                                        <p:attrNameLst>
                                          <p:attrName>style.visibility</p:attrName>
                                        </p:attrNameLst>
                                      </p:cBhvr>
                                      <p:to>
                                        <p:strVal val="visible"/>
                                      </p:to>
                                    </p:set>
                                    <p:animEffect transition="in" filter="fade">
                                      <p:cBhvr>
                                        <p:cTn id="97" dur="1000"/>
                                        <p:tgtEl>
                                          <p:spTgt spid="17"/>
                                        </p:tgtEl>
                                      </p:cBhvr>
                                    </p:animEffect>
                                    <p:anim calcmode="lin" valueType="num">
                                      <p:cBhvr>
                                        <p:cTn id="98" dur="1000" fill="hold"/>
                                        <p:tgtEl>
                                          <p:spTgt spid="17"/>
                                        </p:tgtEl>
                                        <p:attrNameLst>
                                          <p:attrName>ppt_x</p:attrName>
                                        </p:attrNameLst>
                                      </p:cBhvr>
                                      <p:tavLst>
                                        <p:tav tm="0">
                                          <p:val>
                                            <p:strVal val="#ppt_x"/>
                                          </p:val>
                                        </p:tav>
                                        <p:tav tm="100000">
                                          <p:val>
                                            <p:strVal val="#ppt_x"/>
                                          </p:val>
                                        </p:tav>
                                      </p:tavLst>
                                    </p:anim>
                                    <p:anim calcmode="lin" valueType="num">
                                      <p:cBhvr>
                                        <p:cTn id="99" dur="1000" fill="hold"/>
                                        <p:tgtEl>
                                          <p:spTgt spid="17"/>
                                        </p:tgtEl>
                                        <p:attrNameLst>
                                          <p:attrName>ppt_y</p:attrName>
                                        </p:attrNameLst>
                                      </p:cBhvr>
                                      <p:tavLst>
                                        <p:tav tm="0">
                                          <p:val>
                                            <p:strVal val="#ppt_y+.1"/>
                                          </p:val>
                                        </p:tav>
                                        <p:tav tm="100000">
                                          <p:val>
                                            <p:strVal val="#ppt_y"/>
                                          </p:val>
                                        </p:tav>
                                      </p:tavLst>
                                    </p:anim>
                                  </p:childTnLst>
                                </p:cTn>
                              </p:par>
                            </p:childTnLst>
                          </p:cTn>
                        </p:par>
                        <p:par>
                          <p:cTn id="100" fill="hold">
                            <p:stCondLst>
                              <p:cond delay="1500"/>
                            </p:stCondLst>
                            <p:childTnLst>
                              <p:par>
                                <p:cTn id="101" presetID="42" presetClass="entr" presetSubtype="0" fill="hold" grpId="0" nodeType="afterEffect">
                                  <p:stCondLst>
                                    <p:cond delay="0"/>
                                  </p:stCondLst>
                                  <p:childTnLst>
                                    <p:set>
                                      <p:cBhvr>
                                        <p:cTn id="102" dur="1" fill="hold">
                                          <p:stCondLst>
                                            <p:cond delay="0"/>
                                          </p:stCondLst>
                                        </p:cTn>
                                        <p:tgtEl>
                                          <p:spTgt spid="18"/>
                                        </p:tgtEl>
                                        <p:attrNameLst>
                                          <p:attrName>style.visibility</p:attrName>
                                        </p:attrNameLst>
                                      </p:cBhvr>
                                      <p:to>
                                        <p:strVal val="visible"/>
                                      </p:to>
                                    </p:set>
                                    <p:animEffect transition="in" filter="fade">
                                      <p:cBhvr>
                                        <p:cTn id="103" dur="1000"/>
                                        <p:tgtEl>
                                          <p:spTgt spid="18"/>
                                        </p:tgtEl>
                                      </p:cBhvr>
                                    </p:animEffect>
                                    <p:anim calcmode="lin" valueType="num">
                                      <p:cBhvr>
                                        <p:cTn id="104" dur="1000" fill="hold"/>
                                        <p:tgtEl>
                                          <p:spTgt spid="18"/>
                                        </p:tgtEl>
                                        <p:attrNameLst>
                                          <p:attrName>ppt_x</p:attrName>
                                        </p:attrNameLst>
                                      </p:cBhvr>
                                      <p:tavLst>
                                        <p:tav tm="0">
                                          <p:val>
                                            <p:strVal val="#ppt_x"/>
                                          </p:val>
                                        </p:tav>
                                        <p:tav tm="100000">
                                          <p:val>
                                            <p:strVal val="#ppt_x"/>
                                          </p:val>
                                        </p:tav>
                                      </p:tavLst>
                                    </p:anim>
                                    <p:anim calcmode="lin" valueType="num">
                                      <p:cBhvr>
                                        <p:cTn id="105"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06" fill="hold">
                      <p:stCondLst>
                        <p:cond delay="indefinite"/>
                      </p:stCondLst>
                      <p:childTnLst>
                        <p:par>
                          <p:cTn id="107" fill="hold">
                            <p:stCondLst>
                              <p:cond delay="0"/>
                            </p:stCondLst>
                            <p:childTnLst>
                              <p:par>
                                <p:cTn id="108" presetID="10" presetClass="exit" presetSubtype="0" fill="hold" grpId="1" nodeType="clickEffect">
                                  <p:stCondLst>
                                    <p:cond delay="0"/>
                                  </p:stCondLst>
                                  <p:childTnLst>
                                    <p:animEffect transition="out" filter="fade">
                                      <p:cBhvr>
                                        <p:cTn id="109" dur="500"/>
                                        <p:tgtEl>
                                          <p:spTgt spid="17"/>
                                        </p:tgtEl>
                                      </p:cBhvr>
                                    </p:animEffect>
                                    <p:set>
                                      <p:cBhvr>
                                        <p:cTn id="110" dur="1" fill="hold">
                                          <p:stCondLst>
                                            <p:cond delay="499"/>
                                          </p:stCondLst>
                                        </p:cTn>
                                        <p:tgtEl>
                                          <p:spTgt spid="17"/>
                                        </p:tgtEl>
                                        <p:attrNameLst>
                                          <p:attrName>style.visibility</p:attrName>
                                        </p:attrNameLst>
                                      </p:cBhvr>
                                      <p:to>
                                        <p:strVal val="hidden"/>
                                      </p:to>
                                    </p:set>
                                  </p:childTnLst>
                                </p:cTn>
                              </p:par>
                            </p:childTnLst>
                          </p:cTn>
                        </p:par>
                      </p:childTnLst>
                    </p:cTn>
                  </p:par>
                  <p:par>
                    <p:cTn id="111" fill="hold">
                      <p:stCondLst>
                        <p:cond delay="indefinite"/>
                      </p:stCondLst>
                      <p:childTnLst>
                        <p:par>
                          <p:cTn id="112" fill="hold">
                            <p:stCondLst>
                              <p:cond delay="0"/>
                            </p:stCondLst>
                            <p:childTnLst>
                              <p:par>
                                <p:cTn id="113" presetID="10" presetClass="exit" presetSubtype="0" fill="hold" grpId="1" nodeType="clickEffect">
                                  <p:stCondLst>
                                    <p:cond delay="0"/>
                                  </p:stCondLst>
                                  <p:childTnLst>
                                    <p:animEffect transition="out" filter="fade">
                                      <p:cBhvr>
                                        <p:cTn id="114" dur="500"/>
                                        <p:tgtEl>
                                          <p:spTgt spid="18"/>
                                        </p:tgtEl>
                                      </p:cBhvr>
                                    </p:animEffect>
                                    <p:set>
                                      <p:cBhvr>
                                        <p:cTn id="115" dur="1" fill="hold">
                                          <p:stCondLst>
                                            <p:cond delay="499"/>
                                          </p:stCondLst>
                                        </p:cTn>
                                        <p:tgtEl>
                                          <p:spTgt spid="18"/>
                                        </p:tgtEl>
                                        <p:attrNameLst>
                                          <p:attrName>style.visibility</p:attrName>
                                        </p:attrNameLst>
                                      </p:cBhvr>
                                      <p:to>
                                        <p:strVal val="hidden"/>
                                      </p:to>
                                    </p:set>
                                  </p:childTnLst>
                                </p:cTn>
                              </p:par>
                            </p:childTnLst>
                          </p:cTn>
                        </p:par>
                        <p:par>
                          <p:cTn id="116" fill="hold">
                            <p:stCondLst>
                              <p:cond delay="500"/>
                            </p:stCondLst>
                            <p:childTnLst>
                              <p:par>
                                <p:cTn id="117" presetID="42" presetClass="entr" presetSubtype="0" fill="hold" grpId="0" nodeType="afterEffect">
                                  <p:stCondLst>
                                    <p:cond delay="0"/>
                                  </p:stCondLst>
                                  <p:childTnLst>
                                    <p:set>
                                      <p:cBhvr>
                                        <p:cTn id="118" dur="1" fill="hold">
                                          <p:stCondLst>
                                            <p:cond delay="0"/>
                                          </p:stCondLst>
                                        </p:cTn>
                                        <p:tgtEl>
                                          <p:spTgt spid="19"/>
                                        </p:tgtEl>
                                        <p:attrNameLst>
                                          <p:attrName>style.visibility</p:attrName>
                                        </p:attrNameLst>
                                      </p:cBhvr>
                                      <p:to>
                                        <p:strVal val="visible"/>
                                      </p:to>
                                    </p:set>
                                    <p:animEffect transition="in" filter="fade">
                                      <p:cBhvr>
                                        <p:cTn id="119" dur="1000"/>
                                        <p:tgtEl>
                                          <p:spTgt spid="19"/>
                                        </p:tgtEl>
                                      </p:cBhvr>
                                    </p:animEffect>
                                    <p:anim calcmode="lin" valueType="num">
                                      <p:cBhvr>
                                        <p:cTn id="120" dur="1000" fill="hold"/>
                                        <p:tgtEl>
                                          <p:spTgt spid="19"/>
                                        </p:tgtEl>
                                        <p:attrNameLst>
                                          <p:attrName>ppt_x</p:attrName>
                                        </p:attrNameLst>
                                      </p:cBhvr>
                                      <p:tavLst>
                                        <p:tav tm="0">
                                          <p:val>
                                            <p:strVal val="#ppt_x"/>
                                          </p:val>
                                        </p:tav>
                                        <p:tav tm="100000">
                                          <p:val>
                                            <p:strVal val="#ppt_x"/>
                                          </p:val>
                                        </p:tav>
                                      </p:tavLst>
                                    </p:anim>
                                    <p:anim calcmode="lin" valueType="num">
                                      <p:cBhvr>
                                        <p:cTn id="121" dur="1000" fill="hold"/>
                                        <p:tgtEl>
                                          <p:spTgt spid="19"/>
                                        </p:tgtEl>
                                        <p:attrNameLst>
                                          <p:attrName>ppt_y</p:attrName>
                                        </p:attrNameLst>
                                      </p:cBhvr>
                                      <p:tavLst>
                                        <p:tav tm="0">
                                          <p:val>
                                            <p:strVal val="#ppt_y+.1"/>
                                          </p:val>
                                        </p:tav>
                                        <p:tav tm="100000">
                                          <p:val>
                                            <p:strVal val="#ppt_y"/>
                                          </p:val>
                                        </p:tav>
                                      </p:tavLst>
                                    </p:anim>
                                  </p:childTnLst>
                                </p:cTn>
                              </p:par>
                            </p:childTnLst>
                          </p:cTn>
                        </p:par>
                        <p:par>
                          <p:cTn id="122" fill="hold">
                            <p:stCondLst>
                              <p:cond delay="1500"/>
                            </p:stCondLst>
                            <p:childTnLst>
                              <p:par>
                                <p:cTn id="123" presetID="42" presetClass="entr" presetSubtype="0" fill="hold" grpId="0" nodeType="afterEffect">
                                  <p:stCondLst>
                                    <p:cond delay="0"/>
                                  </p:stCondLst>
                                  <p:childTnLst>
                                    <p:set>
                                      <p:cBhvr>
                                        <p:cTn id="124" dur="1" fill="hold">
                                          <p:stCondLst>
                                            <p:cond delay="0"/>
                                          </p:stCondLst>
                                        </p:cTn>
                                        <p:tgtEl>
                                          <p:spTgt spid="21"/>
                                        </p:tgtEl>
                                        <p:attrNameLst>
                                          <p:attrName>style.visibility</p:attrName>
                                        </p:attrNameLst>
                                      </p:cBhvr>
                                      <p:to>
                                        <p:strVal val="visible"/>
                                      </p:to>
                                    </p:set>
                                    <p:animEffect transition="in" filter="fade">
                                      <p:cBhvr>
                                        <p:cTn id="125" dur="1000"/>
                                        <p:tgtEl>
                                          <p:spTgt spid="21"/>
                                        </p:tgtEl>
                                      </p:cBhvr>
                                    </p:animEffect>
                                    <p:anim calcmode="lin" valueType="num">
                                      <p:cBhvr>
                                        <p:cTn id="126" dur="1000" fill="hold"/>
                                        <p:tgtEl>
                                          <p:spTgt spid="21"/>
                                        </p:tgtEl>
                                        <p:attrNameLst>
                                          <p:attrName>ppt_x</p:attrName>
                                        </p:attrNameLst>
                                      </p:cBhvr>
                                      <p:tavLst>
                                        <p:tav tm="0">
                                          <p:val>
                                            <p:strVal val="#ppt_x"/>
                                          </p:val>
                                        </p:tav>
                                        <p:tav tm="100000">
                                          <p:val>
                                            <p:strVal val="#ppt_x"/>
                                          </p:val>
                                        </p:tav>
                                      </p:tavLst>
                                    </p:anim>
                                    <p:anim calcmode="lin" valueType="num">
                                      <p:cBhvr>
                                        <p:cTn id="127"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28" fill="hold">
                      <p:stCondLst>
                        <p:cond delay="indefinite"/>
                      </p:stCondLst>
                      <p:childTnLst>
                        <p:par>
                          <p:cTn id="129" fill="hold">
                            <p:stCondLst>
                              <p:cond delay="0"/>
                            </p:stCondLst>
                            <p:childTnLst>
                              <p:par>
                                <p:cTn id="130" presetID="10" presetClass="exit" presetSubtype="0" fill="hold" grpId="1" nodeType="clickEffect">
                                  <p:stCondLst>
                                    <p:cond delay="0"/>
                                  </p:stCondLst>
                                  <p:childTnLst>
                                    <p:animEffect transition="out" filter="fade">
                                      <p:cBhvr>
                                        <p:cTn id="131" dur="500"/>
                                        <p:tgtEl>
                                          <p:spTgt spid="19"/>
                                        </p:tgtEl>
                                      </p:cBhvr>
                                    </p:animEffect>
                                    <p:set>
                                      <p:cBhvr>
                                        <p:cTn id="132" dur="1" fill="hold">
                                          <p:stCondLst>
                                            <p:cond delay="499"/>
                                          </p:stCondLst>
                                        </p:cTn>
                                        <p:tgtEl>
                                          <p:spTgt spid="19"/>
                                        </p:tgtEl>
                                        <p:attrNameLst>
                                          <p:attrName>style.visibility</p:attrName>
                                        </p:attrNameLst>
                                      </p:cBhvr>
                                      <p:to>
                                        <p:strVal val="hidden"/>
                                      </p:to>
                                    </p:set>
                                  </p:childTnLst>
                                </p:cTn>
                              </p:par>
                            </p:childTnLst>
                          </p:cTn>
                        </p:par>
                      </p:childTnLst>
                    </p:cTn>
                  </p:par>
                  <p:par>
                    <p:cTn id="133" fill="hold">
                      <p:stCondLst>
                        <p:cond delay="indefinite"/>
                      </p:stCondLst>
                      <p:childTnLst>
                        <p:par>
                          <p:cTn id="134" fill="hold">
                            <p:stCondLst>
                              <p:cond delay="0"/>
                            </p:stCondLst>
                            <p:childTnLst>
                              <p:par>
                                <p:cTn id="135" presetID="10" presetClass="exit" presetSubtype="0" fill="hold" grpId="1" nodeType="clickEffect">
                                  <p:stCondLst>
                                    <p:cond delay="0"/>
                                  </p:stCondLst>
                                  <p:childTnLst>
                                    <p:animEffect transition="out" filter="fade">
                                      <p:cBhvr>
                                        <p:cTn id="136" dur="500"/>
                                        <p:tgtEl>
                                          <p:spTgt spid="21"/>
                                        </p:tgtEl>
                                      </p:cBhvr>
                                    </p:animEffect>
                                    <p:set>
                                      <p:cBhvr>
                                        <p:cTn id="137" dur="1" fill="hold">
                                          <p:stCondLst>
                                            <p:cond delay="499"/>
                                          </p:stCondLst>
                                        </p:cTn>
                                        <p:tgtEl>
                                          <p:spTgt spid="21"/>
                                        </p:tgtEl>
                                        <p:attrNameLst>
                                          <p:attrName>style.visibility</p:attrName>
                                        </p:attrNameLst>
                                      </p:cBhvr>
                                      <p:to>
                                        <p:strVal val="hidden"/>
                                      </p:to>
                                    </p:set>
                                  </p:childTnLst>
                                </p:cTn>
                              </p:par>
                            </p:childTnLst>
                          </p:cTn>
                        </p:par>
                        <p:par>
                          <p:cTn id="138" fill="hold">
                            <p:stCondLst>
                              <p:cond delay="500"/>
                            </p:stCondLst>
                            <p:childTnLst>
                              <p:par>
                                <p:cTn id="139" presetID="42" presetClass="entr" presetSubtype="0" fill="hold" grpId="0" nodeType="afterEffect">
                                  <p:stCondLst>
                                    <p:cond delay="0"/>
                                  </p:stCondLst>
                                  <p:childTnLst>
                                    <p:set>
                                      <p:cBhvr>
                                        <p:cTn id="140" dur="1" fill="hold">
                                          <p:stCondLst>
                                            <p:cond delay="0"/>
                                          </p:stCondLst>
                                        </p:cTn>
                                        <p:tgtEl>
                                          <p:spTgt spid="23"/>
                                        </p:tgtEl>
                                        <p:attrNameLst>
                                          <p:attrName>style.visibility</p:attrName>
                                        </p:attrNameLst>
                                      </p:cBhvr>
                                      <p:to>
                                        <p:strVal val="visible"/>
                                      </p:to>
                                    </p:set>
                                    <p:animEffect transition="in" filter="fade">
                                      <p:cBhvr>
                                        <p:cTn id="141" dur="1000"/>
                                        <p:tgtEl>
                                          <p:spTgt spid="23"/>
                                        </p:tgtEl>
                                      </p:cBhvr>
                                    </p:animEffect>
                                    <p:anim calcmode="lin" valueType="num">
                                      <p:cBhvr>
                                        <p:cTn id="142" dur="1000" fill="hold"/>
                                        <p:tgtEl>
                                          <p:spTgt spid="23"/>
                                        </p:tgtEl>
                                        <p:attrNameLst>
                                          <p:attrName>ppt_x</p:attrName>
                                        </p:attrNameLst>
                                      </p:cBhvr>
                                      <p:tavLst>
                                        <p:tav tm="0">
                                          <p:val>
                                            <p:strVal val="#ppt_x"/>
                                          </p:val>
                                        </p:tav>
                                        <p:tav tm="100000">
                                          <p:val>
                                            <p:strVal val="#ppt_x"/>
                                          </p:val>
                                        </p:tav>
                                      </p:tavLst>
                                    </p:anim>
                                    <p:anim calcmode="lin" valueType="num">
                                      <p:cBhvr>
                                        <p:cTn id="143" dur="1000" fill="hold"/>
                                        <p:tgtEl>
                                          <p:spTgt spid="23"/>
                                        </p:tgtEl>
                                        <p:attrNameLst>
                                          <p:attrName>ppt_y</p:attrName>
                                        </p:attrNameLst>
                                      </p:cBhvr>
                                      <p:tavLst>
                                        <p:tav tm="0">
                                          <p:val>
                                            <p:strVal val="#ppt_y+.1"/>
                                          </p:val>
                                        </p:tav>
                                        <p:tav tm="100000">
                                          <p:val>
                                            <p:strVal val="#ppt_y"/>
                                          </p:val>
                                        </p:tav>
                                      </p:tavLst>
                                    </p:anim>
                                  </p:childTnLst>
                                </p:cTn>
                              </p:par>
                            </p:childTnLst>
                          </p:cTn>
                        </p:par>
                        <p:par>
                          <p:cTn id="144" fill="hold">
                            <p:stCondLst>
                              <p:cond delay="1500"/>
                            </p:stCondLst>
                            <p:childTnLst>
                              <p:par>
                                <p:cTn id="145" presetID="42" presetClass="entr" presetSubtype="0" fill="hold" grpId="0" nodeType="afterEffect">
                                  <p:stCondLst>
                                    <p:cond delay="0"/>
                                  </p:stCondLst>
                                  <p:childTnLst>
                                    <p:set>
                                      <p:cBhvr>
                                        <p:cTn id="146" dur="1" fill="hold">
                                          <p:stCondLst>
                                            <p:cond delay="0"/>
                                          </p:stCondLst>
                                        </p:cTn>
                                        <p:tgtEl>
                                          <p:spTgt spid="24"/>
                                        </p:tgtEl>
                                        <p:attrNameLst>
                                          <p:attrName>style.visibility</p:attrName>
                                        </p:attrNameLst>
                                      </p:cBhvr>
                                      <p:to>
                                        <p:strVal val="visible"/>
                                      </p:to>
                                    </p:set>
                                    <p:animEffect transition="in" filter="fade">
                                      <p:cBhvr>
                                        <p:cTn id="147" dur="1000"/>
                                        <p:tgtEl>
                                          <p:spTgt spid="24"/>
                                        </p:tgtEl>
                                      </p:cBhvr>
                                    </p:animEffect>
                                    <p:anim calcmode="lin" valueType="num">
                                      <p:cBhvr>
                                        <p:cTn id="148" dur="1000" fill="hold"/>
                                        <p:tgtEl>
                                          <p:spTgt spid="24"/>
                                        </p:tgtEl>
                                        <p:attrNameLst>
                                          <p:attrName>ppt_x</p:attrName>
                                        </p:attrNameLst>
                                      </p:cBhvr>
                                      <p:tavLst>
                                        <p:tav tm="0">
                                          <p:val>
                                            <p:strVal val="#ppt_x"/>
                                          </p:val>
                                        </p:tav>
                                        <p:tav tm="100000">
                                          <p:val>
                                            <p:strVal val="#ppt_x"/>
                                          </p:val>
                                        </p:tav>
                                      </p:tavLst>
                                    </p:anim>
                                    <p:anim calcmode="lin" valueType="num">
                                      <p:cBhvr>
                                        <p:cTn id="149"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150" fill="hold">
                      <p:stCondLst>
                        <p:cond delay="indefinite"/>
                      </p:stCondLst>
                      <p:childTnLst>
                        <p:par>
                          <p:cTn id="151" fill="hold">
                            <p:stCondLst>
                              <p:cond delay="0"/>
                            </p:stCondLst>
                            <p:childTnLst>
                              <p:par>
                                <p:cTn id="152" presetID="10" presetClass="exit" presetSubtype="0" fill="hold" grpId="1" nodeType="clickEffect">
                                  <p:stCondLst>
                                    <p:cond delay="0"/>
                                  </p:stCondLst>
                                  <p:childTnLst>
                                    <p:animEffect transition="out" filter="fade">
                                      <p:cBhvr>
                                        <p:cTn id="153" dur="500"/>
                                        <p:tgtEl>
                                          <p:spTgt spid="23"/>
                                        </p:tgtEl>
                                      </p:cBhvr>
                                    </p:animEffect>
                                    <p:set>
                                      <p:cBhvr>
                                        <p:cTn id="154" dur="1" fill="hold">
                                          <p:stCondLst>
                                            <p:cond delay="499"/>
                                          </p:stCondLst>
                                        </p:cTn>
                                        <p:tgtEl>
                                          <p:spTgt spid="23"/>
                                        </p:tgtEl>
                                        <p:attrNameLst>
                                          <p:attrName>style.visibility</p:attrName>
                                        </p:attrNameLst>
                                      </p:cBhvr>
                                      <p:to>
                                        <p:strVal val="hidden"/>
                                      </p:to>
                                    </p:set>
                                  </p:childTnLst>
                                </p:cTn>
                              </p:par>
                            </p:childTnLst>
                          </p:cTn>
                        </p:par>
                      </p:childTnLst>
                    </p:cTn>
                  </p:par>
                  <p:par>
                    <p:cTn id="155" fill="hold">
                      <p:stCondLst>
                        <p:cond delay="indefinite"/>
                      </p:stCondLst>
                      <p:childTnLst>
                        <p:par>
                          <p:cTn id="156" fill="hold">
                            <p:stCondLst>
                              <p:cond delay="0"/>
                            </p:stCondLst>
                            <p:childTnLst>
                              <p:par>
                                <p:cTn id="157" presetID="10" presetClass="exit" presetSubtype="0" fill="hold" grpId="1" nodeType="clickEffect">
                                  <p:stCondLst>
                                    <p:cond delay="0"/>
                                  </p:stCondLst>
                                  <p:childTnLst>
                                    <p:animEffect transition="out" filter="fade">
                                      <p:cBhvr>
                                        <p:cTn id="158" dur="500"/>
                                        <p:tgtEl>
                                          <p:spTgt spid="24"/>
                                        </p:tgtEl>
                                      </p:cBhvr>
                                    </p:animEffect>
                                    <p:set>
                                      <p:cBhvr>
                                        <p:cTn id="159" dur="1" fill="hold">
                                          <p:stCondLst>
                                            <p:cond delay="499"/>
                                          </p:stCondLst>
                                        </p:cTn>
                                        <p:tgtEl>
                                          <p:spTgt spid="24"/>
                                        </p:tgtEl>
                                        <p:attrNameLst>
                                          <p:attrName>style.visibility</p:attrName>
                                        </p:attrNameLst>
                                      </p:cBhvr>
                                      <p:to>
                                        <p:strVal val="hidden"/>
                                      </p:to>
                                    </p:set>
                                  </p:childTnLst>
                                </p:cTn>
                              </p:par>
                            </p:childTnLst>
                          </p:cTn>
                        </p:par>
                        <p:par>
                          <p:cTn id="160" fill="hold">
                            <p:stCondLst>
                              <p:cond delay="500"/>
                            </p:stCondLst>
                            <p:childTnLst>
                              <p:par>
                                <p:cTn id="161" presetID="42" presetClass="entr" presetSubtype="0" fill="hold" grpId="0" nodeType="afterEffect">
                                  <p:stCondLst>
                                    <p:cond delay="0"/>
                                  </p:stCondLst>
                                  <p:childTnLst>
                                    <p:set>
                                      <p:cBhvr>
                                        <p:cTn id="162" dur="1" fill="hold">
                                          <p:stCondLst>
                                            <p:cond delay="0"/>
                                          </p:stCondLst>
                                        </p:cTn>
                                        <p:tgtEl>
                                          <p:spTgt spid="25"/>
                                        </p:tgtEl>
                                        <p:attrNameLst>
                                          <p:attrName>style.visibility</p:attrName>
                                        </p:attrNameLst>
                                      </p:cBhvr>
                                      <p:to>
                                        <p:strVal val="visible"/>
                                      </p:to>
                                    </p:set>
                                    <p:animEffect transition="in" filter="fade">
                                      <p:cBhvr>
                                        <p:cTn id="163" dur="1000"/>
                                        <p:tgtEl>
                                          <p:spTgt spid="25"/>
                                        </p:tgtEl>
                                      </p:cBhvr>
                                    </p:animEffect>
                                    <p:anim calcmode="lin" valueType="num">
                                      <p:cBhvr>
                                        <p:cTn id="164" dur="1000" fill="hold"/>
                                        <p:tgtEl>
                                          <p:spTgt spid="25"/>
                                        </p:tgtEl>
                                        <p:attrNameLst>
                                          <p:attrName>ppt_x</p:attrName>
                                        </p:attrNameLst>
                                      </p:cBhvr>
                                      <p:tavLst>
                                        <p:tav tm="0">
                                          <p:val>
                                            <p:strVal val="#ppt_x"/>
                                          </p:val>
                                        </p:tav>
                                        <p:tav tm="100000">
                                          <p:val>
                                            <p:strVal val="#ppt_x"/>
                                          </p:val>
                                        </p:tav>
                                      </p:tavLst>
                                    </p:anim>
                                    <p:anim calcmode="lin" valueType="num">
                                      <p:cBhvr>
                                        <p:cTn id="165" dur="1000" fill="hold"/>
                                        <p:tgtEl>
                                          <p:spTgt spid="25"/>
                                        </p:tgtEl>
                                        <p:attrNameLst>
                                          <p:attrName>ppt_y</p:attrName>
                                        </p:attrNameLst>
                                      </p:cBhvr>
                                      <p:tavLst>
                                        <p:tav tm="0">
                                          <p:val>
                                            <p:strVal val="#ppt_y+.1"/>
                                          </p:val>
                                        </p:tav>
                                        <p:tav tm="100000">
                                          <p:val>
                                            <p:strVal val="#ppt_y"/>
                                          </p:val>
                                        </p:tav>
                                      </p:tavLst>
                                    </p:anim>
                                  </p:childTnLst>
                                </p:cTn>
                              </p:par>
                            </p:childTnLst>
                          </p:cTn>
                        </p:par>
                        <p:par>
                          <p:cTn id="166" fill="hold">
                            <p:stCondLst>
                              <p:cond delay="1500"/>
                            </p:stCondLst>
                            <p:childTnLst>
                              <p:par>
                                <p:cTn id="167" presetID="42" presetClass="entr" presetSubtype="0" fill="hold" grpId="0" nodeType="afterEffect">
                                  <p:stCondLst>
                                    <p:cond delay="0"/>
                                  </p:stCondLst>
                                  <p:childTnLst>
                                    <p:set>
                                      <p:cBhvr>
                                        <p:cTn id="168" dur="1" fill="hold">
                                          <p:stCondLst>
                                            <p:cond delay="0"/>
                                          </p:stCondLst>
                                        </p:cTn>
                                        <p:tgtEl>
                                          <p:spTgt spid="26"/>
                                        </p:tgtEl>
                                        <p:attrNameLst>
                                          <p:attrName>style.visibility</p:attrName>
                                        </p:attrNameLst>
                                      </p:cBhvr>
                                      <p:to>
                                        <p:strVal val="visible"/>
                                      </p:to>
                                    </p:set>
                                    <p:animEffect transition="in" filter="fade">
                                      <p:cBhvr>
                                        <p:cTn id="169" dur="1000"/>
                                        <p:tgtEl>
                                          <p:spTgt spid="26"/>
                                        </p:tgtEl>
                                      </p:cBhvr>
                                    </p:animEffect>
                                    <p:anim calcmode="lin" valueType="num">
                                      <p:cBhvr>
                                        <p:cTn id="170" dur="1000" fill="hold"/>
                                        <p:tgtEl>
                                          <p:spTgt spid="26"/>
                                        </p:tgtEl>
                                        <p:attrNameLst>
                                          <p:attrName>ppt_x</p:attrName>
                                        </p:attrNameLst>
                                      </p:cBhvr>
                                      <p:tavLst>
                                        <p:tav tm="0">
                                          <p:val>
                                            <p:strVal val="#ppt_x"/>
                                          </p:val>
                                        </p:tav>
                                        <p:tav tm="100000">
                                          <p:val>
                                            <p:strVal val="#ppt_x"/>
                                          </p:val>
                                        </p:tav>
                                      </p:tavLst>
                                    </p:anim>
                                    <p:anim calcmode="lin" valueType="num">
                                      <p:cBhvr>
                                        <p:cTn id="171"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172" fill="hold">
                      <p:stCondLst>
                        <p:cond delay="indefinite"/>
                      </p:stCondLst>
                      <p:childTnLst>
                        <p:par>
                          <p:cTn id="173" fill="hold">
                            <p:stCondLst>
                              <p:cond delay="0"/>
                            </p:stCondLst>
                            <p:childTnLst>
                              <p:par>
                                <p:cTn id="174" presetID="10" presetClass="exit" presetSubtype="0" fill="hold" grpId="1" nodeType="clickEffect">
                                  <p:stCondLst>
                                    <p:cond delay="0"/>
                                  </p:stCondLst>
                                  <p:childTnLst>
                                    <p:animEffect transition="out" filter="fade">
                                      <p:cBhvr>
                                        <p:cTn id="175" dur="500"/>
                                        <p:tgtEl>
                                          <p:spTgt spid="25"/>
                                        </p:tgtEl>
                                      </p:cBhvr>
                                    </p:animEffect>
                                    <p:set>
                                      <p:cBhvr>
                                        <p:cTn id="176" dur="1" fill="hold">
                                          <p:stCondLst>
                                            <p:cond delay="499"/>
                                          </p:stCondLst>
                                        </p:cTn>
                                        <p:tgtEl>
                                          <p:spTgt spid="25"/>
                                        </p:tgtEl>
                                        <p:attrNameLst>
                                          <p:attrName>style.visibility</p:attrName>
                                        </p:attrNameLst>
                                      </p:cBhvr>
                                      <p:to>
                                        <p:strVal val="hidden"/>
                                      </p:to>
                                    </p:set>
                                  </p:childTnLst>
                                </p:cTn>
                              </p:par>
                            </p:childTnLst>
                          </p:cTn>
                        </p:par>
                      </p:childTnLst>
                    </p:cTn>
                  </p:par>
                  <p:par>
                    <p:cTn id="177" fill="hold">
                      <p:stCondLst>
                        <p:cond delay="indefinite"/>
                      </p:stCondLst>
                      <p:childTnLst>
                        <p:par>
                          <p:cTn id="178" fill="hold">
                            <p:stCondLst>
                              <p:cond delay="0"/>
                            </p:stCondLst>
                            <p:childTnLst>
                              <p:par>
                                <p:cTn id="179" presetID="10" presetClass="exit" presetSubtype="0" fill="hold" grpId="1" nodeType="clickEffect">
                                  <p:stCondLst>
                                    <p:cond delay="0"/>
                                  </p:stCondLst>
                                  <p:childTnLst>
                                    <p:animEffect transition="out" filter="fade">
                                      <p:cBhvr>
                                        <p:cTn id="180" dur="500"/>
                                        <p:tgtEl>
                                          <p:spTgt spid="26"/>
                                        </p:tgtEl>
                                      </p:cBhvr>
                                    </p:animEffect>
                                    <p:set>
                                      <p:cBhvr>
                                        <p:cTn id="181" dur="1" fill="hold">
                                          <p:stCondLst>
                                            <p:cond delay="499"/>
                                          </p:stCondLst>
                                        </p:cTn>
                                        <p:tgtEl>
                                          <p:spTgt spid="26"/>
                                        </p:tgtEl>
                                        <p:attrNameLst>
                                          <p:attrName>style.visibility</p:attrName>
                                        </p:attrNameLst>
                                      </p:cBhvr>
                                      <p:to>
                                        <p:strVal val="hidden"/>
                                      </p:to>
                                    </p:set>
                                  </p:childTnLst>
                                </p:cTn>
                              </p:par>
                            </p:childTnLst>
                          </p:cTn>
                        </p:par>
                        <p:par>
                          <p:cTn id="182" fill="hold">
                            <p:stCondLst>
                              <p:cond delay="500"/>
                            </p:stCondLst>
                            <p:childTnLst>
                              <p:par>
                                <p:cTn id="183" presetID="42" presetClass="entr" presetSubtype="0" fill="hold" grpId="0" nodeType="afterEffect">
                                  <p:stCondLst>
                                    <p:cond delay="0"/>
                                  </p:stCondLst>
                                  <p:childTnLst>
                                    <p:set>
                                      <p:cBhvr>
                                        <p:cTn id="184" dur="1" fill="hold">
                                          <p:stCondLst>
                                            <p:cond delay="0"/>
                                          </p:stCondLst>
                                        </p:cTn>
                                        <p:tgtEl>
                                          <p:spTgt spid="27"/>
                                        </p:tgtEl>
                                        <p:attrNameLst>
                                          <p:attrName>style.visibility</p:attrName>
                                        </p:attrNameLst>
                                      </p:cBhvr>
                                      <p:to>
                                        <p:strVal val="visible"/>
                                      </p:to>
                                    </p:set>
                                    <p:animEffect transition="in" filter="fade">
                                      <p:cBhvr>
                                        <p:cTn id="185" dur="1000"/>
                                        <p:tgtEl>
                                          <p:spTgt spid="27"/>
                                        </p:tgtEl>
                                      </p:cBhvr>
                                    </p:animEffect>
                                    <p:anim calcmode="lin" valueType="num">
                                      <p:cBhvr>
                                        <p:cTn id="186" dur="1000" fill="hold"/>
                                        <p:tgtEl>
                                          <p:spTgt spid="27"/>
                                        </p:tgtEl>
                                        <p:attrNameLst>
                                          <p:attrName>ppt_x</p:attrName>
                                        </p:attrNameLst>
                                      </p:cBhvr>
                                      <p:tavLst>
                                        <p:tav tm="0">
                                          <p:val>
                                            <p:strVal val="#ppt_x"/>
                                          </p:val>
                                        </p:tav>
                                        <p:tav tm="100000">
                                          <p:val>
                                            <p:strVal val="#ppt_x"/>
                                          </p:val>
                                        </p:tav>
                                      </p:tavLst>
                                    </p:anim>
                                    <p:anim calcmode="lin" valueType="num">
                                      <p:cBhvr>
                                        <p:cTn id="187" dur="1000" fill="hold"/>
                                        <p:tgtEl>
                                          <p:spTgt spid="27"/>
                                        </p:tgtEl>
                                        <p:attrNameLst>
                                          <p:attrName>ppt_y</p:attrName>
                                        </p:attrNameLst>
                                      </p:cBhvr>
                                      <p:tavLst>
                                        <p:tav tm="0">
                                          <p:val>
                                            <p:strVal val="#ppt_y+.1"/>
                                          </p:val>
                                        </p:tav>
                                        <p:tav tm="100000">
                                          <p:val>
                                            <p:strVal val="#ppt_y"/>
                                          </p:val>
                                        </p:tav>
                                      </p:tavLst>
                                    </p:anim>
                                  </p:childTnLst>
                                </p:cTn>
                              </p:par>
                            </p:childTnLst>
                          </p:cTn>
                        </p:par>
                        <p:par>
                          <p:cTn id="188" fill="hold">
                            <p:stCondLst>
                              <p:cond delay="1500"/>
                            </p:stCondLst>
                            <p:childTnLst>
                              <p:par>
                                <p:cTn id="189" presetID="42" presetClass="entr" presetSubtype="0" fill="hold" grpId="0" nodeType="afterEffect">
                                  <p:stCondLst>
                                    <p:cond delay="0"/>
                                  </p:stCondLst>
                                  <p:childTnLst>
                                    <p:set>
                                      <p:cBhvr>
                                        <p:cTn id="190" dur="1" fill="hold">
                                          <p:stCondLst>
                                            <p:cond delay="0"/>
                                          </p:stCondLst>
                                        </p:cTn>
                                        <p:tgtEl>
                                          <p:spTgt spid="28"/>
                                        </p:tgtEl>
                                        <p:attrNameLst>
                                          <p:attrName>style.visibility</p:attrName>
                                        </p:attrNameLst>
                                      </p:cBhvr>
                                      <p:to>
                                        <p:strVal val="visible"/>
                                      </p:to>
                                    </p:set>
                                    <p:animEffect transition="in" filter="fade">
                                      <p:cBhvr>
                                        <p:cTn id="191" dur="1000"/>
                                        <p:tgtEl>
                                          <p:spTgt spid="28"/>
                                        </p:tgtEl>
                                      </p:cBhvr>
                                    </p:animEffect>
                                    <p:anim calcmode="lin" valueType="num">
                                      <p:cBhvr>
                                        <p:cTn id="192" dur="1000" fill="hold"/>
                                        <p:tgtEl>
                                          <p:spTgt spid="28"/>
                                        </p:tgtEl>
                                        <p:attrNameLst>
                                          <p:attrName>ppt_x</p:attrName>
                                        </p:attrNameLst>
                                      </p:cBhvr>
                                      <p:tavLst>
                                        <p:tav tm="0">
                                          <p:val>
                                            <p:strVal val="#ppt_x"/>
                                          </p:val>
                                        </p:tav>
                                        <p:tav tm="100000">
                                          <p:val>
                                            <p:strVal val="#ppt_x"/>
                                          </p:val>
                                        </p:tav>
                                      </p:tavLst>
                                    </p:anim>
                                    <p:anim calcmode="lin" valueType="num">
                                      <p:cBhvr>
                                        <p:cTn id="193"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194" fill="hold">
                      <p:stCondLst>
                        <p:cond delay="indefinite"/>
                      </p:stCondLst>
                      <p:childTnLst>
                        <p:par>
                          <p:cTn id="195" fill="hold">
                            <p:stCondLst>
                              <p:cond delay="0"/>
                            </p:stCondLst>
                            <p:childTnLst>
                              <p:par>
                                <p:cTn id="196" presetID="10" presetClass="exit" presetSubtype="0" fill="hold" grpId="1" nodeType="clickEffect">
                                  <p:stCondLst>
                                    <p:cond delay="0"/>
                                  </p:stCondLst>
                                  <p:childTnLst>
                                    <p:animEffect transition="out" filter="fade">
                                      <p:cBhvr>
                                        <p:cTn id="197" dur="500"/>
                                        <p:tgtEl>
                                          <p:spTgt spid="27"/>
                                        </p:tgtEl>
                                      </p:cBhvr>
                                    </p:animEffect>
                                    <p:set>
                                      <p:cBhvr>
                                        <p:cTn id="198" dur="1" fill="hold">
                                          <p:stCondLst>
                                            <p:cond delay="499"/>
                                          </p:stCondLst>
                                        </p:cTn>
                                        <p:tgtEl>
                                          <p:spTgt spid="27"/>
                                        </p:tgtEl>
                                        <p:attrNameLst>
                                          <p:attrName>style.visibility</p:attrName>
                                        </p:attrNameLst>
                                      </p:cBhvr>
                                      <p:to>
                                        <p:strVal val="hidden"/>
                                      </p:to>
                                    </p:set>
                                  </p:childTnLst>
                                </p:cTn>
                              </p:par>
                            </p:childTnLst>
                          </p:cTn>
                        </p:par>
                      </p:childTnLst>
                    </p:cTn>
                  </p:par>
                  <p:par>
                    <p:cTn id="199" fill="hold">
                      <p:stCondLst>
                        <p:cond delay="indefinite"/>
                      </p:stCondLst>
                      <p:childTnLst>
                        <p:par>
                          <p:cTn id="200" fill="hold">
                            <p:stCondLst>
                              <p:cond delay="0"/>
                            </p:stCondLst>
                            <p:childTnLst>
                              <p:par>
                                <p:cTn id="201" presetID="10" presetClass="exit" presetSubtype="0" fill="hold" grpId="1" nodeType="clickEffect">
                                  <p:stCondLst>
                                    <p:cond delay="0"/>
                                  </p:stCondLst>
                                  <p:childTnLst>
                                    <p:animEffect transition="out" filter="fade">
                                      <p:cBhvr>
                                        <p:cTn id="202" dur="500"/>
                                        <p:tgtEl>
                                          <p:spTgt spid="28"/>
                                        </p:tgtEl>
                                      </p:cBhvr>
                                    </p:animEffect>
                                    <p:set>
                                      <p:cBhvr>
                                        <p:cTn id="203" dur="1" fill="hold">
                                          <p:stCondLst>
                                            <p:cond delay="499"/>
                                          </p:stCondLst>
                                        </p:cTn>
                                        <p:tgtEl>
                                          <p:spTgt spid="28"/>
                                        </p:tgtEl>
                                        <p:attrNameLst>
                                          <p:attrName>style.visibility</p:attrName>
                                        </p:attrNameLst>
                                      </p:cBhvr>
                                      <p:to>
                                        <p:strVal val="hidden"/>
                                      </p:to>
                                    </p:set>
                                  </p:childTnLst>
                                </p:cTn>
                              </p:par>
                            </p:childTnLst>
                          </p:cTn>
                        </p:par>
                        <p:par>
                          <p:cTn id="204" fill="hold">
                            <p:stCondLst>
                              <p:cond delay="500"/>
                            </p:stCondLst>
                            <p:childTnLst>
                              <p:par>
                                <p:cTn id="205" presetID="42" presetClass="entr" presetSubtype="0" fill="hold" grpId="0" nodeType="afterEffect">
                                  <p:stCondLst>
                                    <p:cond delay="0"/>
                                  </p:stCondLst>
                                  <p:childTnLst>
                                    <p:set>
                                      <p:cBhvr>
                                        <p:cTn id="206" dur="1" fill="hold">
                                          <p:stCondLst>
                                            <p:cond delay="0"/>
                                          </p:stCondLst>
                                        </p:cTn>
                                        <p:tgtEl>
                                          <p:spTgt spid="29"/>
                                        </p:tgtEl>
                                        <p:attrNameLst>
                                          <p:attrName>style.visibility</p:attrName>
                                        </p:attrNameLst>
                                      </p:cBhvr>
                                      <p:to>
                                        <p:strVal val="visible"/>
                                      </p:to>
                                    </p:set>
                                    <p:animEffect transition="in" filter="fade">
                                      <p:cBhvr>
                                        <p:cTn id="207" dur="1000"/>
                                        <p:tgtEl>
                                          <p:spTgt spid="29"/>
                                        </p:tgtEl>
                                      </p:cBhvr>
                                    </p:animEffect>
                                    <p:anim calcmode="lin" valueType="num">
                                      <p:cBhvr>
                                        <p:cTn id="208" dur="1000" fill="hold"/>
                                        <p:tgtEl>
                                          <p:spTgt spid="29"/>
                                        </p:tgtEl>
                                        <p:attrNameLst>
                                          <p:attrName>ppt_x</p:attrName>
                                        </p:attrNameLst>
                                      </p:cBhvr>
                                      <p:tavLst>
                                        <p:tav tm="0">
                                          <p:val>
                                            <p:strVal val="#ppt_x"/>
                                          </p:val>
                                        </p:tav>
                                        <p:tav tm="100000">
                                          <p:val>
                                            <p:strVal val="#ppt_x"/>
                                          </p:val>
                                        </p:tav>
                                      </p:tavLst>
                                    </p:anim>
                                    <p:anim calcmode="lin" valueType="num">
                                      <p:cBhvr>
                                        <p:cTn id="209" dur="1000" fill="hold"/>
                                        <p:tgtEl>
                                          <p:spTgt spid="29"/>
                                        </p:tgtEl>
                                        <p:attrNameLst>
                                          <p:attrName>ppt_y</p:attrName>
                                        </p:attrNameLst>
                                      </p:cBhvr>
                                      <p:tavLst>
                                        <p:tav tm="0">
                                          <p:val>
                                            <p:strVal val="#ppt_y+.1"/>
                                          </p:val>
                                        </p:tav>
                                        <p:tav tm="100000">
                                          <p:val>
                                            <p:strVal val="#ppt_y"/>
                                          </p:val>
                                        </p:tav>
                                      </p:tavLst>
                                    </p:anim>
                                  </p:childTnLst>
                                </p:cTn>
                              </p:par>
                            </p:childTnLst>
                          </p:cTn>
                        </p:par>
                        <p:par>
                          <p:cTn id="210" fill="hold">
                            <p:stCondLst>
                              <p:cond delay="1500"/>
                            </p:stCondLst>
                            <p:childTnLst>
                              <p:par>
                                <p:cTn id="211" presetID="42" presetClass="entr" presetSubtype="0" fill="hold" grpId="0" nodeType="afterEffect">
                                  <p:stCondLst>
                                    <p:cond delay="0"/>
                                  </p:stCondLst>
                                  <p:childTnLst>
                                    <p:set>
                                      <p:cBhvr>
                                        <p:cTn id="212" dur="1" fill="hold">
                                          <p:stCondLst>
                                            <p:cond delay="0"/>
                                          </p:stCondLst>
                                        </p:cTn>
                                        <p:tgtEl>
                                          <p:spTgt spid="30"/>
                                        </p:tgtEl>
                                        <p:attrNameLst>
                                          <p:attrName>style.visibility</p:attrName>
                                        </p:attrNameLst>
                                      </p:cBhvr>
                                      <p:to>
                                        <p:strVal val="visible"/>
                                      </p:to>
                                    </p:set>
                                    <p:animEffect transition="in" filter="fade">
                                      <p:cBhvr>
                                        <p:cTn id="213" dur="1000"/>
                                        <p:tgtEl>
                                          <p:spTgt spid="30"/>
                                        </p:tgtEl>
                                      </p:cBhvr>
                                    </p:animEffect>
                                    <p:anim calcmode="lin" valueType="num">
                                      <p:cBhvr>
                                        <p:cTn id="214" dur="1000" fill="hold"/>
                                        <p:tgtEl>
                                          <p:spTgt spid="30"/>
                                        </p:tgtEl>
                                        <p:attrNameLst>
                                          <p:attrName>ppt_x</p:attrName>
                                        </p:attrNameLst>
                                      </p:cBhvr>
                                      <p:tavLst>
                                        <p:tav tm="0">
                                          <p:val>
                                            <p:strVal val="#ppt_x"/>
                                          </p:val>
                                        </p:tav>
                                        <p:tav tm="100000">
                                          <p:val>
                                            <p:strVal val="#ppt_x"/>
                                          </p:val>
                                        </p:tav>
                                      </p:tavLst>
                                    </p:anim>
                                    <p:anim calcmode="lin" valueType="num">
                                      <p:cBhvr>
                                        <p:cTn id="215"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216" fill="hold">
                      <p:stCondLst>
                        <p:cond delay="indefinite"/>
                      </p:stCondLst>
                      <p:childTnLst>
                        <p:par>
                          <p:cTn id="217" fill="hold">
                            <p:stCondLst>
                              <p:cond delay="0"/>
                            </p:stCondLst>
                            <p:childTnLst>
                              <p:par>
                                <p:cTn id="218" presetID="10" presetClass="exit" presetSubtype="0" fill="hold" grpId="1" nodeType="clickEffect">
                                  <p:stCondLst>
                                    <p:cond delay="0"/>
                                  </p:stCondLst>
                                  <p:childTnLst>
                                    <p:animEffect transition="out" filter="fade">
                                      <p:cBhvr>
                                        <p:cTn id="219" dur="500"/>
                                        <p:tgtEl>
                                          <p:spTgt spid="29"/>
                                        </p:tgtEl>
                                      </p:cBhvr>
                                    </p:animEffect>
                                    <p:set>
                                      <p:cBhvr>
                                        <p:cTn id="220" dur="1" fill="hold">
                                          <p:stCondLst>
                                            <p:cond delay="499"/>
                                          </p:stCondLst>
                                        </p:cTn>
                                        <p:tgtEl>
                                          <p:spTgt spid="29"/>
                                        </p:tgtEl>
                                        <p:attrNameLst>
                                          <p:attrName>style.visibility</p:attrName>
                                        </p:attrNameLst>
                                      </p:cBhvr>
                                      <p:to>
                                        <p:strVal val="hidden"/>
                                      </p:to>
                                    </p:set>
                                  </p:childTnLst>
                                </p:cTn>
                              </p:par>
                            </p:childTnLst>
                          </p:cTn>
                        </p:par>
                      </p:childTnLst>
                    </p:cTn>
                  </p:par>
                  <p:par>
                    <p:cTn id="221" fill="hold">
                      <p:stCondLst>
                        <p:cond delay="indefinite"/>
                      </p:stCondLst>
                      <p:childTnLst>
                        <p:par>
                          <p:cTn id="222" fill="hold">
                            <p:stCondLst>
                              <p:cond delay="0"/>
                            </p:stCondLst>
                            <p:childTnLst>
                              <p:par>
                                <p:cTn id="223" presetID="10" presetClass="exit" presetSubtype="0" fill="hold" grpId="1" nodeType="clickEffect">
                                  <p:stCondLst>
                                    <p:cond delay="0"/>
                                  </p:stCondLst>
                                  <p:childTnLst>
                                    <p:animEffect transition="out" filter="fade">
                                      <p:cBhvr>
                                        <p:cTn id="224" dur="500"/>
                                        <p:tgtEl>
                                          <p:spTgt spid="30"/>
                                        </p:tgtEl>
                                      </p:cBhvr>
                                    </p:animEffect>
                                    <p:set>
                                      <p:cBhvr>
                                        <p:cTn id="225" dur="1" fill="hold">
                                          <p:stCondLst>
                                            <p:cond delay="499"/>
                                          </p:stCondLst>
                                        </p:cTn>
                                        <p:tgtEl>
                                          <p:spTgt spid="30"/>
                                        </p:tgtEl>
                                        <p:attrNameLst>
                                          <p:attrName>style.visibility</p:attrName>
                                        </p:attrNameLst>
                                      </p:cBhvr>
                                      <p:to>
                                        <p:strVal val="hidden"/>
                                      </p:to>
                                    </p:set>
                                  </p:childTnLst>
                                </p:cTn>
                              </p:par>
                            </p:childTnLst>
                          </p:cTn>
                        </p:par>
                        <p:par>
                          <p:cTn id="226" fill="hold">
                            <p:stCondLst>
                              <p:cond delay="500"/>
                            </p:stCondLst>
                            <p:childTnLst>
                              <p:par>
                                <p:cTn id="227" presetID="42" presetClass="entr" presetSubtype="0" fill="hold" grpId="0" nodeType="afterEffect">
                                  <p:stCondLst>
                                    <p:cond delay="0"/>
                                  </p:stCondLst>
                                  <p:childTnLst>
                                    <p:set>
                                      <p:cBhvr>
                                        <p:cTn id="228" dur="1" fill="hold">
                                          <p:stCondLst>
                                            <p:cond delay="0"/>
                                          </p:stCondLst>
                                        </p:cTn>
                                        <p:tgtEl>
                                          <p:spTgt spid="31"/>
                                        </p:tgtEl>
                                        <p:attrNameLst>
                                          <p:attrName>style.visibility</p:attrName>
                                        </p:attrNameLst>
                                      </p:cBhvr>
                                      <p:to>
                                        <p:strVal val="visible"/>
                                      </p:to>
                                    </p:set>
                                    <p:animEffect transition="in" filter="fade">
                                      <p:cBhvr>
                                        <p:cTn id="229" dur="1000"/>
                                        <p:tgtEl>
                                          <p:spTgt spid="31"/>
                                        </p:tgtEl>
                                      </p:cBhvr>
                                    </p:animEffect>
                                    <p:anim calcmode="lin" valueType="num">
                                      <p:cBhvr>
                                        <p:cTn id="230" dur="1000" fill="hold"/>
                                        <p:tgtEl>
                                          <p:spTgt spid="31"/>
                                        </p:tgtEl>
                                        <p:attrNameLst>
                                          <p:attrName>ppt_x</p:attrName>
                                        </p:attrNameLst>
                                      </p:cBhvr>
                                      <p:tavLst>
                                        <p:tav tm="0">
                                          <p:val>
                                            <p:strVal val="#ppt_x"/>
                                          </p:val>
                                        </p:tav>
                                        <p:tav tm="100000">
                                          <p:val>
                                            <p:strVal val="#ppt_x"/>
                                          </p:val>
                                        </p:tav>
                                      </p:tavLst>
                                    </p:anim>
                                    <p:anim calcmode="lin" valueType="num">
                                      <p:cBhvr>
                                        <p:cTn id="231" dur="1000" fill="hold"/>
                                        <p:tgtEl>
                                          <p:spTgt spid="31"/>
                                        </p:tgtEl>
                                        <p:attrNameLst>
                                          <p:attrName>ppt_y</p:attrName>
                                        </p:attrNameLst>
                                      </p:cBhvr>
                                      <p:tavLst>
                                        <p:tav tm="0">
                                          <p:val>
                                            <p:strVal val="#ppt_y+.1"/>
                                          </p:val>
                                        </p:tav>
                                        <p:tav tm="100000">
                                          <p:val>
                                            <p:strVal val="#ppt_y"/>
                                          </p:val>
                                        </p:tav>
                                      </p:tavLst>
                                    </p:anim>
                                  </p:childTnLst>
                                </p:cTn>
                              </p:par>
                            </p:childTnLst>
                          </p:cTn>
                        </p:par>
                        <p:par>
                          <p:cTn id="232" fill="hold">
                            <p:stCondLst>
                              <p:cond delay="1500"/>
                            </p:stCondLst>
                            <p:childTnLst>
                              <p:par>
                                <p:cTn id="233" presetID="42" presetClass="entr" presetSubtype="0" fill="hold" grpId="0" nodeType="afterEffect">
                                  <p:stCondLst>
                                    <p:cond delay="0"/>
                                  </p:stCondLst>
                                  <p:childTnLst>
                                    <p:set>
                                      <p:cBhvr>
                                        <p:cTn id="234" dur="1" fill="hold">
                                          <p:stCondLst>
                                            <p:cond delay="0"/>
                                          </p:stCondLst>
                                        </p:cTn>
                                        <p:tgtEl>
                                          <p:spTgt spid="32"/>
                                        </p:tgtEl>
                                        <p:attrNameLst>
                                          <p:attrName>style.visibility</p:attrName>
                                        </p:attrNameLst>
                                      </p:cBhvr>
                                      <p:to>
                                        <p:strVal val="visible"/>
                                      </p:to>
                                    </p:set>
                                    <p:animEffect transition="in" filter="fade">
                                      <p:cBhvr>
                                        <p:cTn id="235" dur="1000"/>
                                        <p:tgtEl>
                                          <p:spTgt spid="32"/>
                                        </p:tgtEl>
                                      </p:cBhvr>
                                    </p:animEffect>
                                    <p:anim calcmode="lin" valueType="num">
                                      <p:cBhvr>
                                        <p:cTn id="236" dur="1000" fill="hold"/>
                                        <p:tgtEl>
                                          <p:spTgt spid="32"/>
                                        </p:tgtEl>
                                        <p:attrNameLst>
                                          <p:attrName>ppt_x</p:attrName>
                                        </p:attrNameLst>
                                      </p:cBhvr>
                                      <p:tavLst>
                                        <p:tav tm="0">
                                          <p:val>
                                            <p:strVal val="#ppt_x"/>
                                          </p:val>
                                        </p:tav>
                                        <p:tav tm="100000">
                                          <p:val>
                                            <p:strVal val="#ppt_x"/>
                                          </p:val>
                                        </p:tav>
                                      </p:tavLst>
                                    </p:anim>
                                    <p:anim calcmode="lin" valueType="num">
                                      <p:cBhvr>
                                        <p:cTn id="237"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P spid="10" grpId="1" animBg="1"/>
      <p:bldP spid="11" grpId="0" animBg="1"/>
      <p:bldP spid="11" grpId="1" animBg="1"/>
      <p:bldP spid="13" grpId="0" animBg="1"/>
      <p:bldP spid="13" grpId="1" animBg="1"/>
      <p:bldP spid="14" grpId="0" animBg="1"/>
      <p:bldP spid="14" grpId="1" animBg="1"/>
      <p:bldP spid="15" grpId="0" animBg="1"/>
      <p:bldP spid="15" grpId="1" animBg="1"/>
      <p:bldP spid="16" grpId="0" animBg="1"/>
      <p:bldP spid="16" grpId="1" animBg="1"/>
      <p:bldP spid="17" grpId="0" animBg="1"/>
      <p:bldP spid="17" grpId="1" animBg="1"/>
      <p:bldP spid="18" grpId="0" animBg="1"/>
      <p:bldP spid="18" grpId="1" animBg="1"/>
      <p:bldP spid="19" grpId="0" animBg="1"/>
      <p:bldP spid="19" grpId="1" animBg="1"/>
      <p:bldP spid="21" grpId="0" animBg="1"/>
      <p:bldP spid="21" grpId="1" animBg="1"/>
      <p:bldP spid="23" grpId="0" animBg="1"/>
      <p:bldP spid="23" grpId="1" animBg="1"/>
      <p:bldP spid="24" grpId="0" animBg="1"/>
      <p:bldP spid="24" grpId="1"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1" grpId="0" animBg="1"/>
      <p:bldP spid="32" grpId="0" animBg="1"/>
      <p:bldP spid="9" grpId="0" animBg="1"/>
      <p:bldP spid="9"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dirty="0"/>
          </a:p>
        </p:txBody>
      </p:sp>
      <p:sp>
        <p:nvSpPr>
          <p:cNvPr id="3" name="Объект 2"/>
          <p:cNvSpPr>
            <a:spLocks noGrp="1"/>
          </p:cNvSpPr>
          <p:nvPr>
            <p:ph idx="1"/>
          </p:nvPr>
        </p:nvSpPr>
        <p:spPr>
          <a:xfrm flipH="1" flipV="1">
            <a:off x="12192000" y="6858000"/>
            <a:ext cx="152400" cy="198120"/>
          </a:xfrm>
          <a:noFill/>
          <a:ln>
            <a:noFill/>
          </a:ln>
        </p:spPr>
        <p:txBody>
          <a:bodyPr anchor="ctr" anchorCtr="0">
            <a:normAutofit fontScale="32500" lnSpcReduction="20000"/>
          </a:bodyPr>
          <a:lstStyle/>
          <a:p>
            <a:endParaRPr lang="ru-RU" dirty="0"/>
          </a:p>
        </p:txBody>
      </p:sp>
      <p:sp>
        <p:nvSpPr>
          <p:cNvPr id="5" name="Скругленный прямоугольник 4"/>
          <p:cNvSpPr/>
          <p:nvPr/>
        </p:nvSpPr>
        <p:spPr>
          <a:xfrm>
            <a:off x="449580" y="1263332"/>
            <a:ext cx="11292840" cy="5334000"/>
          </a:xfrm>
          <a:prstGeom prst="roundRect">
            <a:avLst/>
          </a:prstGeom>
          <a:solidFill>
            <a:schemeClr val="tx2">
              <a:lumMod val="60000"/>
              <a:lumOff val="40000"/>
            </a:schemeClr>
          </a:solidFill>
          <a:ln>
            <a:noFill/>
          </a:ln>
          <a:effectLst>
            <a:glow rad="63500">
              <a:schemeClr val="tx1">
                <a:alpha val="40000"/>
              </a:schemeClr>
            </a:glow>
            <a:outerShdw blurRad="50800" dist="38100" dir="5400000" sx="106000" sy="106000" algn="t" rotWithShape="0">
              <a:schemeClr val="tx1">
                <a:alpha val="14000"/>
              </a:schemeClr>
            </a:outerShdw>
          </a:effectLst>
          <a:scene3d>
            <a:camera prst="orthographicFront"/>
            <a:lightRig rig="threePt" dir="t"/>
          </a:scene3d>
          <a:sp3d>
            <a:bevelT w="127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ru-RU" sz="2800"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В</a:t>
            </a:r>
            <a:r>
              <a:rPr lang="ru-RU" sz="2800" dirty="0" smtClean="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ведение</a:t>
            </a:r>
          </a:p>
          <a:p>
            <a:pPr marL="342900" indent="-342900">
              <a:buFont typeface="+mj-lt"/>
              <a:buAutoNum type="arabicPeriod"/>
            </a:pPr>
            <a:r>
              <a:rPr lang="ru-RU" sz="2800" dirty="0" smtClean="0">
                <a:solidFill>
                  <a:schemeClr val="tx1"/>
                </a:solidFill>
                <a:latin typeface="Times New Roman" panose="02020603050405020304" pitchFamily="18" charset="0"/>
                <a:cs typeface="Times New Roman" panose="02020603050405020304" pitchFamily="18" charset="0"/>
              </a:rPr>
              <a:t>Этапы развития психологической </a:t>
            </a:r>
            <a:r>
              <a:rPr lang="ru-RU" sz="2800" dirty="0" smtClean="0">
                <a:solidFill>
                  <a:schemeClr val="tx1"/>
                </a:solidFill>
                <a:latin typeface="Times New Roman" panose="02020603050405020304" pitchFamily="18" charset="0"/>
                <a:cs typeface="Times New Roman" panose="02020603050405020304" pitchFamily="18" charset="0"/>
              </a:rPr>
              <a:t>службы УИС</a:t>
            </a:r>
            <a:endParaRPr lang="ru-RU" sz="2800" dirty="0" smtClean="0">
              <a:solidFill>
                <a:schemeClr val="tx1"/>
              </a:solidFill>
              <a:latin typeface="Times New Roman" panose="02020603050405020304" pitchFamily="18" charset="0"/>
              <a:cs typeface="Times New Roman" panose="02020603050405020304" pitchFamily="18" charset="0"/>
            </a:endParaRPr>
          </a:p>
          <a:p>
            <a:pPr marL="342900" indent="-342900">
              <a:buFont typeface="+mj-lt"/>
              <a:buAutoNum type="arabicPeriod"/>
            </a:pPr>
            <a:r>
              <a:rPr lang="ru-RU" sz="2800" dirty="0" smtClean="0">
                <a:solidFill>
                  <a:schemeClr val="tx1"/>
                </a:solidFill>
                <a:latin typeface="Times New Roman" panose="02020603050405020304" pitchFamily="18" charset="0"/>
                <a:cs typeface="Times New Roman" panose="02020603050405020304" pitchFamily="18" charset="0"/>
              </a:rPr>
              <a:t>Психологическая служба </a:t>
            </a:r>
            <a:r>
              <a:rPr lang="ru-RU" sz="2800" dirty="0">
                <a:solidFill>
                  <a:schemeClr val="tx1"/>
                </a:solidFill>
                <a:latin typeface="Times New Roman" panose="02020603050405020304" pitchFamily="18" charset="0"/>
                <a:cs typeface="Times New Roman" panose="02020603050405020304" pitchFamily="18" charset="0"/>
              </a:rPr>
              <a:t>УИС : </a:t>
            </a:r>
            <a:r>
              <a:rPr lang="ru-RU" sz="2800" dirty="0" smtClean="0">
                <a:solidFill>
                  <a:schemeClr val="tx1"/>
                </a:solidFill>
                <a:latin typeface="Times New Roman" panose="02020603050405020304" pitchFamily="18" charset="0"/>
                <a:cs typeface="Times New Roman" panose="02020603050405020304" pitchFamily="18" charset="0"/>
              </a:rPr>
              <a:t>понятие, цели, задачи</a:t>
            </a:r>
          </a:p>
          <a:p>
            <a:pPr marL="342900" indent="-342900">
              <a:buFont typeface="+mj-lt"/>
              <a:buAutoNum type="arabicPeriod"/>
            </a:pPr>
            <a:r>
              <a:rPr lang="ru-RU" sz="2800" dirty="0" smtClean="0">
                <a:solidFill>
                  <a:schemeClr val="tx1"/>
                </a:solidFill>
                <a:latin typeface="Times New Roman" panose="02020603050405020304" pitchFamily="18" charset="0"/>
                <a:cs typeface="Times New Roman" panose="02020603050405020304" pitchFamily="18" charset="0"/>
              </a:rPr>
              <a:t>Психологическая помощь как основное направление работы психологической </a:t>
            </a:r>
            <a:r>
              <a:rPr lang="ru-RU" sz="2800" dirty="0">
                <a:solidFill>
                  <a:schemeClr val="tx1"/>
                </a:solidFill>
                <a:latin typeface="Times New Roman" panose="02020603050405020304" pitchFamily="18" charset="0"/>
                <a:cs typeface="Times New Roman" panose="02020603050405020304" pitchFamily="18" charset="0"/>
              </a:rPr>
              <a:t>службы </a:t>
            </a:r>
            <a:r>
              <a:rPr lang="ru-RU" sz="2800" dirty="0">
                <a:solidFill>
                  <a:schemeClr val="tx1"/>
                </a:solidFill>
                <a:latin typeface="Times New Roman" panose="02020603050405020304" pitchFamily="18" charset="0"/>
                <a:cs typeface="Times New Roman" panose="02020603050405020304" pitchFamily="18" charset="0"/>
              </a:rPr>
              <a:t>УИС</a:t>
            </a:r>
            <a:endParaRPr lang="ru-RU" sz="2800" dirty="0" smtClean="0">
              <a:solidFill>
                <a:schemeClr val="tx1"/>
              </a:solidFill>
              <a:latin typeface="Times New Roman" panose="02020603050405020304" pitchFamily="18" charset="0"/>
              <a:cs typeface="Times New Roman" panose="02020603050405020304" pitchFamily="18" charset="0"/>
            </a:endParaRPr>
          </a:p>
          <a:p>
            <a:pPr marL="342900" indent="-342900">
              <a:buFont typeface="+mj-lt"/>
              <a:buAutoNum type="arabicPeriod"/>
            </a:pPr>
            <a:r>
              <a:rPr lang="ru-RU" sz="2800" dirty="0" smtClean="0">
                <a:solidFill>
                  <a:schemeClr val="tx1"/>
                </a:solidFill>
                <a:latin typeface="Times New Roman" panose="02020603050405020304" pitchFamily="18" charset="0"/>
                <a:cs typeface="Times New Roman" panose="02020603050405020304" pitchFamily="18" charset="0"/>
              </a:rPr>
              <a:t>Актуальные вопросы, задаваемые </a:t>
            </a:r>
            <a:r>
              <a:rPr lang="ru-RU" sz="2800" dirty="0" smtClean="0">
                <a:solidFill>
                  <a:schemeClr val="tx1"/>
                </a:solidFill>
                <a:latin typeface="Times New Roman" panose="02020603050405020304" pitchFamily="18" charset="0"/>
                <a:cs typeface="Times New Roman" panose="02020603050405020304" pitchFamily="18" charset="0"/>
              </a:rPr>
              <a:t>психологам. </a:t>
            </a:r>
            <a:r>
              <a:rPr lang="ru-RU" sz="2800" dirty="0" smtClean="0">
                <a:solidFill>
                  <a:schemeClr val="tx1"/>
                </a:solidFill>
                <a:latin typeface="Times New Roman" panose="02020603050405020304" pitchFamily="18" charset="0"/>
                <a:cs typeface="Times New Roman" panose="02020603050405020304" pitchFamily="18" charset="0"/>
              </a:rPr>
              <a:t>Интервью</a:t>
            </a:r>
            <a:endParaRPr lang="ru-RU" sz="2800" dirty="0" smtClean="0">
              <a:solidFill>
                <a:schemeClr val="tx1"/>
              </a:solidFill>
              <a:latin typeface="Times New Roman" panose="02020603050405020304" pitchFamily="18" charset="0"/>
              <a:cs typeface="Times New Roman" panose="02020603050405020304" pitchFamily="18" charset="0"/>
            </a:endParaRPr>
          </a:p>
          <a:p>
            <a:pPr marL="342900" indent="-342900">
              <a:buFont typeface="+mj-lt"/>
              <a:buAutoNum type="arabicPeriod"/>
            </a:pPr>
            <a:r>
              <a:rPr lang="ru-RU" sz="2800" dirty="0" smtClean="0">
                <a:solidFill>
                  <a:schemeClr val="tx1"/>
                </a:solidFill>
                <a:latin typeface="Times New Roman" panose="02020603050405020304" pitchFamily="18" charset="0"/>
                <a:cs typeface="Times New Roman" panose="02020603050405020304" pitchFamily="18" charset="0"/>
              </a:rPr>
              <a:t>Театр-терапия в психологической службе </a:t>
            </a:r>
            <a:r>
              <a:rPr lang="ru-RU" sz="2800" dirty="0">
                <a:solidFill>
                  <a:schemeClr val="tx1"/>
                </a:solidFill>
                <a:latin typeface="Times New Roman" panose="02020603050405020304" pitchFamily="18" charset="0"/>
                <a:cs typeface="Times New Roman" panose="02020603050405020304" pitchFamily="18" charset="0"/>
              </a:rPr>
              <a:t>УИС</a:t>
            </a:r>
            <a:endParaRPr lang="ru-RU" sz="2800" dirty="0" smtClean="0">
              <a:solidFill>
                <a:schemeClr val="tx1"/>
              </a:solidFill>
              <a:latin typeface="Times New Roman" panose="02020603050405020304" pitchFamily="18" charset="0"/>
              <a:cs typeface="Times New Roman" panose="02020603050405020304" pitchFamily="18" charset="0"/>
            </a:endParaRPr>
          </a:p>
          <a:p>
            <a:pPr marL="342900" indent="-342900">
              <a:buFont typeface="+mj-lt"/>
              <a:buAutoNum type="arabicPeriod"/>
            </a:pPr>
            <a:r>
              <a:rPr lang="ru-RU" sz="2800" dirty="0" smtClean="0">
                <a:solidFill>
                  <a:schemeClr val="tx1"/>
                </a:solidFill>
                <a:latin typeface="Times New Roman" panose="02020603050405020304" pitchFamily="18" charset="0"/>
                <a:cs typeface="Times New Roman" panose="02020603050405020304" pitchFamily="18" charset="0"/>
              </a:rPr>
              <a:t>Современная подготовка будущих работников </a:t>
            </a:r>
            <a:r>
              <a:rPr lang="ru-RU" sz="2800" dirty="0">
                <a:solidFill>
                  <a:schemeClr val="tx1"/>
                </a:solidFill>
                <a:latin typeface="Times New Roman" panose="02020603050405020304" pitchFamily="18" charset="0"/>
                <a:cs typeface="Times New Roman" panose="02020603050405020304" pitchFamily="18" charset="0"/>
              </a:rPr>
              <a:t>психологической службы </a:t>
            </a:r>
            <a:r>
              <a:rPr lang="ru-RU" sz="2800" dirty="0">
                <a:solidFill>
                  <a:schemeClr val="tx1"/>
                </a:solidFill>
                <a:latin typeface="Times New Roman" panose="02020603050405020304" pitchFamily="18" charset="0"/>
                <a:cs typeface="Times New Roman" panose="02020603050405020304" pitchFamily="18" charset="0"/>
              </a:rPr>
              <a:t>УИС</a:t>
            </a:r>
            <a:endParaRPr lang="ru-RU" sz="2800" dirty="0">
              <a:solidFill>
                <a:schemeClr val="tx1"/>
              </a:solidFill>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r>
              <a:rPr lang="ru-RU" sz="2800" dirty="0" smtClean="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Заключение</a:t>
            </a:r>
          </a:p>
          <a:p>
            <a:pPr marL="342900" indent="-342900">
              <a:buFont typeface="Arial" panose="020B0604020202020204" pitchFamily="34" charset="0"/>
              <a:buChar char="•"/>
            </a:pPr>
            <a:r>
              <a:rPr lang="ru-RU" sz="2800" dirty="0" smtClean="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Библиографический список</a:t>
            </a:r>
            <a:endParaRPr lang="ru-RU" sz="2800"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marL="342900" indent="-342900">
              <a:buFont typeface="+mj-lt"/>
              <a:buAutoNum type="arabicPeriod"/>
            </a:pPr>
            <a:endParaRPr lang="ru-RU" dirty="0">
              <a:solidFill>
                <a:schemeClr val="tx1"/>
              </a:solidFill>
              <a:latin typeface="Times New Roman" panose="02020603050405020304" pitchFamily="18" charset="0"/>
              <a:cs typeface="Times New Roman" panose="02020603050405020304" pitchFamily="18" charset="0"/>
            </a:endParaRPr>
          </a:p>
        </p:txBody>
      </p:sp>
      <p:sp>
        <p:nvSpPr>
          <p:cNvPr id="8" name="Скругленный прямоугольник 7"/>
          <p:cNvSpPr/>
          <p:nvPr/>
        </p:nvSpPr>
        <p:spPr>
          <a:xfrm>
            <a:off x="449580" y="111918"/>
            <a:ext cx="11292840" cy="695802"/>
          </a:xfrm>
          <a:prstGeom prst="roundRect">
            <a:avLst/>
          </a:prstGeom>
          <a:gradFill flip="none" rotWithShape="1">
            <a:gsLst>
              <a:gs pos="0">
                <a:srgbClr val="5C718E">
                  <a:shade val="30000"/>
                  <a:satMod val="115000"/>
                </a:srgbClr>
              </a:gs>
              <a:gs pos="50000">
                <a:srgbClr val="5C718E">
                  <a:shade val="67500"/>
                  <a:satMod val="115000"/>
                </a:srgbClr>
              </a:gs>
              <a:gs pos="100000">
                <a:srgbClr val="5C718E">
                  <a:shade val="100000"/>
                  <a:satMod val="115000"/>
                </a:srgbClr>
              </a:gs>
            </a:gsLst>
            <a:lin ang="13500000" scaled="1"/>
            <a:tileRect/>
          </a:gradFill>
          <a:ln>
            <a:noFill/>
          </a:ln>
          <a:effectLst>
            <a:glow rad="63500">
              <a:schemeClr val="tx1">
                <a:alpha val="40000"/>
              </a:schemeClr>
            </a:glow>
            <a:outerShdw blurRad="50800" dist="38100" dir="5400000" sx="106000" sy="106000" algn="t" rotWithShape="0">
              <a:schemeClr val="tx1">
                <a:alpha val="14000"/>
              </a:schemeClr>
            </a:outerShdw>
          </a:effectLst>
          <a:scene3d>
            <a:camera prst="orthographicFront"/>
            <a:lightRig rig="threePt" dir="t"/>
          </a:scene3d>
          <a:sp3d>
            <a:bevelT w="127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4400" dirty="0" smtClean="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СОДЕРЖАНИЕ</a:t>
            </a:r>
            <a:endParaRPr lang="ru-RU" sz="4400"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91159324"/>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randombar(horizontal)">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flipH="1" flipV="1">
            <a:off x="12192000" y="6858000"/>
            <a:ext cx="152400" cy="198120"/>
          </a:xfrm>
          <a:noFill/>
          <a:ln>
            <a:noFill/>
          </a:ln>
        </p:spPr>
        <p:txBody>
          <a:bodyPr anchor="ctr" anchorCtr="0">
            <a:normAutofit fontScale="32500" lnSpcReduction="20000"/>
          </a:bodyPr>
          <a:lstStyle/>
          <a:p>
            <a:endParaRPr lang="ru-RU" dirty="0"/>
          </a:p>
        </p:txBody>
      </p:sp>
      <p:sp>
        <p:nvSpPr>
          <p:cNvPr id="4" name="Прямоугольник 3"/>
          <p:cNvSpPr/>
          <p:nvPr/>
        </p:nvSpPr>
        <p:spPr>
          <a:xfrm>
            <a:off x="1012874" y="787791"/>
            <a:ext cx="8131126" cy="369332"/>
          </a:xfrm>
          <a:prstGeom prst="rect">
            <a:avLst/>
          </a:prstGeom>
          <a:noFill/>
        </p:spPr>
        <p:txBody>
          <a:bodyPr wrap="square">
            <a:spAutoFit/>
          </a:bodyPr>
          <a:lstStyle/>
          <a:p>
            <a:endParaRPr lang="ru-RU" spc="300" dirty="0">
              <a:latin typeface="Times New Roman" panose="02020603050405020304" pitchFamily="18" charset="0"/>
              <a:cs typeface="Times New Roman" panose="02020603050405020304" pitchFamily="18" charset="0"/>
            </a:endParaRPr>
          </a:p>
        </p:txBody>
      </p:sp>
      <p:sp>
        <p:nvSpPr>
          <p:cNvPr id="6" name="Заголовок 5"/>
          <p:cNvSpPr txBox="1">
            <a:spLocks noGrp="1"/>
          </p:cNvSpPr>
          <p:nvPr>
            <p:ph type="title"/>
          </p:nvPr>
        </p:nvSpPr>
        <p:spPr>
          <a:xfrm>
            <a:off x="838199" y="86600"/>
            <a:ext cx="10515600" cy="701191"/>
          </a:xfrm>
          <a:prstGeom prst="roundRect">
            <a:avLst/>
          </a:prstGeom>
          <a:gradFill flip="none" rotWithShape="1">
            <a:gsLst>
              <a:gs pos="0">
                <a:srgbClr val="5C718E">
                  <a:shade val="30000"/>
                  <a:satMod val="115000"/>
                </a:srgbClr>
              </a:gs>
              <a:gs pos="50000">
                <a:srgbClr val="5C718E">
                  <a:shade val="67500"/>
                  <a:satMod val="115000"/>
                </a:srgbClr>
              </a:gs>
              <a:gs pos="100000">
                <a:srgbClr val="5C718E">
                  <a:shade val="100000"/>
                  <a:satMod val="115000"/>
                </a:srgbClr>
              </a:gs>
            </a:gsLst>
            <a:lin ang="13500000" scaled="1"/>
            <a:tileRect/>
          </a:gradFill>
          <a:ln w="12700" cap="flat" cmpd="sng" algn="ctr">
            <a:noFill/>
            <a:prstDash val="solid"/>
            <a:miter lim="800000"/>
          </a:ln>
          <a:effectLst>
            <a:glow rad="63500">
              <a:schemeClr val="tx1">
                <a:alpha val="40000"/>
              </a:schemeClr>
            </a:glow>
            <a:outerShdw blurRad="50800" dist="38100" dir="5400000" sx="106000" sy="106000" algn="t" rotWithShape="0">
              <a:schemeClr val="tx1">
                <a:alpha val="14000"/>
              </a:schemeClr>
            </a:outerShdw>
          </a:effectLst>
          <a:scene3d>
            <a:camera prst="orthographicFront"/>
            <a:lightRig rig="threePt" dir="t"/>
          </a:scene3d>
          <a:sp3d>
            <a:bevelT w="12700" h="88900"/>
          </a:sp3d>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defPPr>
              <a:defRPr lang="ru-RU"/>
            </a:defPPr>
            <a:lvl1pPr marL="0" algn="l" defTabSz="914400" rtl="0" eaLnBrk="1" latinLnBrk="0" hangingPunct="1">
              <a:lnSpc>
                <a:spcPct val="90000"/>
              </a:lnSpc>
              <a:spcBef>
                <a:spcPct val="0"/>
              </a:spcBef>
              <a:buNone/>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ru-RU" sz="3600"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Театр-терапия в психологической службе </a:t>
            </a:r>
            <a:r>
              <a:rPr lang="ru-RU" sz="3600" dirty="0" smtClean="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ФСИ</a:t>
            </a:r>
            <a:r>
              <a:rPr lang="ru-RU" sz="3600" dirty="0" smtClean="0">
                <a:solidFill>
                  <a:schemeClr val="tx1"/>
                </a:solidFill>
                <a:latin typeface="Times New Roman" panose="02020603050405020304" pitchFamily="18" charset="0"/>
                <a:cs typeface="Times New Roman" panose="02020603050405020304" pitchFamily="18" charset="0"/>
              </a:rPr>
              <a:t>Н</a:t>
            </a:r>
            <a:endParaRPr lang="ru-RU" sz="3600"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7" name="Скругленный прямоугольник 6"/>
          <p:cNvSpPr/>
          <p:nvPr/>
        </p:nvSpPr>
        <p:spPr>
          <a:xfrm>
            <a:off x="299113" y="1349050"/>
            <a:ext cx="6449741" cy="4778795"/>
          </a:xfrm>
          <a:prstGeom prst="roundRect">
            <a:avLst/>
          </a:prstGeom>
          <a:solidFill>
            <a:srgbClr val="B5C1C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07000"/>
              </a:lnSpc>
              <a:spcAft>
                <a:spcPts val="800"/>
              </a:spcAft>
            </a:pPr>
            <a:r>
              <a:rPr lang="ru-RU" sz="20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Исторически сложилось, что в России большой популярностью пользуется такой вид </a:t>
            </a:r>
            <a:r>
              <a:rPr lang="ru-RU" sz="2000" b="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психокоррекции</a:t>
            </a:r>
            <a:r>
              <a:rPr lang="ru-RU" sz="20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как арт-терапия, в частности театр-терапия.</a:t>
            </a:r>
            <a:endParaRPr lang="ru-RU" sz="20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800"/>
              </a:spcAft>
            </a:pPr>
            <a:r>
              <a:rPr lang="ru-RU" sz="20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Под руководством психолога осужденные пишут и разыгрывают небольшие пьесы, основанные на эпизодах из их жизни, ставят спектакли, как правило, посвященные нравственно-этическим проблемам. Играя ту или иную роль, человек невольно идентифицирует себя с персонажем, начинает жить его чувствами и представлениями и таким образом переоценивает свои ценности.</a:t>
            </a:r>
            <a:endParaRPr lang="ru-RU" sz="2000" dirty="0">
              <a:solidFill>
                <a:schemeClr val="tx1"/>
              </a:solidFill>
              <a:latin typeface="Times New Roman" panose="02020603050405020304" pitchFamily="18" charset="0"/>
              <a:cs typeface="Times New Roman" panose="02020603050405020304" pitchFamily="18" charset="0"/>
            </a:endParaRPr>
          </a:p>
        </p:txBody>
      </p:sp>
      <p:pic>
        <p:nvPicPr>
          <p:cNvPr id="9" name="Рисунок 8"/>
          <p:cNvPicPr>
            <a:picLocks noChangeAspect="1"/>
          </p:cNvPicPr>
          <p:nvPr/>
        </p:nvPicPr>
        <p:blipFill>
          <a:blip r:embed="rId2"/>
          <a:stretch>
            <a:fillRect/>
          </a:stretch>
        </p:blipFill>
        <p:spPr>
          <a:xfrm>
            <a:off x="8546413" y="1349050"/>
            <a:ext cx="3462835" cy="2167791"/>
          </a:xfrm>
          <a:prstGeom prst="rect">
            <a:avLst/>
          </a:prstGeom>
        </p:spPr>
      </p:pic>
      <p:pic>
        <p:nvPicPr>
          <p:cNvPr id="10" name="Рисунок 9"/>
          <p:cNvPicPr>
            <a:picLocks noChangeAspect="1"/>
          </p:cNvPicPr>
          <p:nvPr/>
        </p:nvPicPr>
        <p:blipFill>
          <a:blip r:embed="rId3"/>
          <a:stretch>
            <a:fillRect/>
          </a:stretch>
        </p:blipFill>
        <p:spPr>
          <a:xfrm>
            <a:off x="7020288" y="3738447"/>
            <a:ext cx="3893834" cy="2389398"/>
          </a:xfrm>
          <a:prstGeom prst="rect">
            <a:avLst/>
          </a:prstGeom>
        </p:spPr>
      </p:pic>
    </p:spTree>
    <p:extLst>
      <p:ext uri="{BB962C8B-B14F-4D97-AF65-F5344CB8AC3E}">
        <p14:creationId xmlns:p14="http://schemas.microsoft.com/office/powerpoint/2010/main" val="35053566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par>
                          <p:cTn id="8" fill="hold">
                            <p:stCondLst>
                              <p:cond delay="500"/>
                            </p:stCondLst>
                            <p:childTnLst>
                              <p:par>
                                <p:cTn id="9" presetID="21" presetClass="entr" presetSubtype="1"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heel(1)">
                                      <p:cBhvr>
                                        <p:cTn id="11" dur="2000"/>
                                        <p:tgtEl>
                                          <p:spTgt spid="7"/>
                                        </p:tgtEl>
                                      </p:cBhvr>
                                    </p:animEffect>
                                  </p:childTnLst>
                                </p:cTn>
                              </p:par>
                              <p:par>
                                <p:cTn id="12" presetID="22" presetClass="entr" presetSubtype="4" fill="hold" nodeType="with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wipe(down)">
                                      <p:cBhvr>
                                        <p:cTn id="14" dur="500"/>
                                        <p:tgtEl>
                                          <p:spTgt spid="9"/>
                                        </p:tgtEl>
                                      </p:cBhvr>
                                    </p:animEffect>
                                  </p:childTnLst>
                                </p:cTn>
                              </p:par>
                              <p:par>
                                <p:cTn id="15" presetID="22" presetClass="entr" presetSubtype="1"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up)">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4"/>
          <a:stretch>
            <a:fillRect/>
          </a:stretch>
        </p:blipFill>
        <p:spPr>
          <a:xfrm>
            <a:off x="383049" y="1799891"/>
            <a:ext cx="5450227" cy="4572227"/>
          </a:xfrm>
          <a:prstGeom prst="rect">
            <a:avLst/>
          </a:prstGeom>
        </p:spPr>
      </p:pic>
      <p:pic>
        <p:nvPicPr>
          <p:cNvPr id="12" name="5">
            <a:hlinkClick r:id="" action="ppaction://media"/>
          </p:cNvPr>
          <p:cNvPicPr>
            <a:picLocks noGrp="1" noChangeAspect="1"/>
          </p:cNvPicPr>
          <p:nvPr>
            <p:ph idx="1"/>
            <a:audioFile r:link="rId2"/>
            <p:extLst>
              <p:ext uri="{DAA4B4D4-6D71-4841-9C94-3DE7FCFB9230}">
                <p14:media xmlns:p14="http://schemas.microsoft.com/office/powerpoint/2010/main" r:embed="rId1"/>
              </p:ext>
            </p:extLst>
          </p:nvPr>
        </p:nvPicPr>
        <p:blipFill>
          <a:blip r:embed="rId5"/>
          <a:stretch>
            <a:fillRect/>
          </a:stretch>
        </p:blipFill>
        <p:spPr>
          <a:xfrm flipV="1">
            <a:off x="6108505" y="5955970"/>
            <a:ext cx="639173" cy="727059"/>
          </a:xfrm>
        </p:spPr>
      </p:pic>
      <p:sp>
        <p:nvSpPr>
          <p:cNvPr id="4" name="Прямоугольник 3"/>
          <p:cNvSpPr/>
          <p:nvPr/>
        </p:nvSpPr>
        <p:spPr>
          <a:xfrm>
            <a:off x="1012874" y="787791"/>
            <a:ext cx="8131126" cy="369332"/>
          </a:xfrm>
          <a:prstGeom prst="rect">
            <a:avLst/>
          </a:prstGeom>
          <a:noFill/>
        </p:spPr>
        <p:txBody>
          <a:bodyPr wrap="square">
            <a:spAutoFit/>
          </a:bodyPr>
          <a:lstStyle/>
          <a:p>
            <a:endParaRPr lang="ru-RU" spc="300" dirty="0">
              <a:latin typeface="Times New Roman" panose="02020603050405020304" pitchFamily="18" charset="0"/>
              <a:cs typeface="Times New Roman" panose="02020603050405020304" pitchFamily="18" charset="0"/>
            </a:endParaRPr>
          </a:p>
        </p:txBody>
      </p:sp>
      <p:sp>
        <p:nvSpPr>
          <p:cNvPr id="6" name="Заголовок 5"/>
          <p:cNvSpPr txBox="1">
            <a:spLocks noGrp="1"/>
          </p:cNvSpPr>
          <p:nvPr>
            <p:ph type="title"/>
          </p:nvPr>
        </p:nvSpPr>
        <p:spPr>
          <a:xfrm>
            <a:off x="838199" y="86600"/>
            <a:ext cx="10515600" cy="701191"/>
          </a:xfrm>
          <a:prstGeom prst="roundRect">
            <a:avLst/>
          </a:prstGeom>
          <a:gradFill flip="none" rotWithShape="1">
            <a:gsLst>
              <a:gs pos="0">
                <a:srgbClr val="5C718E">
                  <a:shade val="30000"/>
                  <a:satMod val="115000"/>
                </a:srgbClr>
              </a:gs>
              <a:gs pos="50000">
                <a:srgbClr val="5C718E">
                  <a:shade val="67500"/>
                  <a:satMod val="115000"/>
                </a:srgbClr>
              </a:gs>
              <a:gs pos="100000">
                <a:srgbClr val="5C718E">
                  <a:shade val="100000"/>
                  <a:satMod val="115000"/>
                </a:srgbClr>
              </a:gs>
            </a:gsLst>
            <a:lin ang="13500000" scaled="1"/>
            <a:tileRect/>
          </a:gradFill>
          <a:ln w="12700" cap="flat" cmpd="sng" algn="ctr">
            <a:noFill/>
            <a:prstDash val="solid"/>
            <a:miter lim="800000"/>
          </a:ln>
          <a:effectLst>
            <a:glow rad="63500">
              <a:schemeClr val="tx1">
                <a:alpha val="40000"/>
              </a:schemeClr>
            </a:glow>
            <a:outerShdw blurRad="50800" dist="38100" dir="5400000" sx="106000" sy="106000" algn="t" rotWithShape="0">
              <a:schemeClr val="tx1">
                <a:alpha val="14000"/>
              </a:schemeClr>
            </a:outerShdw>
          </a:effectLst>
          <a:scene3d>
            <a:camera prst="orthographicFront"/>
            <a:lightRig rig="threePt" dir="t"/>
          </a:scene3d>
          <a:sp3d>
            <a:bevelT w="12700" h="88900"/>
          </a:sp3d>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defPPr>
              <a:defRPr lang="ru-RU"/>
            </a:defPPr>
            <a:lvl1pPr marL="0" algn="l" defTabSz="914400" rtl="0" eaLnBrk="1" latinLnBrk="0" hangingPunct="1">
              <a:lnSpc>
                <a:spcPct val="90000"/>
              </a:lnSpc>
              <a:spcBef>
                <a:spcPct val="0"/>
              </a:spcBef>
              <a:buNone/>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ru-RU" sz="3600"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Театр-терапия в психологической службе </a:t>
            </a:r>
            <a:r>
              <a:rPr lang="ru-RU" sz="3600" dirty="0" smtClean="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УИС</a:t>
            </a:r>
            <a:endParaRPr lang="ru-RU" sz="3600"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5" name="Прямоугольник 4"/>
          <p:cNvSpPr/>
          <p:nvPr/>
        </p:nvSpPr>
        <p:spPr>
          <a:xfrm>
            <a:off x="1659906" y="3913971"/>
            <a:ext cx="10175544" cy="344069"/>
          </a:xfrm>
          <a:prstGeom prst="rect">
            <a:avLst/>
          </a:prstGeom>
        </p:spPr>
        <p:txBody>
          <a:bodyPr wrap="square">
            <a:spAutoFit/>
          </a:bodyPr>
          <a:lstStyle/>
          <a:p>
            <a:pPr algn="just">
              <a:lnSpc>
                <a:spcPct val="107000"/>
              </a:lnSpc>
              <a:spcAft>
                <a:spcPts val="800"/>
              </a:spcAft>
            </a:pP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Прямоугольник 7"/>
          <p:cNvSpPr/>
          <p:nvPr/>
        </p:nvSpPr>
        <p:spPr>
          <a:xfrm>
            <a:off x="433027" y="998836"/>
            <a:ext cx="10800499" cy="734688"/>
          </a:xfrm>
          <a:prstGeom prst="rect">
            <a:avLst/>
          </a:prstGeom>
        </p:spPr>
        <p:txBody>
          <a:bodyPr wrap="square">
            <a:spAutoFit/>
          </a:bodyPr>
          <a:lstStyle/>
          <a:p>
            <a:pPr algn="just">
              <a:lnSpc>
                <a:spcPct val="107000"/>
              </a:lnSpc>
              <a:spcAft>
                <a:spcPts val="800"/>
              </a:spcAft>
            </a:pPr>
            <a:r>
              <a:rPr lang="ru-RU" sz="2000" b="1" spc="300"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Важно, что театр оказывает сильнейшее психотерапевтическое действие не только на участников спектакля, но и на зрителей:</a:t>
            </a:r>
            <a:endParaRPr lang="ru-RU" b="1" spc="3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9" name="Рисунок 8"/>
          <p:cNvPicPr>
            <a:picLocks noChangeAspect="1"/>
          </p:cNvPicPr>
          <p:nvPr/>
        </p:nvPicPr>
        <p:blipFill>
          <a:blip r:embed="rId4"/>
          <a:stretch>
            <a:fillRect/>
          </a:stretch>
        </p:blipFill>
        <p:spPr>
          <a:xfrm>
            <a:off x="6071722" y="1666661"/>
            <a:ext cx="5849989" cy="4886157"/>
          </a:xfrm>
          <a:prstGeom prst="rect">
            <a:avLst/>
          </a:prstGeom>
        </p:spPr>
      </p:pic>
      <p:sp>
        <p:nvSpPr>
          <p:cNvPr id="10" name="Прямоугольник 9"/>
          <p:cNvSpPr/>
          <p:nvPr/>
        </p:nvSpPr>
        <p:spPr>
          <a:xfrm>
            <a:off x="1206574" y="2300066"/>
            <a:ext cx="3803175" cy="2932085"/>
          </a:xfrm>
          <a:prstGeom prst="rect">
            <a:avLst/>
          </a:prstGeom>
        </p:spPr>
        <p:txBody>
          <a:bodyPr wrap="square">
            <a:spAutoFit/>
          </a:bodyPr>
          <a:lstStyle/>
          <a:p>
            <a:pPr algn="just">
              <a:lnSpc>
                <a:spcPct val="107000"/>
              </a:lnSpc>
              <a:spcAft>
                <a:spcPts val="800"/>
              </a:spcAft>
            </a:pPr>
            <a:r>
              <a:rPr lang="ru-RU" sz="2000" i="1" dirty="0" smtClean="0">
                <a:latin typeface="Times New Roman" panose="02020603050405020304" pitchFamily="18" charset="0"/>
                <a:ea typeface="Calibri" panose="020F0502020204030204" pitchFamily="34" charset="0"/>
                <a:cs typeface="Times New Roman" panose="02020603050405020304" pitchFamily="18" charset="0"/>
              </a:rPr>
              <a:t>«Зал покинула </a:t>
            </a:r>
            <a:r>
              <a:rPr lang="ru-RU" sz="2000" i="1" dirty="0">
                <a:latin typeface="Times New Roman" panose="02020603050405020304" pitchFamily="18" charset="0"/>
                <a:ea typeface="Calibri" panose="020F0502020204030204" pitchFamily="34" charset="0"/>
                <a:cs typeface="Times New Roman" panose="02020603050405020304" pitchFamily="18" charset="0"/>
              </a:rPr>
              <a:t>с мыслью, что не все еще потеряно</a:t>
            </a:r>
            <a:r>
              <a:rPr lang="ru-RU" sz="2000" i="1" dirty="0" smtClean="0">
                <a:latin typeface="Times New Roman" panose="02020603050405020304" pitchFamily="18" charset="0"/>
                <a:ea typeface="Calibri" panose="020F0502020204030204" pitchFamily="34" charset="0"/>
                <a:cs typeface="Times New Roman" panose="02020603050405020304" pitchFamily="18" charset="0"/>
              </a:rPr>
              <a:t>»;</a:t>
            </a:r>
          </a:p>
          <a:p>
            <a:pPr algn="just">
              <a:lnSpc>
                <a:spcPct val="107000"/>
              </a:lnSpc>
              <a:spcAft>
                <a:spcPts val="800"/>
              </a:spcAft>
            </a:pPr>
            <a:r>
              <a:rPr lang="ru-RU" sz="2000" i="1" dirty="0" smtClean="0">
                <a:latin typeface="Times New Roman" panose="02020603050405020304" pitchFamily="18" charset="0"/>
                <a:ea typeface="Calibri" panose="020F0502020204030204" pitchFamily="34" charset="0"/>
                <a:cs typeface="Times New Roman" panose="02020603050405020304" pitchFamily="18" charset="0"/>
              </a:rPr>
              <a:t> «</a:t>
            </a:r>
            <a:r>
              <a:rPr lang="ru-RU" sz="2000" i="1" dirty="0">
                <a:latin typeface="Times New Roman" panose="02020603050405020304" pitchFamily="18" charset="0"/>
                <a:ea typeface="Calibri" panose="020F0502020204030204" pitchFamily="34" charset="0"/>
                <a:cs typeface="Times New Roman" panose="02020603050405020304" pitchFamily="18" charset="0"/>
              </a:rPr>
              <a:t>Я плакала. А на душе было спокойно. Как будто очистилась от чего-то»; </a:t>
            </a:r>
            <a:endParaRPr lang="ru-RU" sz="2000" i="1" dirty="0" smtClean="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800"/>
              </a:spcAft>
            </a:pPr>
            <a:r>
              <a:rPr lang="ru-RU" sz="2000" i="1" dirty="0" smtClean="0">
                <a:latin typeface="Times New Roman" panose="02020603050405020304" pitchFamily="18" charset="0"/>
                <a:ea typeface="Calibri" panose="020F0502020204030204" pitchFamily="34" charset="0"/>
                <a:cs typeface="Times New Roman" panose="02020603050405020304" pitchFamily="18" charset="0"/>
              </a:rPr>
              <a:t>«</a:t>
            </a:r>
            <a:r>
              <a:rPr lang="ru-RU" sz="2000" i="1" dirty="0">
                <a:latin typeface="Times New Roman" panose="02020603050405020304" pitchFamily="18" charset="0"/>
                <a:ea typeface="Calibri" panose="020F0502020204030204" pitchFamily="34" charset="0"/>
                <a:cs typeface="Times New Roman" panose="02020603050405020304" pitchFamily="18" charset="0"/>
              </a:rPr>
              <a:t>Все время плакала. Вспоминала свою жизнь. Так захотелось начать все заново</a:t>
            </a:r>
            <a:r>
              <a:rPr lang="ru-RU" sz="2000" i="1" dirty="0" smtClean="0">
                <a:latin typeface="Times New Roman" panose="02020603050405020304" pitchFamily="18" charset="0"/>
                <a:ea typeface="Calibri" panose="020F0502020204030204" pitchFamily="34" charset="0"/>
                <a:cs typeface="Times New Roman" panose="02020603050405020304" pitchFamily="18" charset="0"/>
              </a:rPr>
              <a:t>».</a:t>
            </a:r>
            <a:endParaRPr lang="ru-RU" dirty="0">
              <a:latin typeface="Calibri" panose="020F0502020204030204" pitchFamily="34" charset="0"/>
              <a:ea typeface="Calibri" panose="020F0502020204030204" pitchFamily="34" charset="0"/>
              <a:cs typeface="Times New Roman" panose="02020603050405020304" pitchFamily="18" charset="0"/>
            </a:endParaRPr>
          </a:p>
        </p:txBody>
      </p:sp>
      <p:sp>
        <p:nvSpPr>
          <p:cNvPr id="11" name="Прямоугольник 10"/>
          <p:cNvSpPr/>
          <p:nvPr/>
        </p:nvSpPr>
        <p:spPr>
          <a:xfrm>
            <a:off x="6951937" y="2025957"/>
            <a:ext cx="4138111" cy="3956468"/>
          </a:xfrm>
          <a:prstGeom prst="rect">
            <a:avLst/>
          </a:prstGeom>
        </p:spPr>
        <p:txBody>
          <a:bodyPr wrap="square">
            <a:spAutoFit/>
          </a:bodyPr>
          <a:lstStyle/>
          <a:p>
            <a:pPr algn="just">
              <a:lnSpc>
                <a:spcPct val="107000"/>
              </a:lnSpc>
              <a:spcAft>
                <a:spcPts val="800"/>
              </a:spcAft>
            </a:pPr>
            <a:r>
              <a:rPr lang="ru-RU" i="1" dirty="0">
                <a:latin typeface="Times New Roman" panose="02020603050405020304" pitchFamily="18" charset="0"/>
                <a:ea typeface="Calibri" panose="020F0502020204030204" pitchFamily="34" charset="0"/>
                <a:cs typeface="Times New Roman" panose="02020603050405020304" pitchFamily="18" charset="0"/>
              </a:rPr>
              <a:t>«Сожаление о том, что случилось в моей судьбе. Злость на себя за ошибки, которых могло и не быть. Надежда в сердце...»; </a:t>
            </a:r>
            <a:endParaRPr lang="ru-RU" i="1" dirty="0" smtClean="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800"/>
              </a:spcAft>
            </a:pPr>
            <a:r>
              <a:rPr lang="ru-RU" i="1" dirty="0">
                <a:latin typeface="Times New Roman" panose="02020603050405020304" pitchFamily="18" charset="0"/>
                <a:ea typeface="Calibri" panose="020F0502020204030204" pitchFamily="34" charset="0"/>
                <a:cs typeface="Times New Roman" panose="02020603050405020304" pitchFamily="18" charset="0"/>
              </a:rPr>
              <a:t>«Думала о себе, об отношениях со своим отцом. Как же мы несправедливы к близким людям</a:t>
            </a:r>
            <a:r>
              <a:rPr lang="ru-RU" i="1" dirty="0" smtClean="0">
                <a:latin typeface="Times New Roman" panose="02020603050405020304" pitchFamily="18" charset="0"/>
                <a:ea typeface="Calibri" panose="020F0502020204030204" pitchFamily="34" charset="0"/>
                <a:cs typeface="Times New Roman" panose="02020603050405020304" pitchFamily="18" charset="0"/>
              </a:rPr>
              <a:t>»;</a:t>
            </a:r>
          </a:p>
          <a:p>
            <a:pPr algn="just">
              <a:lnSpc>
                <a:spcPct val="107000"/>
              </a:lnSpc>
              <a:spcAft>
                <a:spcPts val="800"/>
              </a:spcAft>
            </a:pPr>
            <a:r>
              <a:rPr lang="ru-RU" i="1" dirty="0">
                <a:latin typeface="Times New Roman" panose="02020603050405020304" pitchFamily="18" charset="0"/>
                <a:ea typeface="Calibri" panose="020F0502020204030204" pitchFamily="34" charset="0"/>
                <a:cs typeface="Times New Roman" panose="02020603050405020304" pitchFamily="18" charset="0"/>
              </a:rPr>
              <a:t>«Настроение было прекрасное. Как будто я побывала за пределами зоны. Театр нужен колонии. Это душевный эликсир».</a:t>
            </a:r>
            <a:endParaRPr lang="ru-RU" sz="16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endParaRPr lang="ru-RU" i="1" dirty="0">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426158950"/>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par>
                          <p:cTn id="8" fill="hold">
                            <p:stCondLst>
                              <p:cond delay="500"/>
                            </p:stCondLst>
                            <p:childTnLst>
                              <p:par>
                                <p:cTn id="9" presetID="16" presetClass="entr" presetSubtype="37"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barn(outVertical)">
                                      <p:cBhvr>
                                        <p:cTn id="11" dur="10"/>
                                        <p:tgtEl>
                                          <p:spTgt spid="8"/>
                                        </p:tgtEl>
                                      </p:cBhvr>
                                    </p:animEffect>
                                  </p:childTnLst>
                                </p:cTn>
                              </p:par>
                            </p:childTnLst>
                          </p:cTn>
                        </p:par>
                        <p:par>
                          <p:cTn id="12" fill="hold">
                            <p:stCondLst>
                              <p:cond delay="510"/>
                            </p:stCondLst>
                            <p:childTnLst>
                              <p:par>
                                <p:cTn id="13" presetID="10" presetClass="entr" presetSubtype="0"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par>
                                <p:cTn id="16" presetID="10" presetClass="entr" presetSubtype="0"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randombar(horizontal)">
                                      <p:cBhvr>
                                        <p:cTn id="21" dur="500"/>
                                        <p:tgtEl>
                                          <p:spTgt spid="10"/>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randombar(horizontal)">
                                      <p:cBhvr>
                                        <p:cTn id="24" dur="500"/>
                                        <p:tgtEl>
                                          <p:spTgt spid="11"/>
                                        </p:tgtEl>
                                      </p:cBhvr>
                                    </p:animEffect>
                                  </p:childTnLst>
                                </p:cTn>
                              </p:par>
                            </p:childTnLst>
                          </p:cTn>
                        </p:par>
                        <p:par>
                          <p:cTn id="25" fill="hold">
                            <p:stCondLst>
                              <p:cond delay="1010"/>
                            </p:stCondLst>
                            <p:childTnLst>
                              <p:par>
                                <p:cTn id="26" presetID="1" presetClass="mediacall" presetSubtype="0" fill="hold" nodeType="afterEffect">
                                  <p:stCondLst>
                                    <p:cond delay="0"/>
                                  </p:stCondLst>
                                  <p:childTnLst>
                                    <p:cmd type="call" cmd="playFrom(0.0)">
                                      <p:cBhvr>
                                        <p:cTn id="27" dur="36552"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28" fill="hold" display="0">
                  <p:stCondLst>
                    <p:cond delay="indefinite"/>
                  </p:stCondLst>
                  <p:endCondLst>
                    <p:cond evt="onStopAudio" delay="0">
                      <p:tgtEl>
                        <p:sldTgt/>
                      </p:tgtEl>
                    </p:cond>
                  </p:endCondLst>
                </p:cTn>
                <p:tgtEl>
                  <p:spTgt spid="12"/>
                </p:tgtEl>
              </p:cMediaNode>
            </p:audio>
          </p:childTnLst>
        </p:cTn>
      </p:par>
    </p:tnLst>
    <p:bldLst>
      <p:bldP spid="6" grpId="0" animBg="1"/>
      <p:bldP spid="8" grpId="0"/>
      <p:bldP spid="10" grpId="0"/>
      <p:bldP spid="1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1012874" y="787791"/>
            <a:ext cx="8131126" cy="369332"/>
          </a:xfrm>
          <a:prstGeom prst="rect">
            <a:avLst/>
          </a:prstGeom>
          <a:noFill/>
        </p:spPr>
        <p:txBody>
          <a:bodyPr wrap="square">
            <a:spAutoFit/>
          </a:bodyPr>
          <a:lstStyle/>
          <a:p>
            <a:endParaRPr lang="ru-RU" spc="300" dirty="0">
              <a:latin typeface="Times New Roman" panose="02020603050405020304" pitchFamily="18" charset="0"/>
              <a:cs typeface="Times New Roman" panose="02020603050405020304" pitchFamily="18" charset="0"/>
            </a:endParaRPr>
          </a:p>
        </p:txBody>
      </p:sp>
      <p:sp>
        <p:nvSpPr>
          <p:cNvPr id="6" name="Заголовок 5"/>
          <p:cNvSpPr txBox="1">
            <a:spLocks noGrp="1"/>
          </p:cNvSpPr>
          <p:nvPr>
            <p:ph type="title"/>
          </p:nvPr>
        </p:nvSpPr>
        <p:spPr>
          <a:xfrm>
            <a:off x="838199" y="86600"/>
            <a:ext cx="10515600" cy="701191"/>
          </a:xfrm>
          <a:prstGeom prst="roundRect">
            <a:avLst/>
          </a:prstGeom>
          <a:gradFill flip="none" rotWithShape="1">
            <a:gsLst>
              <a:gs pos="0">
                <a:srgbClr val="5C718E">
                  <a:shade val="30000"/>
                  <a:satMod val="115000"/>
                </a:srgbClr>
              </a:gs>
              <a:gs pos="50000">
                <a:srgbClr val="5C718E">
                  <a:shade val="67500"/>
                  <a:satMod val="115000"/>
                </a:srgbClr>
              </a:gs>
              <a:gs pos="100000">
                <a:srgbClr val="5C718E">
                  <a:shade val="100000"/>
                  <a:satMod val="115000"/>
                </a:srgbClr>
              </a:gs>
            </a:gsLst>
            <a:lin ang="13500000" scaled="1"/>
            <a:tileRect/>
          </a:gradFill>
          <a:ln w="12700" cap="flat" cmpd="sng" algn="ctr">
            <a:noFill/>
            <a:prstDash val="solid"/>
            <a:miter lim="800000"/>
          </a:ln>
          <a:effectLst>
            <a:glow rad="63500">
              <a:schemeClr val="tx1">
                <a:alpha val="40000"/>
              </a:schemeClr>
            </a:glow>
            <a:outerShdw blurRad="50800" dist="38100" dir="5400000" sx="106000" sy="106000" algn="t" rotWithShape="0">
              <a:schemeClr val="tx1">
                <a:alpha val="14000"/>
              </a:schemeClr>
            </a:outerShdw>
          </a:effectLst>
          <a:scene3d>
            <a:camera prst="orthographicFront"/>
            <a:lightRig rig="threePt" dir="t"/>
          </a:scene3d>
          <a:sp3d>
            <a:bevelT w="12700" h="88900"/>
          </a:sp3d>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defPPr>
              <a:defRPr lang="ru-RU"/>
            </a:defPPr>
            <a:lvl1pPr marL="0" algn="l" defTabSz="914400" rtl="0" eaLnBrk="1" latinLnBrk="0" hangingPunct="1">
              <a:lnSpc>
                <a:spcPct val="90000"/>
              </a:lnSpc>
              <a:spcBef>
                <a:spcPct val="0"/>
              </a:spcBef>
              <a:buNone/>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ru-RU" sz="3600"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Театр-терапия в психологической службе </a:t>
            </a:r>
            <a:r>
              <a:rPr lang="ru-RU" sz="3600" dirty="0" smtClean="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УИС</a:t>
            </a:r>
            <a:endParaRPr lang="ru-RU" sz="3600"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7" name="Скругленный прямоугольник 6"/>
          <p:cNvSpPr/>
          <p:nvPr/>
        </p:nvSpPr>
        <p:spPr>
          <a:xfrm>
            <a:off x="428564" y="1753329"/>
            <a:ext cx="11334869" cy="4495929"/>
          </a:xfrm>
          <a:prstGeom prst="roundRect">
            <a:avLst/>
          </a:prstGeom>
          <a:solidFill>
            <a:srgbClr val="B5C1C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07000"/>
              </a:lnSpc>
              <a:spcAft>
                <a:spcPts val="800"/>
              </a:spcAft>
            </a:pPr>
            <a:r>
              <a:rPr lang="ru-RU" sz="32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Театр-терапия в исправительном учреждении не только «лечит», но и позволяет раскрыть творческий потенциал личности. В 2003 году во </a:t>
            </a:r>
            <a:r>
              <a:rPr lang="ru-RU" sz="32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MXATe</a:t>
            </a:r>
            <a:r>
              <a:rPr lang="ru-RU" sz="32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им. Чехова был поставлен спектакль «Мой голубой друг» по пьесе участницы психотерапевтического театра Екатерины Ковалевой, отбывавшей срок за убийство. Чтобы автор мог присутствовать на премьере, ей был оформлен отпуск с выездом за пределы учреждения.</a:t>
            </a:r>
            <a:endParaRPr lang="ru-RU" sz="3200" dirty="0">
              <a:solidFill>
                <a:schemeClr val="tx1"/>
              </a:solidFill>
              <a:latin typeface="Times New Roman" panose="02020603050405020304" pitchFamily="18" charset="0"/>
              <a:cs typeface="Times New Roman" panose="02020603050405020304" pitchFamily="18" charset="0"/>
            </a:endParaRPr>
          </a:p>
        </p:txBody>
      </p:sp>
      <p:sp>
        <p:nvSpPr>
          <p:cNvPr id="2" name="Скругленный прямоугольник 1"/>
          <p:cNvSpPr/>
          <p:nvPr/>
        </p:nvSpPr>
        <p:spPr>
          <a:xfrm>
            <a:off x="576775" y="972457"/>
            <a:ext cx="11352628" cy="562708"/>
          </a:xfrm>
          <a:prstGeom prst="round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smtClean="0">
                <a:solidFill>
                  <a:schemeClr val="tx1"/>
                </a:solidFill>
                <a:latin typeface="Times New Roman" panose="02020603050405020304" pitchFamily="18" charset="0"/>
                <a:cs typeface="Times New Roman" panose="02020603050405020304" pitchFamily="18" charset="0"/>
              </a:rPr>
              <a:t>Приведем на видео один из примеров постановок:</a:t>
            </a:r>
            <a:endParaRPr lang="ru-RU" b="1" dirty="0">
              <a:solidFill>
                <a:schemeClr val="tx1"/>
              </a:solidFill>
              <a:latin typeface="Times New Roman" panose="02020603050405020304" pitchFamily="18" charset="0"/>
              <a:cs typeface="Times New Roman" panose="02020603050405020304" pitchFamily="18" charset="0"/>
            </a:endParaRPr>
          </a:p>
        </p:txBody>
      </p:sp>
      <p:pic>
        <p:nvPicPr>
          <p:cNvPr id="13" name="В барнаульской колонии осуждённые поставили спектакль">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681352" y="1706396"/>
            <a:ext cx="8895663" cy="5003697"/>
          </a:xfrm>
        </p:spPr>
      </p:pic>
    </p:spTree>
    <p:extLst>
      <p:ext uri="{BB962C8B-B14F-4D97-AF65-F5344CB8AC3E}">
        <p14:creationId xmlns:p14="http://schemas.microsoft.com/office/powerpoint/2010/main" val="5520808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heel(1)">
                                      <p:cBhvr>
                                        <p:cTn id="12" dur="2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1" nodeType="clickEffect">
                                  <p:stCondLst>
                                    <p:cond delay="0"/>
                                  </p:stCondLst>
                                  <p:childTnLst>
                                    <p:animEffect transition="out" filter="fade">
                                      <p:cBhvr>
                                        <p:cTn id="16" dur="500"/>
                                        <p:tgtEl>
                                          <p:spTgt spid="7"/>
                                        </p:tgtEl>
                                      </p:cBhvr>
                                    </p:animEffect>
                                    <p:set>
                                      <p:cBhvr>
                                        <p:cTn id="17" dur="1" fill="hold">
                                          <p:stCondLst>
                                            <p:cond delay="499"/>
                                          </p:stCondLst>
                                        </p:cTn>
                                        <p:tgtEl>
                                          <p:spTgt spid="7"/>
                                        </p:tgtEl>
                                        <p:attrNameLst>
                                          <p:attrName>style.visibility</p:attrName>
                                        </p:attrNameLst>
                                      </p:cBhvr>
                                      <p:to>
                                        <p:strVal val="hidden"/>
                                      </p:to>
                                    </p:set>
                                  </p:childTnLst>
                                </p:cTn>
                              </p:par>
                            </p:childTnLst>
                          </p:cTn>
                        </p:par>
                        <p:par>
                          <p:cTn id="18" fill="hold">
                            <p:stCondLst>
                              <p:cond delay="500"/>
                            </p:stCondLst>
                            <p:childTnLst>
                              <p:par>
                                <p:cTn id="19" presetID="42" presetClass="entr" presetSubtype="0" fill="hold" grpId="0" nodeType="after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1000"/>
                                        <p:tgtEl>
                                          <p:spTgt spid="2"/>
                                        </p:tgtEl>
                                      </p:cBhvr>
                                    </p:animEffect>
                                    <p:anim calcmode="lin" valueType="num">
                                      <p:cBhvr>
                                        <p:cTn id="22" dur="1000" fill="hold"/>
                                        <p:tgtEl>
                                          <p:spTgt spid="2"/>
                                        </p:tgtEl>
                                        <p:attrNameLst>
                                          <p:attrName>ppt_x</p:attrName>
                                        </p:attrNameLst>
                                      </p:cBhvr>
                                      <p:tavLst>
                                        <p:tav tm="0">
                                          <p:val>
                                            <p:strVal val="#ppt_x"/>
                                          </p:val>
                                        </p:tav>
                                        <p:tav tm="100000">
                                          <p:val>
                                            <p:strVal val="#ppt_x"/>
                                          </p:val>
                                        </p:tav>
                                      </p:tavLst>
                                    </p:anim>
                                    <p:anim calcmode="lin" valueType="num">
                                      <p:cBhvr>
                                        <p:cTn id="23" dur="1000" fill="hold"/>
                                        <p:tgtEl>
                                          <p:spTgt spid="2"/>
                                        </p:tgtEl>
                                        <p:attrNameLst>
                                          <p:attrName>ppt_y</p:attrName>
                                        </p:attrNameLst>
                                      </p:cBhvr>
                                      <p:tavLst>
                                        <p:tav tm="0">
                                          <p:val>
                                            <p:strVal val="#ppt_y+.1"/>
                                          </p:val>
                                        </p:tav>
                                        <p:tav tm="100000">
                                          <p:val>
                                            <p:strVal val="#ppt_y"/>
                                          </p:val>
                                        </p:tav>
                                      </p:tavLst>
                                    </p:anim>
                                  </p:childTnLst>
                                </p:cTn>
                              </p:par>
                            </p:childTnLst>
                          </p:cTn>
                        </p:par>
                        <p:par>
                          <p:cTn id="24" fill="hold">
                            <p:stCondLst>
                              <p:cond delay="1500"/>
                            </p:stCondLst>
                            <p:childTnLst>
                              <p:par>
                                <p:cTn id="25" presetID="42" presetClass="entr" presetSubtype="0" fill="hold" nodeType="after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1000"/>
                                        <p:tgtEl>
                                          <p:spTgt spid="13"/>
                                        </p:tgtEl>
                                      </p:cBhvr>
                                    </p:animEffect>
                                    <p:anim calcmode="lin" valueType="num">
                                      <p:cBhvr>
                                        <p:cTn id="28" dur="1000" fill="hold"/>
                                        <p:tgtEl>
                                          <p:spTgt spid="13"/>
                                        </p:tgtEl>
                                        <p:attrNameLst>
                                          <p:attrName>ppt_x</p:attrName>
                                        </p:attrNameLst>
                                      </p:cBhvr>
                                      <p:tavLst>
                                        <p:tav tm="0">
                                          <p:val>
                                            <p:strVal val="#ppt_x"/>
                                          </p:val>
                                        </p:tav>
                                        <p:tav tm="100000">
                                          <p:val>
                                            <p:strVal val="#ppt_x"/>
                                          </p:val>
                                        </p:tav>
                                      </p:tavLst>
                                    </p:anim>
                                    <p:anim calcmode="lin" valueType="num">
                                      <p:cBhvr>
                                        <p:cTn id="29" dur="1000" fill="hold"/>
                                        <p:tgtEl>
                                          <p:spTgt spid="13"/>
                                        </p:tgtEl>
                                        <p:attrNameLst>
                                          <p:attrName>ppt_y</p:attrName>
                                        </p:attrNameLst>
                                      </p:cBhvr>
                                      <p:tavLst>
                                        <p:tav tm="0">
                                          <p:val>
                                            <p:strVal val="#ppt_y+.1"/>
                                          </p:val>
                                        </p:tav>
                                        <p:tav tm="100000">
                                          <p:val>
                                            <p:strVal val="#ppt_y"/>
                                          </p:val>
                                        </p:tav>
                                      </p:tavLst>
                                    </p:anim>
                                  </p:childTnLst>
                                </p:cTn>
                              </p:par>
                            </p:childTnLst>
                          </p:cTn>
                        </p:par>
                        <p:par>
                          <p:cTn id="30" fill="hold">
                            <p:stCondLst>
                              <p:cond delay="2500"/>
                            </p:stCondLst>
                            <p:childTnLst>
                              <p:par>
                                <p:cTn id="31" presetID="1" presetClass="mediacall" presetSubtype="0" fill="hold" nodeType="afterEffect">
                                  <p:stCondLst>
                                    <p:cond delay="0"/>
                                  </p:stCondLst>
                                  <p:childTnLst>
                                    <p:cmd type="call" cmd="playFrom(0.0)">
                                      <p:cBhvr>
                                        <p:cTn id="32" dur="166974"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33" fill="hold" display="0">
                  <p:stCondLst>
                    <p:cond delay="indefinite"/>
                  </p:stCondLst>
                </p:cTn>
                <p:tgtEl>
                  <p:spTgt spid="13"/>
                </p:tgtEl>
              </p:cMediaNode>
            </p:video>
          </p:childTnLst>
        </p:cTn>
      </p:par>
    </p:tnLst>
    <p:bldLst>
      <p:bldP spid="6" grpId="0" animBg="1"/>
      <p:bldP spid="7" grpId="0" animBg="1"/>
      <p:bldP spid="7" grpId="1" animBg="1"/>
      <p:bldP spid="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flipH="1" flipV="1">
            <a:off x="12192000" y="6858000"/>
            <a:ext cx="152400" cy="198120"/>
          </a:xfrm>
          <a:noFill/>
          <a:ln>
            <a:noFill/>
          </a:ln>
        </p:spPr>
        <p:txBody>
          <a:bodyPr anchor="ctr" anchorCtr="0">
            <a:normAutofit fontScale="32500" lnSpcReduction="20000"/>
          </a:bodyPr>
          <a:lstStyle/>
          <a:p>
            <a:endParaRPr lang="ru-RU" dirty="0"/>
          </a:p>
        </p:txBody>
      </p:sp>
      <p:sp>
        <p:nvSpPr>
          <p:cNvPr id="5" name="Скругленный прямоугольник 4"/>
          <p:cNvSpPr/>
          <p:nvPr/>
        </p:nvSpPr>
        <p:spPr>
          <a:xfrm>
            <a:off x="136478" y="1263402"/>
            <a:ext cx="7599240" cy="5307011"/>
          </a:xfrm>
          <a:prstGeom prst="roundRect">
            <a:avLst/>
          </a:prstGeom>
          <a:solidFill>
            <a:srgbClr val="B5C1CF"/>
          </a:solidFill>
          <a:ln>
            <a:noFill/>
          </a:ln>
          <a:effectLst>
            <a:glow rad="63500">
              <a:schemeClr val="tx1">
                <a:alpha val="40000"/>
              </a:schemeClr>
            </a:glow>
            <a:outerShdw blurRad="50800" dist="38100" dir="5400000" sx="106000" sy="106000" algn="t" rotWithShape="0">
              <a:schemeClr val="tx1">
                <a:alpha val="14000"/>
              </a:schemeClr>
            </a:outerShdw>
          </a:effectLst>
          <a:scene3d>
            <a:camera prst="orthographicFront"/>
            <a:lightRig rig="threePt" dir="t"/>
          </a:scene3d>
          <a:sp3d>
            <a:bevelT w="127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ru-RU" sz="2000" dirty="0">
                <a:solidFill>
                  <a:schemeClr val="tx1"/>
                </a:solidFill>
                <a:latin typeface="Times New Roman" panose="02020603050405020304" pitchFamily="18" charset="0"/>
                <a:cs typeface="Times New Roman" panose="02020603050405020304" pitchFamily="18" charset="0"/>
              </a:rPr>
              <a:t>В структуре НИИ ФСИН создан отдел научного обеспечения деятельности УИС, который ведет исследования, готовит учебные пособия и методические рекомендации.</a:t>
            </a:r>
          </a:p>
          <a:p>
            <a:pPr algn="just"/>
            <a:r>
              <a:rPr lang="ru-RU" sz="2000" dirty="0">
                <a:solidFill>
                  <a:schemeClr val="tx1"/>
                </a:solidFill>
                <a:latin typeface="Times New Roman" panose="02020603050405020304" pitchFamily="18" charset="0"/>
                <a:cs typeface="Times New Roman" panose="02020603050405020304" pitchFamily="18" charset="0"/>
              </a:rPr>
              <a:t>Научная и методическая работа ведется и в высших учебных заведениях, которые готовят кадры для пенитенциарных психологических служб. Это, прежде всего, Академия ФСИН России, Вологодский институт права и экономики, Владимирский юридический институт</a:t>
            </a:r>
            <a:r>
              <a:rPr lang="ru-RU" sz="2000" dirty="0" smtClean="0">
                <a:solidFill>
                  <a:schemeClr val="tx1"/>
                </a:solidFill>
                <a:latin typeface="Times New Roman" panose="02020603050405020304" pitchFamily="18" charset="0"/>
                <a:cs typeface="Times New Roman" panose="02020603050405020304" pitchFamily="18" charset="0"/>
              </a:rPr>
              <a:t>.</a:t>
            </a:r>
          </a:p>
          <a:p>
            <a:pPr algn="just"/>
            <a:endParaRPr lang="ru-RU" sz="2000" dirty="0">
              <a:solidFill>
                <a:schemeClr val="tx1"/>
              </a:solidFill>
              <a:latin typeface="Times New Roman" panose="02020603050405020304" pitchFamily="18" charset="0"/>
              <a:cs typeface="Times New Roman" panose="02020603050405020304" pitchFamily="18" charset="0"/>
            </a:endParaRPr>
          </a:p>
          <a:p>
            <a:pPr algn="just"/>
            <a:r>
              <a:rPr lang="ru-RU" sz="2000" dirty="0">
                <a:solidFill>
                  <a:schemeClr val="tx1"/>
                </a:solidFill>
                <a:latin typeface="Times New Roman" panose="02020603050405020304" pitchFamily="18" charset="0"/>
                <a:cs typeface="Times New Roman" panose="02020603050405020304" pitchFamily="18" charset="0"/>
              </a:rPr>
              <a:t>Ежегодно на базе образовательных учреждений и учебных центров организуются курсы повышения квалификации и проблемные семинары для пенитенциарных психологов. Только за последний год таких семинаров было проведено 10. Вот темы некоторых: «Изучение и профилактика социально-психологических явлений, осложняющих оперативную обстановку</a:t>
            </a:r>
            <a:r>
              <a:rPr lang="ru-RU" sz="2000" dirty="0" smtClean="0">
                <a:solidFill>
                  <a:schemeClr val="tx1"/>
                </a:solidFill>
                <a:latin typeface="Times New Roman" panose="02020603050405020304" pitchFamily="18" charset="0"/>
                <a:cs typeface="Times New Roman" panose="02020603050405020304" pitchFamily="18" charset="0"/>
              </a:rPr>
              <a:t>», </a:t>
            </a:r>
            <a:r>
              <a:rPr lang="ru-RU" sz="2000" dirty="0">
                <a:solidFill>
                  <a:schemeClr val="tx1"/>
                </a:solidFill>
                <a:latin typeface="Times New Roman" panose="02020603050405020304" pitchFamily="18" charset="0"/>
                <a:cs typeface="Times New Roman" panose="02020603050405020304" pitchFamily="18" charset="0"/>
              </a:rPr>
              <a:t>«Эффективные методы психологической диагностики персонала и осужденных» и др.</a:t>
            </a:r>
          </a:p>
        </p:txBody>
      </p:sp>
      <p:sp>
        <p:nvSpPr>
          <p:cNvPr id="11" name="Заголовок 10"/>
          <p:cNvSpPr>
            <a:spLocks noGrp="1"/>
          </p:cNvSpPr>
          <p:nvPr>
            <p:ph type="title"/>
          </p:nvPr>
        </p:nvSpPr>
        <p:spPr>
          <a:xfrm>
            <a:off x="6367818" y="189656"/>
            <a:ext cx="5976582" cy="972356"/>
          </a:xfrm>
        </p:spPr>
        <p:txBody>
          <a:bodyPr/>
          <a:lstStyle/>
          <a:p>
            <a:endParaRPr lang="ru-RU" dirty="0"/>
          </a:p>
        </p:txBody>
      </p:sp>
      <p:sp>
        <p:nvSpPr>
          <p:cNvPr id="12" name="Скругленный прямоугольник 11"/>
          <p:cNvSpPr/>
          <p:nvPr/>
        </p:nvSpPr>
        <p:spPr>
          <a:xfrm>
            <a:off x="838199" y="88266"/>
            <a:ext cx="11226421" cy="867077"/>
          </a:xfrm>
          <a:prstGeom prst="roundRect">
            <a:avLst/>
          </a:prstGeom>
          <a:gradFill flip="none" rotWithShape="1">
            <a:gsLst>
              <a:gs pos="0">
                <a:srgbClr val="5C718E">
                  <a:shade val="30000"/>
                  <a:satMod val="115000"/>
                </a:srgbClr>
              </a:gs>
              <a:gs pos="50000">
                <a:srgbClr val="5C718E">
                  <a:shade val="67500"/>
                  <a:satMod val="115000"/>
                </a:srgbClr>
              </a:gs>
              <a:gs pos="100000">
                <a:srgbClr val="5C718E">
                  <a:shade val="100000"/>
                  <a:satMod val="115000"/>
                </a:srgbClr>
              </a:gs>
            </a:gsLst>
            <a:lin ang="13500000" scaled="1"/>
            <a:tileRect/>
          </a:gradFill>
          <a:ln>
            <a:noFill/>
          </a:ln>
          <a:effectLst>
            <a:glow rad="63500">
              <a:schemeClr val="tx1">
                <a:alpha val="40000"/>
              </a:schemeClr>
            </a:glow>
            <a:outerShdw blurRad="50800" dist="38100" dir="5400000" sx="106000" sy="106000" algn="t" rotWithShape="0">
              <a:schemeClr val="tx1">
                <a:alpha val="14000"/>
              </a:schemeClr>
            </a:outerShdw>
          </a:effectLst>
          <a:scene3d>
            <a:camera prst="orthographicFront"/>
            <a:lightRig rig="threePt" dir="t"/>
          </a:scene3d>
          <a:sp3d>
            <a:bevelT w="127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3200"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Современная подготовка будущих работников психологической службы </a:t>
            </a:r>
            <a:r>
              <a:rPr lang="ru-RU" sz="3200" dirty="0" smtClean="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УИС</a:t>
            </a:r>
            <a:endParaRPr lang="ru-RU" sz="3200"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2" name="Рисунок 1"/>
          <p:cNvPicPr>
            <a:picLocks noChangeAspect="1"/>
          </p:cNvPicPr>
          <p:nvPr/>
        </p:nvPicPr>
        <p:blipFill>
          <a:blip r:embed="rId2"/>
          <a:stretch>
            <a:fillRect/>
          </a:stretch>
        </p:blipFill>
        <p:spPr>
          <a:xfrm>
            <a:off x="9360437" y="1164980"/>
            <a:ext cx="2704183" cy="1896684"/>
          </a:xfrm>
          <a:prstGeom prst="rect">
            <a:avLst/>
          </a:prstGeom>
        </p:spPr>
      </p:pic>
      <p:pic>
        <p:nvPicPr>
          <p:cNvPr id="4" name="Рисунок 3"/>
          <p:cNvPicPr>
            <a:picLocks noChangeAspect="1"/>
          </p:cNvPicPr>
          <p:nvPr/>
        </p:nvPicPr>
        <p:blipFill>
          <a:blip r:embed="rId3"/>
          <a:stretch>
            <a:fillRect/>
          </a:stretch>
        </p:blipFill>
        <p:spPr>
          <a:xfrm>
            <a:off x="8015498" y="2576877"/>
            <a:ext cx="3275537" cy="2276333"/>
          </a:xfrm>
          <a:prstGeom prst="rect">
            <a:avLst/>
          </a:prstGeom>
        </p:spPr>
      </p:pic>
      <p:pic>
        <p:nvPicPr>
          <p:cNvPr id="8" name="Рисунок 7"/>
          <p:cNvPicPr>
            <a:picLocks noChangeAspect="1"/>
          </p:cNvPicPr>
          <p:nvPr/>
        </p:nvPicPr>
        <p:blipFill>
          <a:blip r:embed="rId4"/>
          <a:stretch>
            <a:fillRect/>
          </a:stretch>
        </p:blipFill>
        <p:spPr>
          <a:xfrm>
            <a:off x="8888113" y="4742236"/>
            <a:ext cx="3176507" cy="1828177"/>
          </a:xfrm>
          <a:prstGeom prst="rect">
            <a:avLst/>
          </a:prstGeom>
        </p:spPr>
      </p:pic>
    </p:spTree>
    <p:extLst>
      <p:ext uri="{BB962C8B-B14F-4D97-AF65-F5344CB8AC3E}">
        <p14:creationId xmlns:p14="http://schemas.microsoft.com/office/powerpoint/2010/main" val="16250081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anim calcmode="lin" valueType="num">
                                      <p:cBhvr>
                                        <p:cTn id="12" dur="1000" fill="hold"/>
                                        <p:tgtEl>
                                          <p:spTgt spid="5"/>
                                        </p:tgtEl>
                                        <p:attrNameLst>
                                          <p:attrName>ppt_x</p:attrName>
                                        </p:attrNameLst>
                                      </p:cBhvr>
                                      <p:tavLst>
                                        <p:tav tm="0">
                                          <p:val>
                                            <p:strVal val="#ppt_x"/>
                                          </p:val>
                                        </p:tav>
                                        <p:tav tm="100000">
                                          <p:val>
                                            <p:strVal val="#ppt_x"/>
                                          </p:val>
                                        </p:tav>
                                      </p:tavLst>
                                    </p:anim>
                                    <p:anim calcmode="lin" valueType="num">
                                      <p:cBhvr>
                                        <p:cTn id="13" dur="1000" fill="hold"/>
                                        <p:tgtEl>
                                          <p:spTgt spid="5"/>
                                        </p:tgtEl>
                                        <p:attrNameLst>
                                          <p:attrName>ppt_y</p:attrName>
                                        </p:attrNameLst>
                                      </p:cBhvr>
                                      <p:tavLst>
                                        <p:tav tm="0">
                                          <p:val>
                                            <p:strVal val="#ppt_y+.1"/>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additive="base">
                                        <p:cTn id="16" dur="500" fill="hold"/>
                                        <p:tgtEl>
                                          <p:spTgt spid="2"/>
                                        </p:tgtEl>
                                        <p:attrNameLst>
                                          <p:attrName>ppt_x</p:attrName>
                                        </p:attrNameLst>
                                      </p:cBhvr>
                                      <p:tavLst>
                                        <p:tav tm="0">
                                          <p:val>
                                            <p:strVal val="#ppt_x"/>
                                          </p:val>
                                        </p:tav>
                                        <p:tav tm="100000">
                                          <p:val>
                                            <p:strVal val="#ppt_x"/>
                                          </p:val>
                                        </p:tav>
                                      </p:tavLst>
                                    </p:anim>
                                    <p:anim calcmode="lin" valueType="num">
                                      <p:cBhvr additive="base">
                                        <p:cTn id="17" dur="500" fill="hold"/>
                                        <p:tgtEl>
                                          <p:spTgt spid="2"/>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cBhvr additive="base">
                                        <p:cTn id="20" dur="500" fill="hold"/>
                                        <p:tgtEl>
                                          <p:spTgt spid="4"/>
                                        </p:tgtEl>
                                        <p:attrNameLst>
                                          <p:attrName>ppt_x</p:attrName>
                                        </p:attrNameLst>
                                      </p:cBhvr>
                                      <p:tavLst>
                                        <p:tav tm="0">
                                          <p:val>
                                            <p:strVal val="#ppt_x"/>
                                          </p:val>
                                        </p:tav>
                                        <p:tav tm="100000">
                                          <p:val>
                                            <p:strVal val="#ppt_x"/>
                                          </p:val>
                                        </p:tav>
                                      </p:tavLst>
                                    </p:anim>
                                    <p:anim calcmode="lin" valueType="num">
                                      <p:cBhvr additive="base">
                                        <p:cTn id="21" dur="500" fill="hold"/>
                                        <p:tgtEl>
                                          <p:spTgt spid="4"/>
                                        </p:tgtEl>
                                        <p:attrNameLst>
                                          <p:attrName>ppt_y</p:attrName>
                                        </p:attrNameLst>
                                      </p:cBhvr>
                                      <p:tavLst>
                                        <p:tav tm="0">
                                          <p:val>
                                            <p:strVal val="1+#ppt_h/2"/>
                                          </p:val>
                                        </p:tav>
                                        <p:tav tm="100000">
                                          <p:val>
                                            <p:strVal val="#ppt_y"/>
                                          </p:val>
                                        </p:tav>
                                      </p:tavLst>
                                    </p:anim>
                                  </p:childTnLst>
                                </p:cTn>
                              </p:par>
                              <p:par>
                                <p:cTn id="22" presetID="2" presetClass="entr" presetSubtype="4" fill="hold" nodeType="withEffect">
                                  <p:stCondLst>
                                    <p:cond delay="0"/>
                                  </p:stCondLst>
                                  <p:childTnLst>
                                    <p:set>
                                      <p:cBhvr>
                                        <p:cTn id="23" dur="1" fill="hold">
                                          <p:stCondLst>
                                            <p:cond delay="0"/>
                                          </p:stCondLst>
                                        </p:cTn>
                                        <p:tgtEl>
                                          <p:spTgt spid="8"/>
                                        </p:tgtEl>
                                        <p:attrNameLst>
                                          <p:attrName>style.visibility</p:attrName>
                                        </p:attrNameLst>
                                      </p:cBhvr>
                                      <p:to>
                                        <p:strVal val="visible"/>
                                      </p:to>
                                    </p:set>
                                    <p:anim calcmode="lin" valueType="num">
                                      <p:cBhvr additive="base">
                                        <p:cTn id="24" dur="500" fill="hold"/>
                                        <p:tgtEl>
                                          <p:spTgt spid="8"/>
                                        </p:tgtEl>
                                        <p:attrNameLst>
                                          <p:attrName>ppt_x</p:attrName>
                                        </p:attrNameLst>
                                      </p:cBhvr>
                                      <p:tavLst>
                                        <p:tav tm="0">
                                          <p:val>
                                            <p:strVal val="#ppt_x"/>
                                          </p:val>
                                        </p:tav>
                                        <p:tav tm="100000">
                                          <p:val>
                                            <p:strVal val="#ppt_x"/>
                                          </p:val>
                                        </p:tav>
                                      </p:tavLst>
                                    </p:anim>
                                    <p:anim calcmode="lin" valueType="num">
                                      <p:cBhvr additive="base">
                                        <p:cTn id="25"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flipH="1" flipV="1">
            <a:off x="12192000" y="6858000"/>
            <a:ext cx="152400" cy="198120"/>
          </a:xfrm>
          <a:noFill/>
          <a:ln>
            <a:noFill/>
          </a:ln>
        </p:spPr>
        <p:txBody>
          <a:bodyPr anchor="ctr" anchorCtr="0">
            <a:normAutofit fontScale="32500" lnSpcReduction="20000"/>
          </a:bodyPr>
          <a:lstStyle/>
          <a:p>
            <a:endParaRPr lang="ru-RU" dirty="0"/>
          </a:p>
        </p:txBody>
      </p:sp>
      <p:sp>
        <p:nvSpPr>
          <p:cNvPr id="5" name="Скругленный прямоугольник 4"/>
          <p:cNvSpPr/>
          <p:nvPr/>
        </p:nvSpPr>
        <p:spPr>
          <a:xfrm>
            <a:off x="382138" y="1013839"/>
            <a:ext cx="11672144" cy="5728155"/>
          </a:xfrm>
          <a:prstGeom prst="roundRect">
            <a:avLst/>
          </a:prstGeom>
          <a:solidFill>
            <a:schemeClr val="tx2">
              <a:lumMod val="40000"/>
              <a:lumOff val="60000"/>
            </a:schemeClr>
          </a:solidFill>
          <a:ln>
            <a:noFill/>
          </a:ln>
          <a:effectLst>
            <a:glow rad="63500">
              <a:schemeClr val="tx1">
                <a:alpha val="40000"/>
              </a:schemeClr>
            </a:glow>
            <a:outerShdw blurRad="50800" dist="38100" dir="5400000" sx="106000" sy="106000" algn="t" rotWithShape="0">
              <a:schemeClr val="tx1">
                <a:alpha val="14000"/>
              </a:schemeClr>
            </a:outerShdw>
          </a:effectLst>
          <a:scene3d>
            <a:camera prst="orthographicFront"/>
            <a:lightRig rig="threePt" dir="t"/>
          </a:scene3d>
          <a:sp3d>
            <a:bevelT w="127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ru-RU" sz="2200" b="1" dirty="0" smtClean="0">
              <a:solidFill>
                <a:schemeClr val="tx1"/>
              </a:solidFill>
              <a:latin typeface="Times New Roman" panose="02020603050405020304" pitchFamily="18" charset="0"/>
              <a:cs typeface="Times New Roman" panose="02020603050405020304" pitchFamily="18" charset="0"/>
            </a:endParaRPr>
          </a:p>
          <a:p>
            <a:pPr algn="just"/>
            <a:r>
              <a:rPr lang="ru-RU" sz="2200" b="1" dirty="0" smtClean="0">
                <a:solidFill>
                  <a:schemeClr val="tx1"/>
                </a:solidFill>
                <a:latin typeface="Times New Roman" panose="02020603050405020304" pitchFamily="18" charset="0"/>
                <a:cs typeface="Times New Roman" panose="02020603050405020304" pitchFamily="18" charset="0"/>
              </a:rPr>
              <a:t>В </a:t>
            </a:r>
            <a:r>
              <a:rPr lang="ru-RU" sz="2200" b="1" dirty="0">
                <a:solidFill>
                  <a:schemeClr val="tx1"/>
                </a:solidFill>
                <a:latin typeface="Times New Roman" panose="02020603050405020304" pitchFamily="18" charset="0"/>
                <a:cs typeface="Times New Roman" panose="02020603050405020304" pitchFamily="18" charset="0"/>
              </a:rPr>
              <a:t>заключение следует отметить</a:t>
            </a:r>
            <a:r>
              <a:rPr lang="ru-RU" sz="2200" dirty="0">
                <a:solidFill>
                  <a:schemeClr val="tx1"/>
                </a:solidFill>
                <a:latin typeface="Times New Roman" panose="02020603050405020304" pitchFamily="18" charset="0"/>
                <a:cs typeface="Times New Roman" panose="02020603050405020304" pitchFamily="18" charset="0"/>
              </a:rPr>
              <a:t>, что создание психологической службы — это качественно новый этап в развитии </a:t>
            </a:r>
            <a:r>
              <a:rPr lang="ru-RU" sz="2200" dirty="0" smtClean="0">
                <a:solidFill>
                  <a:schemeClr val="tx1"/>
                </a:solidFill>
                <a:latin typeface="Times New Roman" panose="02020603050405020304" pitchFamily="18" charset="0"/>
                <a:cs typeface="Times New Roman" panose="02020603050405020304" pitchFamily="18" charset="0"/>
              </a:rPr>
              <a:t>ФСИН. </a:t>
            </a:r>
            <a:r>
              <a:rPr lang="ru-RU" sz="2200" dirty="0">
                <a:solidFill>
                  <a:schemeClr val="tx1"/>
                </a:solidFill>
                <a:latin typeface="Times New Roman" panose="02020603050405020304" pitchFamily="18" charset="0"/>
                <a:cs typeface="Times New Roman" panose="02020603050405020304" pitchFamily="18" charset="0"/>
              </a:rPr>
              <a:t>Он знаменует собой отход от карательной в сторону исправительно-восстановительной идеологии. Безусловно, превращение осужденных преступников в законопослушных граждан — задача чрезвычайно трудная, но отнюдь не безнадежная. Как отмечают авторитетнейшие ученые-психологи Ганс и Майк </a:t>
            </a:r>
            <a:r>
              <a:rPr lang="ru-RU" sz="2200" dirty="0" err="1">
                <a:solidFill>
                  <a:schemeClr val="tx1"/>
                </a:solidFill>
                <a:latin typeface="Times New Roman" panose="02020603050405020304" pitchFamily="18" charset="0"/>
                <a:cs typeface="Times New Roman" panose="02020603050405020304" pitchFamily="18" charset="0"/>
              </a:rPr>
              <a:t>Айзенки</a:t>
            </a:r>
            <a:r>
              <a:rPr lang="ru-RU" sz="2200" dirty="0">
                <a:solidFill>
                  <a:schemeClr val="tx1"/>
                </a:solidFill>
                <a:latin typeface="Times New Roman" panose="02020603050405020304" pitchFamily="18" charset="0"/>
                <a:cs typeface="Times New Roman" panose="02020603050405020304" pitchFamily="18" charset="0"/>
              </a:rPr>
              <a:t>, </a:t>
            </a:r>
            <a:r>
              <a:rPr lang="ru-RU" sz="2000" spc="300" dirty="0">
                <a:solidFill>
                  <a:schemeClr val="tx1"/>
                </a:solidFill>
                <a:latin typeface="Times New Roman" panose="02020603050405020304" pitchFamily="18" charset="0"/>
                <a:cs typeface="Times New Roman" panose="02020603050405020304" pitchFamily="18" charset="0"/>
              </a:rPr>
              <a:t>«...современная психология дает нам надежду на то, что могут быть разработаны эффективные методы изменения установок и поведения в направлении, благоприятствующем выживанию общества. Реабилитация преступников не является утопической мечтой или невыполнимой задачей. В наших силах решить эту задачу</a:t>
            </a:r>
            <a:r>
              <a:rPr lang="ru-RU" sz="2000" spc="300" dirty="0" smtClean="0">
                <a:solidFill>
                  <a:schemeClr val="tx1"/>
                </a:solidFill>
                <a:latin typeface="Times New Roman" panose="02020603050405020304" pitchFamily="18" charset="0"/>
                <a:cs typeface="Times New Roman" panose="02020603050405020304" pitchFamily="18" charset="0"/>
              </a:rPr>
              <a:t>».</a:t>
            </a:r>
          </a:p>
          <a:p>
            <a:pPr algn="just"/>
            <a:endParaRPr lang="ru-RU" sz="2200" dirty="0">
              <a:solidFill>
                <a:schemeClr val="tx1"/>
              </a:solidFill>
              <a:latin typeface="Times New Roman" panose="02020603050405020304" pitchFamily="18" charset="0"/>
              <a:cs typeface="Times New Roman" panose="02020603050405020304" pitchFamily="18" charset="0"/>
            </a:endParaRPr>
          </a:p>
          <a:p>
            <a:pPr algn="just"/>
            <a:r>
              <a:rPr lang="ru-RU" sz="2200" dirty="0">
                <a:solidFill>
                  <a:schemeClr val="tx1"/>
                </a:solidFill>
                <a:latin typeface="Times New Roman" panose="02020603050405020304" pitchFamily="18" charset="0"/>
                <a:cs typeface="Times New Roman" panose="02020603050405020304" pitchFamily="18" charset="0"/>
              </a:rPr>
              <a:t>Современная психологическая служба </a:t>
            </a:r>
            <a:r>
              <a:rPr lang="ru-RU" sz="2200" dirty="0" smtClean="0">
                <a:solidFill>
                  <a:schemeClr val="tx1"/>
                </a:solidFill>
                <a:latin typeface="Times New Roman" panose="02020603050405020304" pitchFamily="18" charset="0"/>
                <a:cs typeface="Times New Roman" panose="02020603050405020304" pitchFamily="18" charset="0"/>
              </a:rPr>
              <a:t>УИС </a:t>
            </a:r>
            <a:r>
              <a:rPr lang="ru-RU" sz="2200" dirty="0">
                <a:solidFill>
                  <a:schemeClr val="tx1"/>
                </a:solidFill>
                <a:latin typeface="Times New Roman" panose="02020603050405020304" pitchFamily="18" charset="0"/>
                <a:cs typeface="Times New Roman" panose="02020603050405020304" pitchFamily="18" charset="0"/>
              </a:rPr>
              <a:t>представляет собой организованную систему, состоящую из структурных подразделений, в состав которых входят отделы, подчиняющиеся центральному аппарату ФСИН. В уголовно-исправительных учреждениях работают более 5000 психологов, которые проводят работу с личным составом, а также с подозреваемыми, лицами, обвиняемыми в преступлениях и осужденными.</a:t>
            </a:r>
          </a:p>
          <a:p>
            <a:endParaRPr lang="ru-RU" dirty="0">
              <a:latin typeface="Times New Roman" panose="02020603050405020304" pitchFamily="18" charset="0"/>
              <a:cs typeface="Times New Roman" panose="02020603050405020304" pitchFamily="18" charset="0"/>
            </a:endParaRPr>
          </a:p>
        </p:txBody>
      </p:sp>
      <p:sp>
        <p:nvSpPr>
          <p:cNvPr id="11" name="Заголовок 10"/>
          <p:cNvSpPr>
            <a:spLocks noGrp="1"/>
          </p:cNvSpPr>
          <p:nvPr>
            <p:ph type="title"/>
          </p:nvPr>
        </p:nvSpPr>
        <p:spPr>
          <a:xfrm>
            <a:off x="5377218" y="365126"/>
            <a:ext cx="5976582" cy="972356"/>
          </a:xfrm>
        </p:spPr>
        <p:txBody>
          <a:bodyPr/>
          <a:lstStyle/>
          <a:p>
            <a:endParaRPr lang="ru-RU" dirty="0"/>
          </a:p>
        </p:txBody>
      </p:sp>
      <p:sp>
        <p:nvSpPr>
          <p:cNvPr id="12" name="Скругленный прямоугольник 11"/>
          <p:cNvSpPr/>
          <p:nvPr/>
        </p:nvSpPr>
        <p:spPr>
          <a:xfrm>
            <a:off x="838200" y="88266"/>
            <a:ext cx="10904220" cy="648713"/>
          </a:xfrm>
          <a:prstGeom prst="roundRect">
            <a:avLst/>
          </a:prstGeom>
          <a:gradFill flip="none" rotWithShape="1">
            <a:gsLst>
              <a:gs pos="0">
                <a:srgbClr val="5C718E">
                  <a:shade val="30000"/>
                  <a:satMod val="115000"/>
                </a:srgbClr>
              </a:gs>
              <a:gs pos="50000">
                <a:srgbClr val="5C718E">
                  <a:shade val="67500"/>
                  <a:satMod val="115000"/>
                </a:srgbClr>
              </a:gs>
              <a:gs pos="100000">
                <a:srgbClr val="5C718E">
                  <a:shade val="100000"/>
                  <a:satMod val="115000"/>
                </a:srgbClr>
              </a:gs>
            </a:gsLst>
            <a:lin ang="13500000" scaled="1"/>
            <a:tileRect/>
          </a:gradFill>
          <a:ln>
            <a:noFill/>
          </a:ln>
          <a:effectLst>
            <a:glow rad="63500">
              <a:schemeClr val="tx1">
                <a:alpha val="40000"/>
              </a:schemeClr>
            </a:glow>
            <a:outerShdw blurRad="50800" dist="38100" dir="5400000" sx="106000" sy="106000" algn="t" rotWithShape="0">
              <a:schemeClr val="tx1">
                <a:alpha val="14000"/>
              </a:schemeClr>
            </a:outerShdw>
          </a:effectLst>
          <a:scene3d>
            <a:camera prst="orthographicFront"/>
            <a:lightRig rig="threePt" dir="t"/>
          </a:scene3d>
          <a:sp3d>
            <a:bevelT w="127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4400" dirty="0" smtClean="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ЗАКЛЮЧЕНИЕ</a:t>
            </a:r>
            <a:endParaRPr lang="ru-RU" sz="4400"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699019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anim calcmode="lin" valueType="num">
                                      <p:cBhvr>
                                        <p:cTn id="12" dur="1000" fill="hold"/>
                                        <p:tgtEl>
                                          <p:spTgt spid="5"/>
                                        </p:tgtEl>
                                        <p:attrNameLst>
                                          <p:attrName>ppt_x</p:attrName>
                                        </p:attrNameLst>
                                      </p:cBhvr>
                                      <p:tavLst>
                                        <p:tav tm="0">
                                          <p:val>
                                            <p:strVal val="#ppt_x"/>
                                          </p:val>
                                        </p:tav>
                                        <p:tav tm="100000">
                                          <p:val>
                                            <p:strVal val="#ppt_x"/>
                                          </p:val>
                                        </p:tav>
                                      </p:tavLst>
                                    </p:anim>
                                    <p:anim calcmode="lin" valueType="num">
                                      <p:cBhvr>
                                        <p:cTn id="1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flipH="1" flipV="1">
            <a:off x="12192000" y="6858000"/>
            <a:ext cx="152400" cy="198120"/>
          </a:xfrm>
          <a:noFill/>
          <a:ln>
            <a:noFill/>
          </a:ln>
        </p:spPr>
        <p:txBody>
          <a:bodyPr anchor="ctr" anchorCtr="0">
            <a:normAutofit fontScale="32500" lnSpcReduction="20000"/>
          </a:bodyPr>
          <a:lstStyle/>
          <a:p>
            <a:endParaRPr lang="ru-RU" dirty="0"/>
          </a:p>
        </p:txBody>
      </p:sp>
      <p:sp>
        <p:nvSpPr>
          <p:cNvPr id="11" name="Заголовок 10"/>
          <p:cNvSpPr>
            <a:spLocks noGrp="1"/>
          </p:cNvSpPr>
          <p:nvPr>
            <p:ph type="title"/>
          </p:nvPr>
        </p:nvSpPr>
        <p:spPr>
          <a:xfrm>
            <a:off x="5377218" y="365126"/>
            <a:ext cx="5976582" cy="972356"/>
          </a:xfrm>
        </p:spPr>
        <p:txBody>
          <a:bodyPr/>
          <a:lstStyle/>
          <a:p>
            <a:endParaRPr lang="ru-RU" dirty="0"/>
          </a:p>
        </p:txBody>
      </p:sp>
      <p:sp>
        <p:nvSpPr>
          <p:cNvPr id="12" name="Скругленный прямоугольник 11"/>
          <p:cNvSpPr/>
          <p:nvPr/>
        </p:nvSpPr>
        <p:spPr>
          <a:xfrm>
            <a:off x="838200" y="88266"/>
            <a:ext cx="10904220" cy="648713"/>
          </a:xfrm>
          <a:prstGeom prst="roundRect">
            <a:avLst/>
          </a:prstGeom>
          <a:gradFill flip="none" rotWithShape="1">
            <a:gsLst>
              <a:gs pos="0">
                <a:srgbClr val="5C718E">
                  <a:shade val="30000"/>
                  <a:satMod val="115000"/>
                </a:srgbClr>
              </a:gs>
              <a:gs pos="50000">
                <a:srgbClr val="5C718E">
                  <a:shade val="67500"/>
                  <a:satMod val="115000"/>
                </a:srgbClr>
              </a:gs>
              <a:gs pos="100000">
                <a:srgbClr val="5C718E">
                  <a:shade val="100000"/>
                  <a:satMod val="115000"/>
                </a:srgbClr>
              </a:gs>
            </a:gsLst>
            <a:lin ang="13500000" scaled="1"/>
            <a:tileRect/>
          </a:gradFill>
          <a:ln>
            <a:noFill/>
          </a:ln>
          <a:effectLst>
            <a:glow rad="63500">
              <a:schemeClr val="tx1">
                <a:alpha val="40000"/>
              </a:schemeClr>
            </a:glow>
            <a:outerShdw blurRad="50800" dist="38100" dir="5400000" sx="106000" sy="106000" algn="t" rotWithShape="0">
              <a:schemeClr val="tx1">
                <a:alpha val="14000"/>
              </a:schemeClr>
            </a:outerShdw>
          </a:effectLst>
          <a:scene3d>
            <a:camera prst="orthographicFront"/>
            <a:lightRig rig="threePt" dir="t"/>
          </a:scene3d>
          <a:sp3d>
            <a:bevelT w="127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4400" dirty="0" smtClean="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БИБЛИОГРАФИЧЕСКИЙ СПИСОК</a:t>
            </a:r>
            <a:endParaRPr lang="ru-RU" sz="4400"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2" name="Скругленный прямоугольник 1"/>
          <p:cNvSpPr/>
          <p:nvPr/>
        </p:nvSpPr>
        <p:spPr>
          <a:xfrm>
            <a:off x="136479" y="859809"/>
            <a:ext cx="11941790" cy="5718412"/>
          </a:xfrm>
          <a:prstGeom prst="round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00" b="1" dirty="0" smtClean="0">
              <a:solidFill>
                <a:schemeClr val="tx1"/>
              </a:solidFill>
              <a:latin typeface="Times New Roman" panose="02020603050405020304" pitchFamily="18" charset="0"/>
              <a:cs typeface="Times New Roman" panose="02020603050405020304" pitchFamily="18" charset="0"/>
            </a:endParaRPr>
          </a:p>
          <a:p>
            <a:pPr algn="ctr"/>
            <a:r>
              <a:rPr lang="ru-RU" sz="1600" b="1" dirty="0" smtClean="0">
                <a:solidFill>
                  <a:schemeClr val="tx1"/>
                </a:solidFill>
                <a:latin typeface="Times New Roman" panose="02020603050405020304" pitchFamily="18" charset="0"/>
                <a:cs typeface="Times New Roman" panose="02020603050405020304" pitchFamily="18" charset="0"/>
              </a:rPr>
              <a:t>Федеральные </a:t>
            </a:r>
            <a:r>
              <a:rPr lang="ru-RU" sz="1600" b="1" dirty="0">
                <a:solidFill>
                  <a:schemeClr val="tx1"/>
                </a:solidFill>
                <a:latin typeface="Times New Roman" panose="02020603050405020304" pitchFamily="18" charset="0"/>
                <a:cs typeface="Times New Roman" panose="02020603050405020304" pitchFamily="18" charset="0"/>
              </a:rPr>
              <a:t>нормативные правовые акты </a:t>
            </a:r>
          </a:p>
          <a:p>
            <a:pPr marL="342900" indent="-342900" algn="just">
              <a:buAutoNum type="arabicPeriod"/>
            </a:pPr>
            <a:r>
              <a:rPr lang="ru-RU" sz="1400" dirty="0" smtClean="0">
                <a:solidFill>
                  <a:schemeClr val="tx1"/>
                </a:solidFill>
                <a:latin typeface="Times New Roman" panose="02020603050405020304" pitchFamily="18" charset="0"/>
                <a:cs typeface="Times New Roman" panose="02020603050405020304" pitchFamily="18" charset="0"/>
              </a:rPr>
              <a:t>Конституция </a:t>
            </a:r>
            <a:r>
              <a:rPr lang="ru-RU" sz="1400" dirty="0">
                <a:solidFill>
                  <a:schemeClr val="tx1"/>
                </a:solidFill>
                <a:latin typeface="Times New Roman" panose="02020603050405020304" pitchFamily="18" charset="0"/>
                <a:cs typeface="Times New Roman" panose="02020603050405020304" pitchFamily="18" charset="0"/>
              </a:rPr>
              <a:t>Российской Федерации (принята всенародным голосованием 12.12.1993) (с учетом поправок, внесенных Законами РФ о поправках к Конституции РФ от 30.12.2008 N 6-ФКЗ, от 30.12.2008 N 7-ФКЗ, от 05.02.2014 N 2-ФКЗ, от 01.07.2020 N 11-ФКЗ) // Текст непосредственный.</a:t>
            </a:r>
            <a:endParaRPr lang="ru-RU" sz="1400" dirty="0" smtClean="0">
              <a:solidFill>
                <a:schemeClr val="tx1"/>
              </a:solidFill>
              <a:latin typeface="Times New Roman" panose="02020603050405020304" pitchFamily="18" charset="0"/>
              <a:cs typeface="Times New Roman" panose="02020603050405020304" pitchFamily="18" charset="0"/>
            </a:endParaRPr>
          </a:p>
          <a:p>
            <a:pPr marL="342900" indent="-342900" algn="just">
              <a:buAutoNum type="arabicPeriod"/>
            </a:pPr>
            <a:r>
              <a:rPr lang="ru-RU" sz="1400" dirty="0" smtClean="0">
                <a:solidFill>
                  <a:schemeClr val="tx1"/>
                </a:solidFill>
                <a:latin typeface="Times New Roman" panose="02020603050405020304" pitchFamily="18" charset="0"/>
                <a:cs typeface="Times New Roman" panose="02020603050405020304" pitchFamily="18" charset="0"/>
              </a:rPr>
              <a:t>Уголовный </a:t>
            </a:r>
            <a:r>
              <a:rPr lang="ru-RU" sz="1400" dirty="0">
                <a:solidFill>
                  <a:schemeClr val="tx1"/>
                </a:solidFill>
                <a:latin typeface="Times New Roman" panose="02020603050405020304" pitchFamily="18" charset="0"/>
                <a:cs typeface="Times New Roman" panose="02020603050405020304" pitchFamily="18" charset="0"/>
              </a:rPr>
              <a:t>кодекс Российской Федерации от 13.06.1996 N 63-ФЗ (ред. от 29.07.2017)(с изм. и доп., вступ. в силу с 27.12.2019) // </a:t>
            </a:r>
            <a:r>
              <a:rPr lang="ru-RU" sz="1400" dirty="0" smtClean="0">
                <a:solidFill>
                  <a:schemeClr val="tx1"/>
                </a:solidFill>
                <a:latin typeface="Times New Roman" panose="02020603050405020304" pitchFamily="18" charset="0"/>
                <a:cs typeface="Times New Roman" panose="02020603050405020304" pitchFamily="18" charset="0"/>
              </a:rPr>
              <a:t>Текст непосредственный.</a:t>
            </a:r>
          </a:p>
          <a:p>
            <a:pPr marL="342900" indent="-342900" algn="just">
              <a:buAutoNum type="arabicPeriod"/>
            </a:pPr>
            <a:r>
              <a:rPr lang="ru-RU" sz="1400" dirty="0" smtClean="0">
                <a:solidFill>
                  <a:schemeClr val="tx1"/>
                </a:solidFill>
                <a:latin typeface="Times New Roman" panose="02020603050405020304" pitchFamily="18" charset="0"/>
                <a:cs typeface="Times New Roman" panose="02020603050405020304" pitchFamily="18" charset="0"/>
              </a:rPr>
              <a:t>Уголовно-исполнительный кодекс Российской Федерации от 08.01.1997 N 1-ФЗ (ред. от 21.12.2021) // Текст непосредственный.</a:t>
            </a:r>
          </a:p>
          <a:p>
            <a:pPr marL="342900" indent="-342900" algn="just">
              <a:buAutoNum type="arabicPeriod"/>
            </a:pPr>
            <a:r>
              <a:rPr lang="ru-RU" sz="1400" dirty="0" smtClean="0">
                <a:solidFill>
                  <a:schemeClr val="tx1"/>
                </a:solidFill>
                <a:latin typeface="Times New Roman" panose="02020603050405020304" pitchFamily="18" charset="0"/>
                <a:cs typeface="Times New Roman" panose="02020603050405020304" pitchFamily="18" charset="0"/>
              </a:rPr>
              <a:t>Приказ </a:t>
            </a:r>
            <a:r>
              <a:rPr lang="ru-RU" sz="1400" dirty="0">
                <a:solidFill>
                  <a:schemeClr val="tx1"/>
                </a:solidFill>
                <a:latin typeface="Times New Roman" panose="02020603050405020304" pitchFamily="18" charset="0"/>
                <a:cs typeface="Times New Roman" panose="02020603050405020304" pitchFamily="18" charset="0"/>
              </a:rPr>
              <a:t>Минюста </a:t>
            </a:r>
            <a:r>
              <a:rPr lang="ru-RU" sz="1400" dirty="0" smtClean="0">
                <a:solidFill>
                  <a:schemeClr val="tx1"/>
                </a:solidFill>
                <a:latin typeface="Times New Roman" panose="02020603050405020304" pitchFamily="18" charset="0"/>
                <a:cs typeface="Times New Roman" panose="02020603050405020304" pitchFamily="18" charset="0"/>
              </a:rPr>
              <a:t>России </a:t>
            </a:r>
            <a:r>
              <a:rPr lang="ru-RU" sz="1400" dirty="0">
                <a:solidFill>
                  <a:schemeClr val="tx1"/>
                </a:solidFill>
                <a:latin typeface="Times New Roman" panose="02020603050405020304" pitchFamily="18" charset="0"/>
                <a:cs typeface="Times New Roman" panose="02020603050405020304" pitchFamily="18" charset="0"/>
              </a:rPr>
              <a:t>от 12.12.2005 «Инструкция об организации деятельности психологической службы УИС</a:t>
            </a:r>
            <a:r>
              <a:rPr lang="ru-RU" sz="1400" dirty="0" smtClean="0">
                <a:solidFill>
                  <a:schemeClr val="tx1"/>
                </a:solidFill>
                <a:latin typeface="Times New Roman" panose="02020603050405020304" pitchFamily="18" charset="0"/>
                <a:cs typeface="Times New Roman" panose="02020603050405020304" pitchFamily="18" charset="0"/>
              </a:rPr>
              <a:t>».</a:t>
            </a:r>
          </a:p>
          <a:p>
            <a:pPr marL="342900" indent="-342900" algn="just">
              <a:buAutoNum type="arabicPeriod"/>
            </a:pPr>
            <a:r>
              <a:rPr lang="ru-RU" sz="1400" dirty="0">
                <a:solidFill>
                  <a:schemeClr val="tx1"/>
                </a:solidFill>
                <a:latin typeface="Times New Roman" panose="02020603050405020304" pitchFamily="18" charset="0"/>
                <a:cs typeface="Times New Roman" panose="02020603050405020304" pitchFamily="18" charset="0"/>
              </a:rPr>
              <a:t>Приказ Минюста России </a:t>
            </a:r>
            <a:r>
              <a:rPr lang="ru-RU" sz="1400" dirty="0" smtClean="0">
                <a:solidFill>
                  <a:schemeClr val="tx1"/>
                </a:solidFill>
                <a:latin typeface="Times New Roman" panose="02020603050405020304" pitchFamily="18" charset="0"/>
                <a:cs typeface="Times New Roman" panose="02020603050405020304" pitchFamily="18" charset="0"/>
              </a:rPr>
              <a:t>от </a:t>
            </a:r>
            <a:r>
              <a:rPr lang="ru-RU" sz="1400" dirty="0">
                <a:solidFill>
                  <a:schemeClr val="tx1"/>
                </a:solidFill>
                <a:latin typeface="Times New Roman" panose="02020603050405020304" pitchFamily="18" charset="0"/>
                <a:cs typeface="Times New Roman" panose="02020603050405020304" pitchFamily="18" charset="0"/>
              </a:rPr>
              <a:t>20.05.2013 №72 «Об утверждении инструкции по профилактике правонарушений среди лиц содержащихся в учреждениях уголовно-исполнительной системы</a:t>
            </a:r>
            <a:r>
              <a:rPr lang="ru-RU" sz="1400" dirty="0" smtClean="0">
                <a:solidFill>
                  <a:schemeClr val="tx1"/>
                </a:solidFill>
                <a:latin typeface="Times New Roman" panose="02020603050405020304" pitchFamily="18" charset="0"/>
                <a:cs typeface="Times New Roman" panose="02020603050405020304" pitchFamily="18" charset="0"/>
              </a:rPr>
              <a:t>».</a:t>
            </a:r>
          </a:p>
          <a:p>
            <a:pPr marL="342900" indent="-342900" algn="just">
              <a:buAutoNum type="arabicPeriod"/>
            </a:pPr>
            <a:r>
              <a:rPr lang="ru-RU" sz="1400" dirty="0">
                <a:solidFill>
                  <a:schemeClr val="tx1"/>
                </a:solidFill>
                <a:latin typeface="Times New Roman" panose="02020603050405020304" pitchFamily="18" charset="0"/>
                <a:cs typeface="Times New Roman" panose="02020603050405020304" pitchFamily="18" charset="0"/>
              </a:rPr>
              <a:t>Приказ Минюста России </a:t>
            </a:r>
            <a:r>
              <a:rPr lang="ru-RU" sz="1400" dirty="0" smtClean="0">
                <a:solidFill>
                  <a:schemeClr val="tx1"/>
                </a:solidFill>
                <a:latin typeface="Times New Roman" panose="02020603050405020304" pitchFamily="18" charset="0"/>
                <a:cs typeface="Times New Roman" panose="02020603050405020304" pitchFamily="18" charset="0"/>
              </a:rPr>
              <a:t>от </a:t>
            </a:r>
            <a:r>
              <a:rPr lang="ru-RU" sz="1400" dirty="0">
                <a:solidFill>
                  <a:schemeClr val="tx1"/>
                </a:solidFill>
                <a:latin typeface="Times New Roman" panose="02020603050405020304" pitchFamily="18" charset="0"/>
                <a:cs typeface="Times New Roman" panose="02020603050405020304" pitchFamily="18" charset="0"/>
              </a:rPr>
              <a:t>16.12.2016 № 295 «Об утверждении Правил внутреннего распорядка исправительных учреждений</a:t>
            </a:r>
            <a:r>
              <a:rPr lang="ru-RU" sz="1400" dirty="0" smtClean="0">
                <a:solidFill>
                  <a:schemeClr val="tx1"/>
                </a:solidFill>
                <a:latin typeface="Times New Roman" panose="02020603050405020304" pitchFamily="18" charset="0"/>
                <a:cs typeface="Times New Roman" panose="02020603050405020304" pitchFamily="18" charset="0"/>
              </a:rPr>
              <a:t>»</a:t>
            </a:r>
          </a:p>
          <a:p>
            <a:pPr marL="342900" indent="-342900" algn="just">
              <a:buAutoNum type="arabicPeriod"/>
            </a:pPr>
            <a:r>
              <a:rPr lang="ru-RU" sz="1400" dirty="0">
                <a:solidFill>
                  <a:schemeClr val="tx1"/>
                </a:solidFill>
                <a:latin typeface="Times New Roman" panose="02020603050405020304" pitchFamily="18" charset="0"/>
                <a:cs typeface="Times New Roman" panose="02020603050405020304" pitchFamily="18" charset="0"/>
              </a:rPr>
              <a:t>Приказ Минюста России</a:t>
            </a:r>
            <a:r>
              <a:rPr lang="ru-RU" sz="1400" dirty="0" smtClean="0">
                <a:solidFill>
                  <a:schemeClr val="tx1"/>
                </a:solidFill>
                <a:latin typeface="Times New Roman" panose="02020603050405020304" pitchFamily="18" charset="0"/>
                <a:cs typeface="Times New Roman" panose="02020603050405020304" pitchFamily="18" charset="0"/>
              </a:rPr>
              <a:t> </a:t>
            </a:r>
            <a:r>
              <a:rPr lang="ru-RU" sz="1400" dirty="0">
                <a:solidFill>
                  <a:schemeClr val="tx1"/>
                </a:solidFill>
                <a:latin typeface="Times New Roman" panose="02020603050405020304" pitchFamily="18" charset="0"/>
                <a:cs typeface="Times New Roman" panose="02020603050405020304" pitchFamily="18" charset="0"/>
              </a:rPr>
              <a:t>от 30.12.2005 № 259 «Об утверждении Положения об отряде осуждённых исправительного учреждения Федеральной службы исполнения </a:t>
            </a:r>
            <a:r>
              <a:rPr lang="ru-RU" sz="1400" dirty="0" smtClean="0">
                <a:solidFill>
                  <a:schemeClr val="tx1"/>
                </a:solidFill>
                <a:latin typeface="Times New Roman" panose="02020603050405020304" pitchFamily="18" charset="0"/>
                <a:cs typeface="Times New Roman" panose="02020603050405020304" pitchFamily="18" charset="0"/>
              </a:rPr>
              <a:t>наказаний».</a:t>
            </a:r>
          </a:p>
          <a:p>
            <a:pPr marL="342900" indent="-342900" algn="just">
              <a:buFontTx/>
              <a:buAutoNum type="arabicPeriod"/>
            </a:pPr>
            <a:r>
              <a:rPr lang="ru-RU" sz="1400" dirty="0">
                <a:solidFill>
                  <a:schemeClr val="tx1"/>
                </a:solidFill>
                <a:latin typeface="Times New Roman" panose="02020603050405020304" pitchFamily="18" charset="0"/>
                <a:cs typeface="Times New Roman" panose="02020603050405020304" pitchFamily="18" charset="0"/>
              </a:rPr>
              <a:t>Приказ Минюста России от 26 янв. 2000 г. № </a:t>
            </a:r>
            <a:r>
              <a:rPr lang="ru-RU" sz="1400" dirty="0" smtClean="0">
                <a:solidFill>
                  <a:schemeClr val="tx1"/>
                </a:solidFill>
                <a:latin typeface="Times New Roman" panose="02020603050405020304" pitchFamily="18" charset="0"/>
                <a:cs typeface="Times New Roman" panose="02020603050405020304" pitchFamily="18" charset="0"/>
              </a:rPr>
              <a:t>14 «О </a:t>
            </a:r>
            <a:r>
              <a:rPr lang="ru-RU" sz="1400" dirty="0">
                <a:solidFill>
                  <a:schemeClr val="tx1"/>
                </a:solidFill>
                <a:latin typeface="Times New Roman" panose="02020603050405020304" pitchFamily="18" charset="0"/>
                <a:cs typeface="Times New Roman" panose="02020603050405020304" pitchFamily="18" charset="0"/>
              </a:rPr>
              <a:t>совершенствовании структуры и деятельности психологической службы УИС Минюста </a:t>
            </a:r>
            <a:r>
              <a:rPr lang="ru-RU" sz="1400" dirty="0" smtClean="0">
                <a:solidFill>
                  <a:schemeClr val="tx1"/>
                </a:solidFill>
                <a:latin typeface="Times New Roman" panose="02020603050405020304" pitchFamily="18" charset="0"/>
                <a:cs typeface="Times New Roman" panose="02020603050405020304" pitchFamily="18" charset="0"/>
              </a:rPr>
              <a:t>России».</a:t>
            </a:r>
          </a:p>
          <a:p>
            <a:pPr marL="342900" indent="-342900" algn="just">
              <a:buFontTx/>
              <a:buAutoNum type="arabicPeriod"/>
            </a:pPr>
            <a:r>
              <a:rPr lang="ru-RU" sz="1400" dirty="0">
                <a:solidFill>
                  <a:schemeClr val="tx1"/>
                </a:solidFill>
                <a:latin typeface="Times New Roman" panose="02020603050405020304" pitchFamily="18" charset="0"/>
                <a:cs typeface="Times New Roman" panose="02020603050405020304" pitchFamily="18" charset="0"/>
              </a:rPr>
              <a:t>Приказ Минюста России </a:t>
            </a:r>
            <a:r>
              <a:rPr lang="ru-RU" sz="1400" dirty="0" smtClean="0">
                <a:solidFill>
                  <a:schemeClr val="tx1"/>
                </a:solidFill>
                <a:latin typeface="Times New Roman" panose="02020603050405020304" pitchFamily="18" charset="0"/>
                <a:cs typeface="Times New Roman" panose="02020603050405020304" pitchFamily="18" charset="0"/>
              </a:rPr>
              <a:t>от </a:t>
            </a:r>
            <a:r>
              <a:rPr lang="ru-RU" sz="1400" dirty="0">
                <a:solidFill>
                  <a:schemeClr val="tx1"/>
                </a:solidFill>
                <a:latin typeface="Times New Roman" panose="02020603050405020304" pitchFamily="18" charset="0"/>
                <a:cs typeface="Times New Roman" panose="02020603050405020304" pitchFamily="18" charset="0"/>
              </a:rPr>
              <a:t>12 дек. 2005 г. № </a:t>
            </a:r>
            <a:r>
              <a:rPr lang="ru-RU" sz="1400" dirty="0" smtClean="0">
                <a:solidFill>
                  <a:schemeClr val="tx1"/>
                </a:solidFill>
                <a:latin typeface="Times New Roman" panose="02020603050405020304" pitchFamily="18" charset="0"/>
                <a:cs typeface="Times New Roman" panose="02020603050405020304" pitchFamily="18" charset="0"/>
              </a:rPr>
              <a:t>238 «Об </a:t>
            </a:r>
            <a:r>
              <a:rPr lang="ru-RU" sz="1400" dirty="0">
                <a:solidFill>
                  <a:schemeClr val="tx1"/>
                </a:solidFill>
                <a:latin typeface="Times New Roman" panose="02020603050405020304" pitchFamily="18" charset="0"/>
                <a:cs typeface="Times New Roman" panose="02020603050405020304" pitchFamily="18" charset="0"/>
              </a:rPr>
              <a:t>утверждении Инструкции по организации деятельности психологической службы уголовно-исполнительной </a:t>
            </a:r>
            <a:r>
              <a:rPr lang="ru-RU" sz="1400" dirty="0" smtClean="0">
                <a:solidFill>
                  <a:schemeClr val="tx1"/>
                </a:solidFill>
                <a:latin typeface="Times New Roman" panose="02020603050405020304" pitchFamily="18" charset="0"/>
                <a:cs typeface="Times New Roman" panose="02020603050405020304" pitchFamily="18" charset="0"/>
              </a:rPr>
              <a:t>системы».</a:t>
            </a:r>
          </a:p>
          <a:p>
            <a:pPr algn="ctr"/>
            <a:r>
              <a:rPr lang="ru-RU" sz="1400" dirty="0" smtClean="0">
                <a:solidFill>
                  <a:schemeClr val="tx1"/>
                </a:solidFill>
                <a:latin typeface="Times New Roman" panose="02020603050405020304" pitchFamily="18" charset="0"/>
                <a:cs typeface="Times New Roman" panose="02020603050405020304" pitchFamily="18" charset="0"/>
              </a:rPr>
              <a:t> </a:t>
            </a:r>
            <a:r>
              <a:rPr lang="ru-RU" sz="1600" b="1" dirty="0" smtClean="0">
                <a:solidFill>
                  <a:schemeClr val="tx1"/>
                </a:solidFill>
                <a:latin typeface="Times New Roman" panose="02020603050405020304" pitchFamily="18" charset="0"/>
                <a:cs typeface="Times New Roman" panose="02020603050405020304" pitchFamily="18" charset="0"/>
              </a:rPr>
              <a:t>Литература </a:t>
            </a:r>
            <a:endParaRPr lang="ru-RU" sz="1600" b="1" dirty="0">
              <a:solidFill>
                <a:schemeClr val="tx1"/>
              </a:solidFill>
              <a:latin typeface="Times New Roman" panose="02020603050405020304" pitchFamily="18" charset="0"/>
              <a:cs typeface="Times New Roman" panose="02020603050405020304" pitchFamily="18" charset="0"/>
            </a:endParaRPr>
          </a:p>
          <a:p>
            <a:pPr marL="342900" indent="-342900" algn="just">
              <a:buFont typeface="+mj-lt"/>
              <a:buAutoNum type="arabicPeriod" startAt="10"/>
            </a:pPr>
            <a:r>
              <a:rPr lang="ru-RU" sz="1400" b="1" dirty="0" err="1" smtClean="0">
                <a:solidFill>
                  <a:schemeClr val="tx1"/>
                </a:solidFill>
                <a:latin typeface="Times New Roman" panose="02020603050405020304" pitchFamily="18" charset="0"/>
                <a:cs typeface="Times New Roman" panose="02020603050405020304" pitchFamily="18" charset="0"/>
              </a:rPr>
              <a:t>Дебольский</a:t>
            </a:r>
            <a:r>
              <a:rPr lang="ru-RU" sz="1400" b="1" dirty="0" smtClean="0">
                <a:solidFill>
                  <a:schemeClr val="tx1"/>
                </a:solidFill>
                <a:latin typeface="Times New Roman" panose="02020603050405020304" pitchFamily="18" charset="0"/>
                <a:cs typeface="Times New Roman" panose="02020603050405020304" pitchFamily="18" charset="0"/>
              </a:rPr>
              <a:t> М</a:t>
            </a:r>
            <a:r>
              <a:rPr lang="ru-RU" sz="1400" b="1" dirty="0">
                <a:solidFill>
                  <a:schemeClr val="tx1"/>
                </a:solidFill>
                <a:latin typeface="Times New Roman" panose="02020603050405020304" pitchFamily="18" charset="0"/>
                <a:cs typeface="Times New Roman" panose="02020603050405020304" pitchFamily="18" charset="0"/>
              </a:rPr>
              <a:t>. Г. </a:t>
            </a:r>
            <a:r>
              <a:rPr lang="ru-RU" sz="1400" b="1" dirty="0" smtClean="0">
                <a:solidFill>
                  <a:schemeClr val="tx1"/>
                </a:solidFill>
                <a:latin typeface="Times New Roman" panose="02020603050405020304" pitchFamily="18" charset="0"/>
                <a:cs typeface="Times New Roman" panose="02020603050405020304" pitchFamily="18" charset="0"/>
              </a:rPr>
              <a:t> </a:t>
            </a:r>
            <a:r>
              <a:rPr lang="ru-RU" sz="1400" dirty="0" smtClean="0">
                <a:solidFill>
                  <a:schemeClr val="tx1"/>
                </a:solidFill>
                <a:latin typeface="Times New Roman" panose="02020603050405020304" pitchFamily="18" charset="0"/>
                <a:cs typeface="Times New Roman" panose="02020603050405020304" pitchFamily="18" charset="0"/>
              </a:rPr>
              <a:t>Психологическая </a:t>
            </a:r>
            <a:r>
              <a:rPr lang="ru-RU" sz="1400" dirty="0">
                <a:solidFill>
                  <a:schemeClr val="tx1"/>
                </a:solidFill>
                <a:latin typeface="Times New Roman" panose="02020603050405020304" pitchFamily="18" charset="0"/>
                <a:cs typeface="Times New Roman" panose="02020603050405020304" pitchFamily="18" charset="0"/>
              </a:rPr>
              <a:t>служба в уголовно-исполнительной системе </a:t>
            </a:r>
            <a:r>
              <a:rPr lang="ru-RU" sz="1400" dirty="0" smtClean="0">
                <a:solidFill>
                  <a:schemeClr val="tx1"/>
                </a:solidFill>
                <a:latin typeface="Times New Roman" panose="02020603050405020304" pitchFamily="18" charset="0"/>
                <a:cs typeface="Times New Roman" panose="02020603050405020304" pitchFamily="18" charset="0"/>
              </a:rPr>
              <a:t>// </a:t>
            </a:r>
            <a:r>
              <a:rPr lang="ru-RU" sz="1400" dirty="0">
                <a:solidFill>
                  <a:schemeClr val="tx1"/>
                </a:solidFill>
                <a:latin typeface="Times New Roman" panose="02020603050405020304" pitchFamily="18" charset="0"/>
                <a:cs typeface="Times New Roman" panose="02020603050405020304" pitchFamily="18" charset="0"/>
              </a:rPr>
              <a:t>Отечественные записки. - 2008. - №2. - С</a:t>
            </a:r>
            <a:r>
              <a:rPr lang="ru-RU" sz="1400" dirty="0" smtClean="0">
                <a:solidFill>
                  <a:schemeClr val="tx1"/>
                </a:solidFill>
                <a:latin typeface="Times New Roman" panose="02020603050405020304" pitchFamily="18" charset="0"/>
                <a:cs typeface="Times New Roman" panose="02020603050405020304" pitchFamily="18" charset="0"/>
              </a:rPr>
              <a:t>. 12 </a:t>
            </a:r>
            <a:r>
              <a:rPr lang="ru-RU" sz="1400" dirty="0">
                <a:solidFill>
                  <a:schemeClr val="tx1"/>
                </a:solidFill>
                <a:latin typeface="Times New Roman" panose="02020603050405020304" pitchFamily="18" charset="0"/>
                <a:cs typeface="Times New Roman" panose="02020603050405020304" pitchFamily="18" charset="0"/>
              </a:rPr>
              <a:t>- Текст : электронный </a:t>
            </a:r>
            <a:r>
              <a:rPr lang="ru-RU" sz="1400" dirty="0" smtClean="0">
                <a:solidFill>
                  <a:schemeClr val="tx1"/>
                </a:solidFill>
                <a:latin typeface="Times New Roman" panose="02020603050405020304" pitchFamily="18" charset="0"/>
                <a:cs typeface="Times New Roman" panose="02020603050405020304" pitchFamily="18" charset="0"/>
              </a:rPr>
              <a:t>— </a:t>
            </a:r>
            <a:r>
              <a:rPr lang="ru-RU" sz="1400" dirty="0">
                <a:solidFill>
                  <a:schemeClr val="tx1"/>
                </a:solidFill>
                <a:latin typeface="Times New Roman" panose="02020603050405020304" pitchFamily="18" charset="0"/>
                <a:cs typeface="Times New Roman" panose="02020603050405020304" pitchFamily="18" charset="0"/>
              </a:rPr>
              <a:t>URL: https://</a:t>
            </a:r>
            <a:r>
              <a:rPr lang="ru-RU" sz="1400" dirty="0" smtClean="0">
                <a:solidFill>
                  <a:schemeClr val="tx1"/>
                </a:solidFill>
                <a:latin typeface="Times New Roman" panose="02020603050405020304" pitchFamily="18" charset="0"/>
                <a:cs typeface="Times New Roman" panose="02020603050405020304" pitchFamily="18" charset="0"/>
              </a:rPr>
              <a:t>strana-oz.ru/2008/2/psihologicheskaya-sluzhba.</a:t>
            </a:r>
          </a:p>
          <a:p>
            <a:pPr marL="342900" indent="-342900" algn="just">
              <a:buFont typeface="+mj-lt"/>
              <a:buAutoNum type="arabicPeriod" startAt="10"/>
            </a:pPr>
            <a:r>
              <a:rPr lang="ru-RU" sz="1400" b="1" dirty="0" err="1" smtClean="0">
                <a:solidFill>
                  <a:schemeClr val="tx1"/>
                </a:solidFill>
                <a:latin typeface="Times New Roman" panose="02020603050405020304" pitchFamily="18" charset="0"/>
                <a:cs typeface="Times New Roman" panose="02020603050405020304" pitchFamily="18" charset="0"/>
              </a:rPr>
              <a:t>Дебольский</a:t>
            </a:r>
            <a:r>
              <a:rPr lang="ru-RU" sz="1400" b="1" dirty="0" smtClean="0">
                <a:solidFill>
                  <a:schemeClr val="tx1"/>
                </a:solidFill>
                <a:latin typeface="Times New Roman" panose="02020603050405020304" pitchFamily="18" charset="0"/>
                <a:cs typeface="Times New Roman" panose="02020603050405020304" pitchFamily="18" charset="0"/>
              </a:rPr>
              <a:t> М.Г. </a:t>
            </a:r>
            <a:r>
              <a:rPr lang="ru-RU" sz="1400" dirty="0" smtClean="0">
                <a:solidFill>
                  <a:schemeClr val="tx1"/>
                </a:solidFill>
                <a:latin typeface="Times New Roman" panose="02020603050405020304" pitchFamily="18" charset="0"/>
                <a:cs typeface="Times New Roman" panose="02020603050405020304" pitchFamily="18" charset="0"/>
              </a:rPr>
              <a:t>Нормативно-правовое обеспечение деятельности психологической службы УИС на различных этапах ее развития,2018 </a:t>
            </a:r>
            <a:r>
              <a:rPr lang="ru-RU" sz="1400" dirty="0">
                <a:solidFill>
                  <a:schemeClr val="tx1"/>
                </a:solidFill>
                <a:latin typeface="Times New Roman" panose="02020603050405020304" pitchFamily="18" charset="0"/>
                <a:cs typeface="Times New Roman" panose="02020603050405020304" pitchFamily="18" charset="0"/>
              </a:rPr>
              <a:t>— </a:t>
            </a:r>
            <a:r>
              <a:rPr lang="ru-RU" sz="1400" dirty="0" smtClean="0">
                <a:solidFill>
                  <a:schemeClr val="tx1"/>
                </a:solidFill>
                <a:latin typeface="Times New Roman" panose="02020603050405020304" pitchFamily="18" charset="0"/>
                <a:cs typeface="Times New Roman" panose="02020603050405020304" pitchFamily="18" charset="0"/>
              </a:rPr>
              <a:t>С 5.</a:t>
            </a:r>
            <a:r>
              <a:rPr lang="ru-RU" sz="1400" dirty="0">
                <a:solidFill>
                  <a:schemeClr val="tx1"/>
                </a:solidFill>
                <a:latin typeface="Times New Roman" panose="02020603050405020304" pitchFamily="18" charset="0"/>
                <a:cs typeface="Times New Roman" panose="02020603050405020304" pitchFamily="18" charset="0"/>
              </a:rPr>
              <a:t> // Текст : электронный — URL: </a:t>
            </a:r>
            <a:r>
              <a:rPr lang="en-US" sz="1400" dirty="0">
                <a:solidFill>
                  <a:schemeClr val="tx1"/>
                </a:solidFill>
                <a:latin typeface="Times New Roman" panose="02020603050405020304" pitchFamily="18" charset="0"/>
                <a:cs typeface="Times New Roman" panose="02020603050405020304" pitchFamily="18" charset="0"/>
              </a:rPr>
              <a:t>https://cyberleninka.ru/article/n/normativno-pravovoe-obespechenie-deyatelnosti-psihologicheskoy-sluzhby-ugolovno-ispolnitelnoy-sistemy-na-razlichnyh-etapah-ee/viewer</a:t>
            </a:r>
            <a:endParaRPr lang="ru-RU" sz="1400" b="1" dirty="0" smtClean="0">
              <a:solidFill>
                <a:schemeClr val="tx1"/>
              </a:solidFill>
              <a:latin typeface="Times New Roman" panose="02020603050405020304" pitchFamily="18" charset="0"/>
              <a:cs typeface="Times New Roman" panose="02020603050405020304" pitchFamily="18" charset="0"/>
            </a:endParaRPr>
          </a:p>
          <a:p>
            <a:pPr marL="342900" indent="-342900" algn="just">
              <a:buFont typeface="+mj-lt"/>
              <a:buAutoNum type="arabicPeriod" startAt="10"/>
            </a:pPr>
            <a:r>
              <a:rPr lang="ru-RU" sz="1400" b="1" dirty="0" smtClean="0">
                <a:solidFill>
                  <a:schemeClr val="tx1"/>
                </a:solidFill>
                <a:latin typeface="Times New Roman" panose="02020603050405020304" pitchFamily="18" charset="0"/>
                <a:cs typeface="Times New Roman" panose="02020603050405020304" pitchFamily="18" charset="0"/>
              </a:rPr>
              <a:t>Козаченко И. Я. </a:t>
            </a:r>
            <a:r>
              <a:rPr lang="ru-RU" sz="1400" dirty="0" smtClean="0">
                <a:solidFill>
                  <a:schemeClr val="tx1"/>
                </a:solidFill>
                <a:latin typeface="Times New Roman" panose="02020603050405020304" pitchFamily="18" charset="0"/>
                <a:cs typeface="Times New Roman" panose="02020603050405020304" pitchFamily="18" charset="0"/>
              </a:rPr>
              <a:t>Уголовно-исполнительное право : учебник для вузов — Москва : Издательство </a:t>
            </a:r>
            <a:r>
              <a:rPr lang="ru-RU" sz="1400" dirty="0" err="1" smtClean="0">
                <a:solidFill>
                  <a:schemeClr val="tx1"/>
                </a:solidFill>
                <a:latin typeface="Times New Roman" panose="02020603050405020304" pitchFamily="18" charset="0"/>
                <a:cs typeface="Times New Roman" panose="02020603050405020304" pitchFamily="18" charset="0"/>
              </a:rPr>
              <a:t>Юрайт</a:t>
            </a:r>
            <a:r>
              <a:rPr lang="ru-RU" sz="1400" dirty="0" smtClean="0">
                <a:solidFill>
                  <a:schemeClr val="tx1"/>
                </a:solidFill>
                <a:latin typeface="Times New Roman" panose="02020603050405020304" pitchFamily="18" charset="0"/>
                <a:cs typeface="Times New Roman" panose="02020603050405020304" pitchFamily="18" charset="0"/>
              </a:rPr>
              <a:t>, 2021. — С. 408 // Текст : электронный — URL: https://urait.ru/bcode/468523 </a:t>
            </a:r>
          </a:p>
          <a:p>
            <a:pPr algn="just"/>
            <a:endParaRPr lang="ru-RU" sz="1400" dirty="0">
              <a:solidFill>
                <a:schemeClr val="tx1"/>
              </a:solidFill>
              <a:latin typeface="Times New Roman" panose="02020603050405020304" pitchFamily="18" charset="0"/>
              <a:cs typeface="Times New Roman" panose="02020603050405020304" pitchFamily="18" charset="0"/>
            </a:endParaRPr>
          </a:p>
          <a:p>
            <a:pPr algn="just"/>
            <a:endParaRPr lang="ru-RU" sz="14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636649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ppt_x</p:attrName>
                                        </p:attrNameLst>
                                      </p:cBhvr>
                                      <p:tavLst>
                                        <p:tav tm="0">
                                          <p:val>
                                            <p:strVal val="#ppt_x"/>
                                          </p:val>
                                        </p:tav>
                                        <p:tav tm="100000">
                                          <p:val>
                                            <p:strVal val="#ppt_x"/>
                                          </p:val>
                                        </p:tav>
                                      </p:tavLst>
                                    </p:anim>
                                    <p:anim calcmode="lin" valueType="num">
                                      <p:cBhvr>
                                        <p:cTn id="1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Рисунок 8"/>
          <p:cNvPicPr>
            <a:picLocks noChangeAspect="1"/>
          </p:cNvPicPr>
          <p:nvPr/>
        </p:nvPicPr>
        <p:blipFill>
          <a:blip r:embed="rId2"/>
          <a:stretch>
            <a:fillRect/>
          </a:stretch>
        </p:blipFill>
        <p:spPr>
          <a:xfrm>
            <a:off x="7839676" y="2381091"/>
            <a:ext cx="3514124" cy="3041174"/>
          </a:xfrm>
          <a:prstGeom prst="rect">
            <a:avLst/>
          </a:prstGeom>
        </p:spPr>
      </p:pic>
      <p:sp>
        <p:nvSpPr>
          <p:cNvPr id="3" name="Объект 2"/>
          <p:cNvSpPr>
            <a:spLocks noGrp="1"/>
          </p:cNvSpPr>
          <p:nvPr>
            <p:ph idx="1"/>
          </p:nvPr>
        </p:nvSpPr>
        <p:spPr>
          <a:xfrm flipH="1" flipV="1">
            <a:off x="12192000" y="6858000"/>
            <a:ext cx="152400" cy="198120"/>
          </a:xfrm>
          <a:noFill/>
          <a:ln>
            <a:noFill/>
          </a:ln>
        </p:spPr>
        <p:txBody>
          <a:bodyPr anchor="ctr" anchorCtr="0">
            <a:normAutofit fontScale="32500" lnSpcReduction="20000"/>
          </a:bodyPr>
          <a:lstStyle/>
          <a:p>
            <a:endParaRPr lang="ru-RU" dirty="0"/>
          </a:p>
        </p:txBody>
      </p:sp>
      <p:sp>
        <p:nvSpPr>
          <p:cNvPr id="5" name="Скругленный прямоугольник 4"/>
          <p:cNvSpPr/>
          <p:nvPr/>
        </p:nvSpPr>
        <p:spPr>
          <a:xfrm>
            <a:off x="188868" y="1180306"/>
            <a:ext cx="6903720" cy="5334000"/>
          </a:xfrm>
          <a:prstGeom prst="roundRect">
            <a:avLst/>
          </a:prstGeom>
          <a:gradFill flip="none" rotWithShape="1">
            <a:gsLst>
              <a:gs pos="0">
                <a:srgbClr val="5C718E">
                  <a:shade val="30000"/>
                  <a:satMod val="115000"/>
                </a:srgbClr>
              </a:gs>
              <a:gs pos="50000">
                <a:srgbClr val="5C718E">
                  <a:shade val="67500"/>
                  <a:satMod val="115000"/>
                </a:srgbClr>
              </a:gs>
              <a:gs pos="100000">
                <a:srgbClr val="5C718E">
                  <a:shade val="100000"/>
                  <a:satMod val="115000"/>
                </a:srgbClr>
              </a:gs>
            </a:gsLst>
            <a:lin ang="13500000" scaled="1"/>
            <a:tileRect/>
          </a:gradFill>
          <a:ln>
            <a:noFill/>
          </a:ln>
          <a:effectLst>
            <a:glow rad="63500">
              <a:schemeClr val="tx1">
                <a:alpha val="40000"/>
              </a:schemeClr>
            </a:glow>
            <a:outerShdw blurRad="50800" dist="38100" dir="5400000" sx="106000" sy="106000" algn="t" rotWithShape="0">
              <a:schemeClr val="tx1">
                <a:alpha val="14000"/>
              </a:schemeClr>
            </a:outerShdw>
          </a:effectLst>
          <a:scene3d>
            <a:camera prst="orthographicFront"/>
            <a:lightRig rig="threePt" dir="t"/>
          </a:scene3d>
          <a:sp3d>
            <a:bevelT w="127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ru-RU" sz="2400" spc="300" dirty="0" smtClean="0">
                <a:solidFill>
                  <a:schemeClr val="tx1"/>
                </a:solidFill>
                <a:latin typeface="Times New Roman" panose="02020603050405020304" pitchFamily="18" charset="0"/>
                <a:cs typeface="Times New Roman" panose="02020603050405020304" pitchFamily="18" charset="0"/>
              </a:rPr>
              <a:t>30-летний юбилей отметит в этом году психологическая служба </a:t>
            </a:r>
            <a:r>
              <a:rPr lang="ru-RU" sz="2400" spc="300" dirty="0" smtClean="0">
                <a:solidFill>
                  <a:schemeClr val="tx1"/>
                </a:solidFill>
                <a:latin typeface="Times New Roman" panose="02020603050405020304" pitchFamily="18" charset="0"/>
                <a:cs typeface="Times New Roman" panose="02020603050405020304" pitchFamily="18" charset="0"/>
              </a:rPr>
              <a:t>УИС </a:t>
            </a:r>
            <a:r>
              <a:rPr lang="ru-RU" sz="2400" spc="300" dirty="0" smtClean="0">
                <a:solidFill>
                  <a:schemeClr val="tx1"/>
                </a:solidFill>
                <a:latin typeface="Times New Roman" panose="02020603050405020304" pitchFamily="18" charset="0"/>
                <a:cs typeface="Times New Roman" panose="02020603050405020304" pitchFamily="18" charset="0"/>
              </a:rPr>
              <a:t>России. Врачи, которые работают с очень тонкой материей — человеческой душой, каждый день спасают осуждённых от опасных шагов, помогают справиться с агрессией. Могут даже вселить надежду в заключенных, которые её давно потеряли.</a:t>
            </a:r>
          </a:p>
          <a:p>
            <a:endParaRPr lang="ru-RU" dirty="0">
              <a:latin typeface="Times New Roman" panose="02020603050405020304" pitchFamily="18" charset="0"/>
              <a:cs typeface="Times New Roman" panose="02020603050405020304" pitchFamily="18" charset="0"/>
            </a:endParaRPr>
          </a:p>
        </p:txBody>
      </p:sp>
      <p:sp>
        <p:nvSpPr>
          <p:cNvPr id="6" name="Блок-схема: процесс 5"/>
          <p:cNvSpPr/>
          <p:nvPr/>
        </p:nvSpPr>
        <p:spPr>
          <a:xfrm>
            <a:off x="7556920" y="5145406"/>
            <a:ext cx="565512" cy="553718"/>
          </a:xfrm>
          <a:prstGeom prst="flowChartProcess">
            <a:avLst/>
          </a:prstGeom>
          <a:solidFill>
            <a:srgbClr val="B5C1C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 name="Блок-схема: процесс 6"/>
          <p:cNvSpPr/>
          <p:nvPr/>
        </p:nvSpPr>
        <p:spPr>
          <a:xfrm>
            <a:off x="10843260" y="1933772"/>
            <a:ext cx="1021080" cy="894637"/>
          </a:xfrm>
          <a:prstGeom prst="flowChartProcess">
            <a:avLst/>
          </a:prstGeom>
          <a:solidFill>
            <a:srgbClr val="262F3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 name="Заголовок 10"/>
          <p:cNvSpPr>
            <a:spLocks noGrp="1"/>
          </p:cNvSpPr>
          <p:nvPr>
            <p:ph type="title"/>
          </p:nvPr>
        </p:nvSpPr>
        <p:spPr/>
        <p:txBody>
          <a:bodyPr/>
          <a:lstStyle/>
          <a:p>
            <a:endParaRPr lang="ru-RU" dirty="0"/>
          </a:p>
        </p:txBody>
      </p:sp>
      <p:sp>
        <p:nvSpPr>
          <p:cNvPr id="12" name="Скругленный прямоугольник 11"/>
          <p:cNvSpPr/>
          <p:nvPr/>
        </p:nvSpPr>
        <p:spPr>
          <a:xfrm>
            <a:off x="838200" y="88266"/>
            <a:ext cx="10904220" cy="695802"/>
          </a:xfrm>
          <a:prstGeom prst="roundRect">
            <a:avLst/>
          </a:prstGeom>
          <a:gradFill flip="none" rotWithShape="1">
            <a:gsLst>
              <a:gs pos="0">
                <a:srgbClr val="5C718E">
                  <a:shade val="30000"/>
                  <a:satMod val="115000"/>
                </a:srgbClr>
              </a:gs>
              <a:gs pos="50000">
                <a:srgbClr val="5C718E">
                  <a:shade val="67500"/>
                  <a:satMod val="115000"/>
                </a:srgbClr>
              </a:gs>
              <a:gs pos="100000">
                <a:srgbClr val="5C718E">
                  <a:shade val="100000"/>
                  <a:satMod val="115000"/>
                </a:srgbClr>
              </a:gs>
            </a:gsLst>
            <a:lin ang="13500000" scaled="1"/>
            <a:tileRect/>
          </a:gradFill>
          <a:ln>
            <a:noFill/>
          </a:ln>
          <a:effectLst>
            <a:glow rad="63500">
              <a:schemeClr val="tx1">
                <a:alpha val="40000"/>
              </a:schemeClr>
            </a:glow>
            <a:outerShdw blurRad="50800" dist="38100" dir="5400000" sx="106000" sy="106000" algn="t" rotWithShape="0">
              <a:schemeClr val="tx1">
                <a:alpha val="14000"/>
              </a:schemeClr>
            </a:outerShdw>
          </a:effectLst>
          <a:scene3d>
            <a:camera prst="orthographicFront"/>
            <a:lightRig rig="threePt" dir="t"/>
          </a:scene3d>
          <a:sp3d>
            <a:bevelT w="127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4400" dirty="0" smtClean="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ВВЕДЕНИЕ</a:t>
            </a:r>
            <a:endParaRPr lang="ru-RU" sz="4400"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791799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anim calcmode="lin" valueType="num">
                                      <p:cBhvr>
                                        <p:cTn id="12" dur="1000" fill="hold"/>
                                        <p:tgtEl>
                                          <p:spTgt spid="5"/>
                                        </p:tgtEl>
                                        <p:attrNameLst>
                                          <p:attrName>ppt_x</p:attrName>
                                        </p:attrNameLst>
                                      </p:cBhvr>
                                      <p:tavLst>
                                        <p:tav tm="0">
                                          <p:val>
                                            <p:strVal val="#ppt_x"/>
                                          </p:val>
                                        </p:tav>
                                        <p:tav tm="100000">
                                          <p:val>
                                            <p:strVal val="#ppt_x"/>
                                          </p:val>
                                        </p:tav>
                                      </p:tavLst>
                                    </p:anim>
                                    <p:anim calcmode="lin" valueType="num">
                                      <p:cBhvr>
                                        <p:cTn id="13" dur="1000" fill="hold"/>
                                        <p:tgtEl>
                                          <p:spTgt spid="5"/>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53" presetClass="entr" presetSubtype="16" fill="hold" grpId="0" nodeType="after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animEffect transition="in" filter="fade">
                                      <p:cBhvr>
                                        <p:cTn id="19" dur="500"/>
                                        <p:tgtEl>
                                          <p:spTgt spid="6"/>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500" fill="hold"/>
                                        <p:tgtEl>
                                          <p:spTgt spid="7"/>
                                        </p:tgtEl>
                                        <p:attrNameLst>
                                          <p:attrName>ppt_w</p:attrName>
                                        </p:attrNameLst>
                                      </p:cBhvr>
                                      <p:tavLst>
                                        <p:tav tm="0">
                                          <p:val>
                                            <p:fltVal val="0"/>
                                          </p:val>
                                        </p:tav>
                                        <p:tav tm="100000">
                                          <p:val>
                                            <p:strVal val="#ppt_w"/>
                                          </p:val>
                                        </p:tav>
                                      </p:tavLst>
                                    </p:anim>
                                    <p:anim calcmode="lin" valueType="num">
                                      <p:cBhvr>
                                        <p:cTn id="23" dur="500" fill="hold"/>
                                        <p:tgtEl>
                                          <p:spTgt spid="7"/>
                                        </p:tgtEl>
                                        <p:attrNameLst>
                                          <p:attrName>ppt_h</p:attrName>
                                        </p:attrNameLst>
                                      </p:cBhvr>
                                      <p:tavLst>
                                        <p:tav tm="0">
                                          <p:val>
                                            <p:fltVal val="0"/>
                                          </p:val>
                                        </p:tav>
                                        <p:tav tm="100000">
                                          <p:val>
                                            <p:strVal val="#ppt_h"/>
                                          </p:val>
                                        </p:tav>
                                      </p:tavLst>
                                    </p:anim>
                                    <p:animEffect transition="in" filter="fade">
                                      <p:cBhvr>
                                        <p:cTn id="24" dur="500"/>
                                        <p:tgtEl>
                                          <p:spTgt spid="7"/>
                                        </p:tgtEl>
                                      </p:cBhvr>
                                    </p:animEffect>
                                  </p:childTnLst>
                                </p:cTn>
                              </p:par>
                              <p:par>
                                <p:cTn id="25" presetID="53" presetClass="entr" presetSubtype="16" fill="hold" nodeType="with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p:cTn id="27" dur="500" fill="hold"/>
                                        <p:tgtEl>
                                          <p:spTgt spid="9"/>
                                        </p:tgtEl>
                                        <p:attrNameLst>
                                          <p:attrName>ppt_w</p:attrName>
                                        </p:attrNameLst>
                                      </p:cBhvr>
                                      <p:tavLst>
                                        <p:tav tm="0">
                                          <p:val>
                                            <p:fltVal val="0"/>
                                          </p:val>
                                        </p:tav>
                                        <p:tav tm="100000">
                                          <p:val>
                                            <p:strVal val="#ppt_w"/>
                                          </p:val>
                                        </p:tav>
                                      </p:tavLst>
                                    </p:anim>
                                    <p:anim calcmode="lin" valueType="num">
                                      <p:cBhvr>
                                        <p:cTn id="28" dur="500" fill="hold"/>
                                        <p:tgtEl>
                                          <p:spTgt spid="9"/>
                                        </p:tgtEl>
                                        <p:attrNameLst>
                                          <p:attrName>ppt_h</p:attrName>
                                        </p:attrNameLst>
                                      </p:cBhvr>
                                      <p:tavLst>
                                        <p:tav tm="0">
                                          <p:val>
                                            <p:fltVal val="0"/>
                                          </p:val>
                                        </p:tav>
                                        <p:tav tm="100000">
                                          <p:val>
                                            <p:strVal val="#ppt_h"/>
                                          </p:val>
                                        </p:tav>
                                      </p:tavLst>
                                    </p:anim>
                                    <p:animEffect transition="in" filter="fade">
                                      <p:cBhvr>
                                        <p:cTn id="2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1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1 часть">
            <a:hlinkClick r:id="" action="ppaction://media"/>
          </p:cNvPr>
          <p:cNvPicPr>
            <a:picLocks noGrp="1" noChangeAspect="1"/>
          </p:cNvPicPr>
          <p:nvPr>
            <p:ph idx="1"/>
            <a:audioFile r:link="rId2"/>
            <p:extLst>
              <p:ext uri="{DAA4B4D4-6D71-4841-9C94-3DE7FCFB9230}">
                <p14:media xmlns:p14="http://schemas.microsoft.com/office/powerpoint/2010/main" r:embed="rId1"/>
              </p:ext>
            </p:extLst>
          </p:nvPr>
        </p:nvPicPr>
        <p:blipFill>
          <a:blip r:embed="rId6"/>
          <a:stretch>
            <a:fillRect/>
          </a:stretch>
        </p:blipFill>
        <p:spPr>
          <a:xfrm>
            <a:off x="11963400" y="6651625"/>
            <a:ext cx="609600" cy="609600"/>
          </a:xfrm>
        </p:spPr>
      </p:pic>
      <p:pic>
        <p:nvPicPr>
          <p:cNvPr id="4" name="Рисунок 3"/>
          <p:cNvPicPr>
            <a:picLocks noChangeAspect="1"/>
          </p:cNvPicPr>
          <p:nvPr/>
        </p:nvPicPr>
        <p:blipFill rotWithShape="1">
          <a:blip r:embed="rId7"/>
          <a:srcRect/>
          <a:stretch/>
        </p:blipFill>
        <p:spPr>
          <a:xfrm>
            <a:off x="1820055" y="1844924"/>
            <a:ext cx="7811625" cy="4995395"/>
          </a:xfrm>
          <a:prstGeom prst="rect">
            <a:avLst/>
          </a:prstGeom>
        </p:spPr>
      </p:pic>
      <p:sp>
        <p:nvSpPr>
          <p:cNvPr id="8" name="Прямоугольник 7"/>
          <p:cNvSpPr/>
          <p:nvPr/>
        </p:nvSpPr>
        <p:spPr>
          <a:xfrm>
            <a:off x="2815174" y="2842146"/>
            <a:ext cx="6037554" cy="3253711"/>
          </a:xfrm>
          <a:prstGeom prst="rect">
            <a:avLst/>
          </a:prstGeom>
        </p:spPr>
        <p:txBody>
          <a:bodyPr wrap="square">
            <a:spAutoFit/>
          </a:bodyPr>
          <a:lstStyle/>
          <a:p>
            <a:pPr algn="just">
              <a:lnSpc>
                <a:spcPct val="107000"/>
              </a:lnSpc>
              <a:spcAft>
                <a:spcPts val="800"/>
              </a:spcAft>
            </a:pPr>
            <a:r>
              <a:rPr lang="ru-RU" sz="2400" i="1" dirty="0" smtClean="0">
                <a:effectLst>
                  <a:outerShdw blurRad="38100" dist="38100" dir="2700000" algn="tl">
                    <a:srgbClr val="000000">
                      <a:alpha val="43137"/>
                    </a:srgbClr>
                  </a:outerShdw>
                </a:effectLst>
                <a:latin typeface="Monotype Corsiva" panose="03010101010201010101" pitchFamily="66" charset="0"/>
                <a:ea typeface="Calibri" panose="020F0502020204030204" pitchFamily="34" charset="0"/>
                <a:cs typeface="Khmer UI" panose="020B0502040204020203" pitchFamily="34" charset="0"/>
              </a:rPr>
              <a:t>Дорогой братишка, психологи проводят с нами занятия, обучают, как управлять своими эмоциями, как разрешать конфликтные ситуации без кулаков, как устраиваться на работу. Мы проигрываем трудные ситуации, которые могут встретиться на свободе. Это интересно. Вот только поможет ли в реальной жизни ? Пока не знаю...</a:t>
            </a:r>
            <a:endParaRPr lang="ru-RU" sz="2000" i="1" dirty="0">
              <a:effectLst>
                <a:outerShdw blurRad="38100" dist="38100" dir="2700000" algn="tl">
                  <a:srgbClr val="000000">
                    <a:alpha val="43137"/>
                  </a:srgbClr>
                </a:outerShdw>
              </a:effectLst>
              <a:latin typeface="Monotype Corsiva" panose="03010101010201010101" pitchFamily="66" charset="0"/>
              <a:ea typeface="Calibri" panose="020F0502020204030204" pitchFamily="34" charset="0"/>
              <a:cs typeface="Khmer UI" panose="020B0502040204020203" pitchFamily="34" charset="0"/>
            </a:endParaRPr>
          </a:p>
        </p:txBody>
      </p:sp>
      <p:sp>
        <p:nvSpPr>
          <p:cNvPr id="2" name="Прямоугольник 1"/>
          <p:cNvSpPr/>
          <p:nvPr/>
        </p:nvSpPr>
        <p:spPr>
          <a:xfrm>
            <a:off x="415169" y="1254462"/>
            <a:ext cx="10861358" cy="461665"/>
          </a:xfrm>
          <a:prstGeom prst="rect">
            <a:avLst/>
          </a:prstGeom>
          <a:gradFill flip="none" rotWithShape="1">
            <a:gsLst>
              <a:gs pos="0">
                <a:srgbClr val="5C718E">
                  <a:shade val="30000"/>
                  <a:satMod val="115000"/>
                </a:srgbClr>
              </a:gs>
              <a:gs pos="50000">
                <a:srgbClr val="5C718E">
                  <a:shade val="67500"/>
                  <a:satMod val="115000"/>
                </a:srgbClr>
              </a:gs>
              <a:gs pos="100000">
                <a:srgbClr val="5C718E">
                  <a:shade val="100000"/>
                  <a:satMod val="115000"/>
                </a:srgbClr>
              </a:gs>
            </a:gsLst>
            <a:lin ang="13500000" scaled="1"/>
            <a:tileRect/>
          </a:gradFill>
          <a:ln>
            <a:noFill/>
          </a:ln>
        </p:spPr>
        <p:style>
          <a:lnRef idx="1">
            <a:schemeClr val="accent5"/>
          </a:lnRef>
          <a:fillRef idx="3">
            <a:schemeClr val="accent5"/>
          </a:fillRef>
          <a:effectRef idx="2">
            <a:schemeClr val="accent5"/>
          </a:effectRef>
          <a:fontRef idx="minor">
            <a:schemeClr val="lt1"/>
          </a:fontRef>
        </p:style>
        <p:txBody>
          <a:bodyPr wrap="square">
            <a:spAutoFit/>
          </a:bodyPr>
          <a:lstStyle/>
          <a:p>
            <a:pPr algn="just"/>
            <a:r>
              <a:rPr lang="ru-RU" sz="2400" b="1" spc="300" dirty="0">
                <a:solidFill>
                  <a:schemeClr val="tx1"/>
                </a:solidFill>
                <a:latin typeface="Times New Roman" panose="02020603050405020304" pitchFamily="18" charset="0"/>
                <a:cs typeface="Times New Roman" panose="02020603050405020304" pitchFamily="18" charset="0"/>
              </a:rPr>
              <a:t>Для начала можно привести несколько выдержек из писем.</a:t>
            </a:r>
          </a:p>
        </p:txBody>
      </p:sp>
      <p:pic>
        <p:nvPicPr>
          <p:cNvPr id="9" name="1 часть">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15169" y="1357512"/>
            <a:ext cx="609600" cy="609600"/>
          </a:xfrm>
          <a:prstGeom prst="rect">
            <a:avLst/>
          </a:prstGeom>
        </p:spPr>
      </p:pic>
      <p:pic>
        <p:nvPicPr>
          <p:cNvPr id="10" name="2 часть">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415169" y="2537346"/>
            <a:ext cx="609600" cy="609600"/>
          </a:xfrm>
          <a:prstGeom prst="rect">
            <a:avLst/>
          </a:prstGeom>
        </p:spPr>
      </p:pic>
      <p:sp>
        <p:nvSpPr>
          <p:cNvPr id="12" name="Скругленный прямоугольник 11"/>
          <p:cNvSpPr/>
          <p:nvPr/>
        </p:nvSpPr>
        <p:spPr>
          <a:xfrm>
            <a:off x="719969" y="133172"/>
            <a:ext cx="10904220" cy="695802"/>
          </a:xfrm>
          <a:prstGeom prst="roundRect">
            <a:avLst/>
          </a:prstGeom>
          <a:gradFill flip="none" rotWithShape="1">
            <a:gsLst>
              <a:gs pos="0">
                <a:srgbClr val="5C718E">
                  <a:shade val="30000"/>
                  <a:satMod val="115000"/>
                </a:srgbClr>
              </a:gs>
              <a:gs pos="50000">
                <a:srgbClr val="5C718E">
                  <a:shade val="67500"/>
                  <a:satMod val="115000"/>
                </a:srgbClr>
              </a:gs>
              <a:gs pos="100000">
                <a:srgbClr val="5C718E">
                  <a:shade val="100000"/>
                  <a:satMod val="115000"/>
                </a:srgbClr>
              </a:gs>
            </a:gsLst>
            <a:lin ang="13500000" scaled="1"/>
            <a:tileRect/>
          </a:gradFill>
          <a:ln>
            <a:noFill/>
          </a:ln>
          <a:effectLst>
            <a:glow rad="63500">
              <a:schemeClr val="tx1">
                <a:alpha val="40000"/>
              </a:schemeClr>
            </a:glow>
            <a:outerShdw blurRad="50800" dist="38100" dir="5400000" sx="106000" sy="106000" algn="t" rotWithShape="0">
              <a:schemeClr val="tx1">
                <a:alpha val="14000"/>
              </a:schemeClr>
            </a:outerShdw>
          </a:effectLst>
          <a:scene3d>
            <a:camera prst="orthographicFront"/>
            <a:lightRig rig="threePt" dir="t"/>
          </a:scene3d>
          <a:sp3d>
            <a:bevelT w="127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4400" dirty="0" smtClean="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ВВЕДЕНИЕ</a:t>
            </a:r>
            <a:endParaRPr lang="ru-RU" sz="4400"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24739065"/>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par>
                          <p:cTn id="7" fill="hold">
                            <p:stCondLst>
                              <p:cond delay="0"/>
                            </p:stCondLst>
                            <p:childTnLst>
                              <p:par>
                                <p:cTn id="8" presetID="10" presetClass="entr" presetSubtype="0" fill="hold" grpId="0" nodeType="after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par>
                          <p:cTn id="11" fill="hold">
                            <p:stCondLst>
                              <p:cond delay="500"/>
                            </p:stCondLst>
                            <p:childTnLst>
                              <p:par>
                                <p:cTn id="12" presetID="31" presetClass="entr" presetSubtype="0" fill="hold" nodeType="after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1000" fill="hold"/>
                                        <p:tgtEl>
                                          <p:spTgt spid="4"/>
                                        </p:tgtEl>
                                        <p:attrNameLst>
                                          <p:attrName>ppt_w</p:attrName>
                                        </p:attrNameLst>
                                      </p:cBhvr>
                                      <p:tavLst>
                                        <p:tav tm="0">
                                          <p:val>
                                            <p:fltVal val="0"/>
                                          </p:val>
                                        </p:tav>
                                        <p:tav tm="100000">
                                          <p:val>
                                            <p:strVal val="#ppt_w"/>
                                          </p:val>
                                        </p:tav>
                                      </p:tavLst>
                                    </p:anim>
                                    <p:anim calcmode="lin" valueType="num">
                                      <p:cBhvr>
                                        <p:cTn id="15" dur="1000" fill="hold"/>
                                        <p:tgtEl>
                                          <p:spTgt spid="4"/>
                                        </p:tgtEl>
                                        <p:attrNameLst>
                                          <p:attrName>ppt_h</p:attrName>
                                        </p:attrNameLst>
                                      </p:cBhvr>
                                      <p:tavLst>
                                        <p:tav tm="0">
                                          <p:val>
                                            <p:fltVal val="0"/>
                                          </p:val>
                                        </p:tav>
                                        <p:tav tm="100000">
                                          <p:val>
                                            <p:strVal val="#ppt_h"/>
                                          </p:val>
                                        </p:tav>
                                      </p:tavLst>
                                    </p:anim>
                                    <p:anim calcmode="lin" valueType="num">
                                      <p:cBhvr>
                                        <p:cTn id="16" dur="1000" fill="hold"/>
                                        <p:tgtEl>
                                          <p:spTgt spid="4"/>
                                        </p:tgtEl>
                                        <p:attrNameLst>
                                          <p:attrName>style.rotation</p:attrName>
                                        </p:attrNameLst>
                                      </p:cBhvr>
                                      <p:tavLst>
                                        <p:tav tm="0">
                                          <p:val>
                                            <p:fltVal val="90"/>
                                          </p:val>
                                        </p:tav>
                                        <p:tav tm="100000">
                                          <p:val>
                                            <p:fltVal val="0"/>
                                          </p:val>
                                        </p:tav>
                                      </p:tavLst>
                                    </p:anim>
                                    <p:animEffect transition="in" filter="fade">
                                      <p:cBhvr>
                                        <p:cTn id="17" dur="1000"/>
                                        <p:tgtEl>
                                          <p:spTgt spid="4"/>
                                        </p:tgtEl>
                                      </p:cBhvr>
                                    </p:animEffect>
                                  </p:childTnLst>
                                </p:cTn>
                              </p:par>
                            </p:childTnLst>
                          </p:cTn>
                        </p:par>
                        <p:par>
                          <p:cTn id="18" fill="hold">
                            <p:stCondLst>
                              <p:cond delay="1500"/>
                            </p:stCondLst>
                            <p:childTnLst>
                              <p:par>
                                <p:cTn id="19" presetID="14" presetClass="entr" presetSubtype="10" fill="hold" grpId="0" nodeType="afterEffect">
                                  <p:stCondLst>
                                    <p:cond delay="0"/>
                                  </p:stCondLst>
                                  <p:childTnLst>
                                    <p:set>
                                      <p:cBhvr>
                                        <p:cTn id="20" dur="1" fill="hold">
                                          <p:stCondLst>
                                            <p:cond delay="0"/>
                                          </p:stCondLst>
                                        </p:cTn>
                                        <p:tgtEl>
                                          <p:spTgt spid="8">
                                            <p:txEl>
                                              <p:pRg st="0" end="0"/>
                                            </p:txEl>
                                          </p:spTgt>
                                        </p:tgtEl>
                                        <p:attrNameLst>
                                          <p:attrName>style.visibility</p:attrName>
                                        </p:attrNameLst>
                                      </p:cBhvr>
                                      <p:to>
                                        <p:strVal val="visible"/>
                                      </p:to>
                                    </p:set>
                                    <p:animEffect transition="in" filter="randombar(horizontal)">
                                      <p:cBhvr>
                                        <p:cTn id="21" dur="500"/>
                                        <p:tgtEl>
                                          <p:spTgt spid="8">
                                            <p:txEl>
                                              <p:pRg st="0" end="0"/>
                                            </p:txEl>
                                          </p:spTgt>
                                        </p:tgtEl>
                                      </p:cBhvr>
                                    </p:animEffect>
                                  </p:childTnLst>
                                </p:cTn>
                              </p:par>
                            </p:childTnLst>
                          </p:cTn>
                        </p:par>
                        <p:par>
                          <p:cTn id="22" fill="hold">
                            <p:stCondLst>
                              <p:cond delay="2000"/>
                            </p:stCondLst>
                            <p:childTnLst>
                              <p:par>
                                <p:cTn id="23" presetID="1" presetClass="mediacall" presetSubtype="0" fill="hold" nodeType="afterEffect">
                                  <p:stCondLst>
                                    <p:cond delay="0"/>
                                  </p:stCondLst>
                                  <p:childTnLst>
                                    <p:cmd type="call" cmd="playFrom(0.0)">
                                      <p:cBhvr>
                                        <p:cTn id="24" dur="10056" fill="hold"/>
                                        <p:tgtEl>
                                          <p:spTgt spid="9"/>
                                        </p:tgtEl>
                                      </p:cBhvr>
                                    </p:cmd>
                                  </p:childTnLst>
                                </p:cTn>
                              </p:par>
                            </p:childTnLst>
                          </p:cTn>
                        </p:par>
                        <p:par>
                          <p:cTn id="25" fill="hold">
                            <p:stCondLst>
                              <p:cond delay="12056"/>
                            </p:stCondLst>
                            <p:childTnLst>
                              <p:par>
                                <p:cTn id="26" presetID="1" presetClass="mediacall" presetSubtype="0" fill="hold" nodeType="afterEffect">
                                  <p:stCondLst>
                                    <p:cond delay="0"/>
                                  </p:stCondLst>
                                  <p:childTnLst>
                                    <p:cmd type="call" cmd="playFrom(0.0)">
                                      <p:cBhvr>
                                        <p:cTn id="27" dur="8544"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28" repeatCount="indefinite" fill="hold" display="0">
                  <p:stCondLst>
                    <p:cond delay="indefinite"/>
                  </p:stCondLst>
                  <p:endCondLst>
                    <p:cond evt="onStopAudio" delay="0">
                      <p:tgtEl>
                        <p:sldTgt/>
                      </p:tgtEl>
                    </p:cond>
                  </p:endCondLst>
                </p:cTn>
                <p:tgtEl>
                  <p:spTgt spid="5"/>
                </p:tgtEl>
              </p:cMediaNode>
            </p:audio>
            <p:audio>
              <p:cMediaNode vol="80000" showWhenStopped="0">
                <p:cTn id="29" fill="hold" display="0">
                  <p:stCondLst>
                    <p:cond delay="indefinite"/>
                  </p:stCondLst>
                  <p:endCondLst>
                    <p:cond evt="onStopAudio" delay="0">
                      <p:tgtEl>
                        <p:sldTgt/>
                      </p:tgtEl>
                    </p:cond>
                  </p:endCondLst>
                </p:cTn>
                <p:tgtEl>
                  <p:spTgt spid="9"/>
                </p:tgtEl>
              </p:cMediaNode>
            </p:audio>
            <p:audio>
              <p:cMediaNode vol="80000" showWhenStopped="0">
                <p:cTn id="30" fill="hold" display="0">
                  <p:stCondLst>
                    <p:cond delay="indefinite"/>
                  </p:stCondLst>
                  <p:endCondLst>
                    <p:cond evt="onStopAudio" delay="0">
                      <p:tgtEl>
                        <p:sldTgt/>
                      </p:tgtEl>
                    </p:cond>
                  </p:endCondLst>
                </p:cTn>
                <p:tgtEl>
                  <p:spTgt spid="10"/>
                </p:tgtEl>
              </p:cMediaNode>
            </p:audio>
          </p:childTnLst>
        </p:cTn>
      </p:par>
    </p:tnLst>
    <p:bldLst>
      <p:bldP spid="8" grpId="0" build="p"/>
      <p:bldP spid="2" grpId="0" animBg="1"/>
      <p:bldP spid="1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4"/>
          <a:stretch>
            <a:fillRect/>
          </a:stretch>
        </p:blipFill>
        <p:spPr>
          <a:xfrm>
            <a:off x="4151052" y="1119827"/>
            <a:ext cx="7505699" cy="4801651"/>
          </a:xfrm>
          <a:prstGeom prst="rect">
            <a:avLst/>
          </a:prstGeom>
        </p:spPr>
      </p:pic>
      <p:sp>
        <p:nvSpPr>
          <p:cNvPr id="10" name="Прямоугольник 9"/>
          <p:cNvSpPr/>
          <p:nvPr/>
        </p:nvSpPr>
        <p:spPr>
          <a:xfrm>
            <a:off x="4315393" y="1274553"/>
            <a:ext cx="7177016" cy="4522080"/>
          </a:xfrm>
          <a:prstGeom prst="rect">
            <a:avLst/>
          </a:prstGeom>
          <a:solidFill>
            <a:srgbClr val="E5BF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Заголовок 1"/>
          <p:cNvSpPr>
            <a:spLocks noGrp="1"/>
          </p:cNvSpPr>
          <p:nvPr>
            <p:ph type="title"/>
          </p:nvPr>
        </p:nvSpPr>
        <p:spPr/>
        <p:txBody>
          <a:bodyPr/>
          <a:lstStyle/>
          <a:p>
            <a:endParaRPr lang="ru-RU" dirty="0"/>
          </a:p>
        </p:txBody>
      </p:sp>
      <p:sp>
        <p:nvSpPr>
          <p:cNvPr id="5" name="Скругленный прямоугольник 4"/>
          <p:cNvSpPr/>
          <p:nvPr/>
        </p:nvSpPr>
        <p:spPr>
          <a:xfrm>
            <a:off x="213702" y="1060927"/>
            <a:ext cx="3647478" cy="5582169"/>
          </a:xfrm>
          <a:prstGeom prst="roundRect">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pc="300" dirty="0">
                <a:solidFill>
                  <a:schemeClr val="tx1"/>
                </a:solidFill>
                <a:latin typeface="Times New Roman" panose="02020603050405020304" pitchFamily="18" charset="0"/>
                <a:cs typeface="Times New Roman" panose="02020603050405020304" pitchFamily="18" charset="0"/>
              </a:rPr>
              <a:t>А вот выдержка из письма бывшей осужденной, которое еще 20 лет назад передала доктор педагогических наук, профессор Пермского государственного педагогического университета Алевтина Степановна Новоселова. При ее непосредственном участии в 80-е годы в Перми была создана первая психологическая лаборатория в женской исправительной колонии.</a:t>
            </a:r>
          </a:p>
        </p:txBody>
      </p:sp>
      <p:sp>
        <p:nvSpPr>
          <p:cNvPr id="8" name="Прямоугольник 7"/>
          <p:cNvSpPr/>
          <p:nvPr/>
        </p:nvSpPr>
        <p:spPr>
          <a:xfrm>
            <a:off x="4408538" y="1320049"/>
            <a:ext cx="7178836" cy="4401205"/>
          </a:xfrm>
          <a:prstGeom prst="rect">
            <a:avLst/>
          </a:prstGeom>
        </p:spPr>
        <p:txBody>
          <a:bodyPr wrap="square">
            <a:spAutoFit/>
          </a:bodyPr>
          <a:lstStyle/>
          <a:p>
            <a:pPr algn="just"/>
            <a:r>
              <a:rPr lang="ru-RU" sz="2000" i="1" dirty="0">
                <a:latin typeface="Monotype Corsiva" panose="03010101010201010101" pitchFamily="66" charset="0"/>
              </a:rPr>
              <a:t>Уважаемая Алевтина Степановна! Пишет Вам бывшая осужденная М... Вот уже полгода я на свободе. С трудом устроилась на работу. Какой-то был заколдованный круг: паспорт не могла получить, потому что нет прописки и работы, а на работу не принимают, потому что нет паспорта. Да и боялись, по-видимому, брать на работу нас, бывших “</a:t>
            </a:r>
            <a:r>
              <a:rPr lang="ru-RU" sz="2000" i="1" dirty="0" err="1">
                <a:latin typeface="Monotype Corsiva" panose="03010101010201010101" pitchFamily="66" charset="0"/>
              </a:rPr>
              <a:t>зэчек</a:t>
            </a:r>
            <a:r>
              <a:rPr lang="ru-RU" sz="2000" i="1" dirty="0">
                <a:latin typeface="Monotype Corsiva" panose="03010101010201010101" pitchFamily="66" charset="0"/>
              </a:rPr>
              <a:t>”, как они выражаются. Порой хотелось на все плюнуть... и вновь податься в “малину". </a:t>
            </a:r>
            <a:r>
              <a:rPr lang="ru-RU" sz="2000" i="1" dirty="0" err="1">
                <a:latin typeface="Monotype Corsiva" panose="03010101010201010101" pitchFamily="66" charset="0"/>
              </a:rPr>
              <a:t>Ho</a:t>
            </a:r>
            <a:r>
              <a:rPr lang="ru-RU" sz="2000" i="1" dirty="0">
                <a:latin typeface="Monotype Corsiva" panose="03010101010201010101" pitchFamily="66" charset="0"/>
              </a:rPr>
              <a:t> удерживала судьба маленькой дочери, по которой я очень соскучилась, и данное </a:t>
            </a:r>
            <a:r>
              <a:rPr lang="ru-RU" sz="2000" i="1" dirty="0" smtClean="0">
                <a:latin typeface="Monotype Corsiva" panose="03010101010201010101" pitchFamily="66" charset="0"/>
              </a:rPr>
              <a:t>Вам слово</a:t>
            </a:r>
            <a:r>
              <a:rPr lang="ru-RU" sz="2000" i="1" dirty="0">
                <a:latin typeface="Monotype Corsiva" panose="03010101010201010101" pitchFamily="66" charset="0"/>
              </a:rPr>
              <a:t>, что больше не сяду... В трудные моменты я всегда вспоминала нашу группу, аутотренинг, упражнения, которые мы выполняли, Ваши напутствия, и сразу становилось легче на душе, появлялись новые силы.</a:t>
            </a:r>
          </a:p>
          <a:p>
            <a:pPr algn="just"/>
            <a:r>
              <a:rPr lang="ru-RU" sz="2000" i="1" dirty="0">
                <a:latin typeface="Monotype Corsiva" panose="03010101010201010101" pitchFamily="66" charset="0"/>
              </a:rPr>
              <a:t>Работаю в строительном управлении. Часть рабочих относится недоверчиво. Направляют на самые сложные участки. Очень не хватает Вашей </a:t>
            </a:r>
            <a:r>
              <a:rPr lang="ru-RU" sz="2000" i="1" dirty="0" smtClean="0">
                <a:latin typeface="Monotype Corsiva" panose="03010101010201010101" pitchFamily="66" charset="0"/>
              </a:rPr>
              <a:t>поддержки.</a:t>
            </a:r>
            <a:endParaRPr lang="ru-RU" sz="2000" i="1" dirty="0">
              <a:latin typeface="Monotype Corsiva" panose="03010101010201010101" pitchFamily="66" charset="0"/>
            </a:endParaRPr>
          </a:p>
        </p:txBody>
      </p:sp>
      <p:sp>
        <p:nvSpPr>
          <p:cNvPr id="11" name="Прямоугольник 10"/>
          <p:cNvSpPr/>
          <p:nvPr/>
        </p:nvSpPr>
        <p:spPr>
          <a:xfrm>
            <a:off x="3996035" y="6042354"/>
            <a:ext cx="7815732" cy="707886"/>
          </a:xfrm>
          <a:prstGeom prst="rect">
            <a:avLst/>
          </a:prstGeom>
          <a:solidFill>
            <a:srgbClr val="B5C1CF"/>
          </a:solidFill>
        </p:spPr>
        <p:style>
          <a:lnRef idx="0">
            <a:schemeClr val="accent5"/>
          </a:lnRef>
          <a:fillRef idx="3">
            <a:schemeClr val="accent5"/>
          </a:fillRef>
          <a:effectRef idx="3">
            <a:schemeClr val="accent5"/>
          </a:effectRef>
          <a:fontRef idx="minor">
            <a:schemeClr val="lt1"/>
          </a:fontRef>
        </p:style>
        <p:txBody>
          <a:bodyPr wrap="square">
            <a:spAutoFit/>
          </a:bodyPr>
          <a:lstStyle/>
          <a:p>
            <a:pPr algn="just"/>
            <a:r>
              <a:rPr lang="ru-RU" sz="2000" b="1" dirty="0">
                <a:solidFill>
                  <a:schemeClr val="tx1"/>
                </a:solidFill>
                <a:latin typeface="Times New Roman" panose="02020603050405020304" pitchFamily="18" charset="0"/>
                <a:cs typeface="Times New Roman" panose="02020603050405020304" pitchFamily="18" charset="0"/>
              </a:rPr>
              <a:t>Уже эти два письма говорят о том, что психологическая служба в ФСИН реально помогает заключенным.</a:t>
            </a:r>
          </a:p>
        </p:txBody>
      </p:sp>
      <p:pic>
        <p:nvPicPr>
          <p:cNvPr id="9" name="3">
            <a:hlinkClick r:id="" action="ppaction://media"/>
          </p:cNvPr>
          <p:cNvPicPr>
            <a:picLocks noGrp="1" noChangeAspect="1"/>
          </p:cNvPicPr>
          <p:nvPr>
            <p:ph idx="1"/>
            <a:audioFile r:link="rId2"/>
            <p:extLst>
              <p:ext uri="{DAA4B4D4-6D71-4841-9C94-3DE7FCFB9230}">
                <p14:media xmlns:p14="http://schemas.microsoft.com/office/powerpoint/2010/main" r:embed="rId1"/>
              </p:ext>
            </p:extLst>
          </p:nvPr>
        </p:nvPicPr>
        <p:blipFill>
          <a:blip r:embed="rId5"/>
          <a:stretch>
            <a:fillRect/>
          </a:stretch>
        </p:blipFill>
        <p:spPr>
          <a:xfrm>
            <a:off x="4025521" y="1520274"/>
            <a:ext cx="609600" cy="609600"/>
          </a:xfrm>
        </p:spPr>
      </p:pic>
      <p:sp>
        <p:nvSpPr>
          <p:cNvPr id="12" name="Скругленный прямоугольник 11"/>
          <p:cNvSpPr/>
          <p:nvPr/>
        </p:nvSpPr>
        <p:spPr>
          <a:xfrm>
            <a:off x="643890" y="162325"/>
            <a:ext cx="10904220" cy="695802"/>
          </a:xfrm>
          <a:prstGeom prst="roundRect">
            <a:avLst/>
          </a:prstGeom>
          <a:gradFill flip="none" rotWithShape="1">
            <a:gsLst>
              <a:gs pos="0">
                <a:srgbClr val="5C718E">
                  <a:shade val="30000"/>
                  <a:satMod val="115000"/>
                </a:srgbClr>
              </a:gs>
              <a:gs pos="50000">
                <a:srgbClr val="5C718E">
                  <a:shade val="67500"/>
                  <a:satMod val="115000"/>
                </a:srgbClr>
              </a:gs>
              <a:gs pos="100000">
                <a:srgbClr val="5C718E">
                  <a:shade val="100000"/>
                  <a:satMod val="115000"/>
                </a:srgbClr>
              </a:gs>
            </a:gsLst>
            <a:lin ang="13500000" scaled="1"/>
            <a:tileRect/>
          </a:gradFill>
          <a:ln>
            <a:noFill/>
          </a:ln>
          <a:effectLst>
            <a:glow rad="63500">
              <a:schemeClr val="tx1">
                <a:alpha val="40000"/>
              </a:schemeClr>
            </a:glow>
            <a:outerShdw blurRad="50800" dist="38100" dir="5400000" sx="106000" sy="106000" algn="t" rotWithShape="0">
              <a:schemeClr val="tx1">
                <a:alpha val="14000"/>
              </a:schemeClr>
            </a:outerShdw>
          </a:effectLst>
          <a:scene3d>
            <a:camera prst="orthographicFront"/>
            <a:lightRig rig="threePt" dir="t"/>
          </a:scene3d>
          <a:sp3d>
            <a:bevelT w="127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ru-RU"/>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ru-RU" sz="4400" dirty="0" smtClean="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ВВЕДЕНИЕ</a:t>
            </a:r>
            <a:endParaRPr lang="ru-RU" sz="4400"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15899710"/>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par>
                          <p:cTn id="12" fill="hold">
                            <p:stCondLst>
                              <p:cond delay="1000"/>
                            </p:stCondLst>
                            <p:childTnLst>
                              <p:par>
                                <p:cTn id="13" presetID="21" presetClass="entr" presetSubtype="1"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heel(1)">
                                      <p:cBhvr>
                                        <p:cTn id="15" dur="2000"/>
                                        <p:tgtEl>
                                          <p:spTgt spid="4"/>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childTnLst>
                          </p:cTn>
                        </p:par>
                        <p:par>
                          <p:cTn id="19" fill="hold">
                            <p:stCondLst>
                              <p:cond delay="3000"/>
                            </p:stCondLst>
                            <p:childTnLst>
                              <p:par>
                                <p:cTn id="20" presetID="1" presetClass="mediacall" presetSubtype="0" fill="hold" nodeType="afterEffect">
                                  <p:stCondLst>
                                    <p:cond delay="0"/>
                                  </p:stCondLst>
                                  <p:childTnLst>
                                    <p:cmd type="call" cmd="playFrom(0.0)">
                                      <p:cBhvr>
                                        <p:cTn id="21" dur="56136" fill="hold"/>
                                        <p:tgtEl>
                                          <p:spTgt spid="9"/>
                                        </p:tgtEl>
                                      </p:cBhvr>
                                    </p:cmd>
                                  </p:childTnLst>
                                </p:cTn>
                              </p:par>
                              <p:par>
                                <p:cTn id="22" presetID="14" presetClass="entr" presetSubtype="10"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randombar(horizontal)">
                                      <p:cBhvr>
                                        <p:cTn id="24" dur="500"/>
                                        <p:tgtEl>
                                          <p:spTgt spid="8"/>
                                        </p:tgtEl>
                                      </p:cBhvr>
                                    </p:animEffect>
                                  </p:childTnLst>
                                </p:cTn>
                              </p:par>
                            </p:childTnLst>
                          </p:cTn>
                        </p:par>
                        <p:par>
                          <p:cTn id="25" fill="hold">
                            <p:stCondLst>
                              <p:cond delay="59136"/>
                            </p:stCondLst>
                            <p:childTnLst>
                              <p:par>
                                <p:cTn id="26" presetID="53" presetClass="entr" presetSubtype="16" fill="hold" grpId="0" nodeType="afterEffect">
                                  <p:stCondLst>
                                    <p:cond delay="0"/>
                                  </p:stCondLst>
                                  <p:childTnLst>
                                    <p:set>
                                      <p:cBhvr>
                                        <p:cTn id="27" dur="1" fill="hold">
                                          <p:stCondLst>
                                            <p:cond delay="0"/>
                                          </p:stCondLst>
                                        </p:cTn>
                                        <p:tgtEl>
                                          <p:spTgt spid="11"/>
                                        </p:tgtEl>
                                        <p:attrNameLst>
                                          <p:attrName>style.visibility</p:attrName>
                                        </p:attrNameLst>
                                      </p:cBhvr>
                                      <p:to>
                                        <p:strVal val="visible"/>
                                      </p:to>
                                    </p:set>
                                    <p:anim calcmode="lin" valueType="num">
                                      <p:cBhvr>
                                        <p:cTn id="28" dur="500" fill="hold"/>
                                        <p:tgtEl>
                                          <p:spTgt spid="11"/>
                                        </p:tgtEl>
                                        <p:attrNameLst>
                                          <p:attrName>ppt_w</p:attrName>
                                        </p:attrNameLst>
                                      </p:cBhvr>
                                      <p:tavLst>
                                        <p:tav tm="0">
                                          <p:val>
                                            <p:fltVal val="0"/>
                                          </p:val>
                                        </p:tav>
                                        <p:tav tm="100000">
                                          <p:val>
                                            <p:strVal val="#ppt_w"/>
                                          </p:val>
                                        </p:tav>
                                      </p:tavLst>
                                    </p:anim>
                                    <p:anim calcmode="lin" valueType="num">
                                      <p:cBhvr>
                                        <p:cTn id="29" dur="500" fill="hold"/>
                                        <p:tgtEl>
                                          <p:spTgt spid="11"/>
                                        </p:tgtEl>
                                        <p:attrNameLst>
                                          <p:attrName>ppt_h</p:attrName>
                                        </p:attrNameLst>
                                      </p:cBhvr>
                                      <p:tavLst>
                                        <p:tav tm="0">
                                          <p:val>
                                            <p:fltVal val="0"/>
                                          </p:val>
                                        </p:tav>
                                        <p:tav tm="100000">
                                          <p:val>
                                            <p:strVal val="#ppt_h"/>
                                          </p:val>
                                        </p:tav>
                                      </p:tavLst>
                                    </p:anim>
                                    <p:animEffect transition="in" filter="fade">
                                      <p:cBhvr>
                                        <p:cTn id="3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31" fill="hold" display="0">
                  <p:stCondLst>
                    <p:cond delay="indefinite"/>
                  </p:stCondLst>
                  <p:endCondLst>
                    <p:cond evt="onStopAudio" delay="0">
                      <p:tgtEl>
                        <p:sldTgt/>
                      </p:tgtEl>
                    </p:cond>
                  </p:endCondLst>
                </p:cTn>
                <p:tgtEl>
                  <p:spTgt spid="9"/>
                </p:tgtEl>
              </p:cMediaNode>
            </p:audio>
          </p:childTnLst>
        </p:cTn>
      </p:par>
    </p:tnLst>
    <p:bldLst>
      <p:bldP spid="10" grpId="0" animBg="1"/>
      <p:bldP spid="5" grpId="0" animBg="1"/>
      <p:bldP spid="8" grpId="0"/>
      <p:bldP spid="11" grpId="0" animBg="1"/>
      <p:bldP spid="1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flipH="1" flipV="1">
            <a:off x="12192000" y="6858000"/>
            <a:ext cx="152400" cy="198120"/>
          </a:xfrm>
          <a:noFill/>
          <a:ln>
            <a:noFill/>
          </a:ln>
        </p:spPr>
        <p:txBody>
          <a:bodyPr anchor="ctr" anchorCtr="0">
            <a:normAutofit fontScale="32500" lnSpcReduction="20000"/>
          </a:bodyPr>
          <a:lstStyle/>
          <a:p>
            <a:endParaRPr lang="ru-RU" dirty="0"/>
          </a:p>
        </p:txBody>
      </p:sp>
      <p:sp>
        <p:nvSpPr>
          <p:cNvPr id="4" name="Прямоугольник 3"/>
          <p:cNvSpPr/>
          <p:nvPr/>
        </p:nvSpPr>
        <p:spPr>
          <a:xfrm>
            <a:off x="1012874" y="787791"/>
            <a:ext cx="8131126" cy="369332"/>
          </a:xfrm>
          <a:prstGeom prst="rect">
            <a:avLst/>
          </a:prstGeom>
          <a:noFill/>
        </p:spPr>
        <p:txBody>
          <a:bodyPr wrap="square">
            <a:spAutoFit/>
          </a:bodyPr>
          <a:lstStyle/>
          <a:p>
            <a:endParaRPr lang="ru-RU" spc="300" dirty="0">
              <a:latin typeface="Times New Roman" panose="02020603050405020304" pitchFamily="18" charset="0"/>
              <a:cs typeface="Times New Roman" panose="02020603050405020304" pitchFamily="18" charset="0"/>
            </a:endParaRPr>
          </a:p>
        </p:txBody>
      </p:sp>
      <p:sp>
        <p:nvSpPr>
          <p:cNvPr id="8" name="Скругленный прямоугольник 7"/>
          <p:cNvSpPr/>
          <p:nvPr/>
        </p:nvSpPr>
        <p:spPr>
          <a:xfrm>
            <a:off x="402084" y="1154186"/>
            <a:ext cx="11535507" cy="5313381"/>
          </a:xfrm>
          <a:prstGeom prst="roundRect">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ru-RU" sz="2400" spc="300" dirty="0">
                <a:solidFill>
                  <a:schemeClr val="tx1"/>
                </a:solidFill>
                <a:latin typeface="Times New Roman" panose="02020603050405020304" pitchFamily="18" charset="0"/>
                <a:cs typeface="Times New Roman" panose="02020603050405020304" pitchFamily="18" charset="0"/>
              </a:rPr>
              <a:t>Должность тюремного психолога в СССР стали вводить в 70-е годы прошлого века в воспитательных колониях для несовершеннолетних. В конце 80-х в порядке эксперимента были созданы две психологические лаборатории (по четыре - пять специалистов в каждой) во взрослых исправительных учреждениях. Начиная с 1992 года такие лаборатории стали создаваться на регулярной основе в исправительных учреждениях всех субъектов РФ. Сегодня в </a:t>
            </a:r>
            <a:r>
              <a:rPr lang="ru-RU" sz="2400" spc="300" dirty="0" smtClean="0">
                <a:solidFill>
                  <a:schemeClr val="tx1"/>
                </a:solidFill>
                <a:latin typeface="Times New Roman" panose="02020603050405020304" pitchFamily="18" charset="0"/>
                <a:cs typeface="Times New Roman" panose="02020603050405020304" pitchFamily="18" charset="0"/>
              </a:rPr>
              <a:t>УИС </a:t>
            </a:r>
            <a:r>
              <a:rPr lang="ru-RU" sz="2400" spc="300" dirty="0">
                <a:solidFill>
                  <a:schemeClr val="tx1"/>
                </a:solidFill>
                <a:latin typeface="Times New Roman" panose="02020603050405020304" pitchFamily="18" charset="0"/>
                <a:cs typeface="Times New Roman" panose="02020603050405020304" pitchFamily="18" charset="0"/>
              </a:rPr>
              <a:t>России работает уже 3,5 тыс. психологов.</a:t>
            </a:r>
          </a:p>
        </p:txBody>
      </p:sp>
      <p:sp>
        <p:nvSpPr>
          <p:cNvPr id="6" name="Заголовок 5"/>
          <p:cNvSpPr>
            <a:spLocks noGrp="1"/>
          </p:cNvSpPr>
          <p:nvPr>
            <p:ph type="title"/>
          </p:nvPr>
        </p:nvSpPr>
        <p:spPr>
          <a:xfrm>
            <a:off x="720968" y="180459"/>
            <a:ext cx="10515600" cy="791998"/>
          </a:xfrm>
          <a:prstGeom prst="roundRect">
            <a:avLst/>
          </a:prstGeom>
          <a:gradFill flip="none" rotWithShape="1">
            <a:gsLst>
              <a:gs pos="0">
                <a:srgbClr val="5C718E">
                  <a:shade val="30000"/>
                  <a:satMod val="115000"/>
                </a:srgbClr>
              </a:gs>
              <a:gs pos="50000">
                <a:srgbClr val="5C718E">
                  <a:shade val="67500"/>
                  <a:satMod val="115000"/>
                </a:srgbClr>
              </a:gs>
              <a:gs pos="100000">
                <a:srgbClr val="5C718E">
                  <a:shade val="100000"/>
                  <a:satMod val="115000"/>
                </a:srgbClr>
              </a:gs>
            </a:gsLst>
            <a:lin ang="13500000" scaled="1"/>
            <a:tileRect/>
          </a:gradFill>
          <a:ln>
            <a:noFill/>
          </a:ln>
          <a:effectLst>
            <a:glow rad="63500">
              <a:schemeClr val="tx1">
                <a:alpha val="40000"/>
              </a:schemeClr>
            </a:glow>
            <a:outerShdw blurRad="50800" dist="38100" dir="5400000" sx="106000" sy="106000" algn="t" rotWithShape="0">
              <a:schemeClr val="tx1">
                <a:alpha val="14000"/>
              </a:schemeClr>
            </a:outerShdw>
          </a:effectLst>
          <a:scene3d>
            <a:camera prst="orthographicFront"/>
            <a:lightRig rig="threePt" dir="t"/>
          </a:scene3d>
          <a:sp3d>
            <a:bevelT w="12700" h="88900"/>
          </a:sp3d>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defPPr>
              <a:defRPr lang="ru-RU"/>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ru-RU" sz="3600"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Этапы развития психологической службы </a:t>
            </a:r>
            <a:r>
              <a:rPr lang="ru-RU" sz="3600" dirty="0" smtClean="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УИС</a:t>
            </a:r>
            <a:endParaRPr lang="ru-RU" sz="3600"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893434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barn(inVertical)">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p:cNvPicPr>
            <a:picLocks noChangeAspect="1"/>
          </p:cNvPicPr>
          <p:nvPr/>
        </p:nvPicPr>
        <p:blipFill>
          <a:blip r:embed="rId2"/>
          <a:stretch>
            <a:fillRect/>
          </a:stretch>
        </p:blipFill>
        <p:spPr>
          <a:xfrm>
            <a:off x="9837275" y="874880"/>
            <a:ext cx="2363863" cy="2670292"/>
          </a:xfrm>
          <a:prstGeom prst="ellipse">
            <a:avLst/>
          </a:prstGeom>
          <a:ln>
            <a:noFill/>
          </a:ln>
          <a:effectLst>
            <a:softEdge rad="112500"/>
          </a:effectLst>
        </p:spPr>
      </p:pic>
      <p:sp>
        <p:nvSpPr>
          <p:cNvPr id="14" name="Скругленный прямоугольник 13"/>
          <p:cNvSpPr/>
          <p:nvPr/>
        </p:nvSpPr>
        <p:spPr>
          <a:xfrm>
            <a:off x="10083426" y="2973824"/>
            <a:ext cx="1871560" cy="525974"/>
          </a:xfrm>
          <a:prstGeom prst="roundRect">
            <a:avLst/>
          </a:prstGeom>
          <a:solidFill>
            <a:srgbClr val="B5C1C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2000" dirty="0">
                <a:solidFill>
                  <a:schemeClr val="tx1"/>
                </a:solidFill>
                <a:latin typeface="Monotype Corsiva" panose="03010101010201010101" pitchFamily="66" charset="0"/>
                <a:cs typeface="Times New Roman" panose="02020603050405020304" pitchFamily="18" charset="0"/>
              </a:rPr>
              <a:t>Б. С. </a:t>
            </a:r>
            <a:r>
              <a:rPr lang="ru-RU" sz="2000" dirty="0" err="1">
                <a:solidFill>
                  <a:schemeClr val="tx1"/>
                </a:solidFill>
                <a:latin typeface="Monotype Corsiva" panose="03010101010201010101" pitchFamily="66" charset="0"/>
                <a:cs typeface="Times New Roman" panose="02020603050405020304" pitchFamily="18" charset="0"/>
              </a:rPr>
              <a:t>Утиевский</a:t>
            </a:r>
            <a:endParaRPr lang="ru-RU" sz="2000" dirty="0">
              <a:solidFill>
                <a:schemeClr val="tx1"/>
              </a:solidFill>
              <a:latin typeface="Monotype Corsiva" panose="03010101010201010101" pitchFamily="66" charset="0"/>
            </a:endParaRPr>
          </a:p>
        </p:txBody>
      </p:sp>
      <p:pic>
        <p:nvPicPr>
          <p:cNvPr id="5" name="Рисунок 4"/>
          <p:cNvPicPr>
            <a:picLocks noChangeAspect="1"/>
          </p:cNvPicPr>
          <p:nvPr/>
        </p:nvPicPr>
        <p:blipFill>
          <a:blip r:embed="rId3"/>
          <a:stretch>
            <a:fillRect/>
          </a:stretch>
        </p:blipFill>
        <p:spPr>
          <a:xfrm>
            <a:off x="6479650" y="874156"/>
            <a:ext cx="2179413" cy="2537060"/>
          </a:xfrm>
          <a:prstGeom prst="ellipse">
            <a:avLst/>
          </a:prstGeom>
          <a:ln>
            <a:noFill/>
          </a:ln>
          <a:effectLst>
            <a:softEdge rad="112500"/>
          </a:effectLst>
        </p:spPr>
      </p:pic>
      <p:sp>
        <p:nvSpPr>
          <p:cNvPr id="12" name="Скругленный прямоугольник 11"/>
          <p:cNvSpPr/>
          <p:nvPr/>
        </p:nvSpPr>
        <p:spPr>
          <a:xfrm>
            <a:off x="6522400" y="2870655"/>
            <a:ext cx="1774208" cy="525974"/>
          </a:xfrm>
          <a:prstGeom prst="roundRect">
            <a:avLst/>
          </a:prstGeom>
          <a:solidFill>
            <a:srgbClr val="B5C1C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2000" dirty="0">
                <a:solidFill>
                  <a:schemeClr val="tx1"/>
                </a:solidFill>
                <a:latin typeface="Monotype Corsiva" panose="03010101010201010101" pitchFamily="66" charset="0"/>
                <a:cs typeface="Times New Roman" panose="02020603050405020304" pitchFamily="18" charset="0"/>
              </a:rPr>
              <a:t>С. В. </a:t>
            </a:r>
            <a:r>
              <a:rPr lang="ru-RU" sz="2000" dirty="0" err="1">
                <a:solidFill>
                  <a:schemeClr val="tx1"/>
                </a:solidFill>
                <a:latin typeface="Monotype Corsiva" panose="03010101010201010101" pitchFamily="66" charset="0"/>
                <a:cs typeface="Times New Roman" panose="02020603050405020304" pitchFamily="18" charset="0"/>
              </a:rPr>
              <a:t>Познышев</a:t>
            </a:r>
            <a:endParaRPr lang="ru-RU" sz="2000" dirty="0">
              <a:solidFill>
                <a:schemeClr val="tx1"/>
              </a:solidFill>
              <a:latin typeface="Monotype Corsiva" panose="03010101010201010101" pitchFamily="66" charset="0"/>
              <a:cs typeface="Times New Roman" panose="02020603050405020304" pitchFamily="18" charset="0"/>
            </a:endParaRPr>
          </a:p>
        </p:txBody>
      </p:sp>
      <p:sp>
        <p:nvSpPr>
          <p:cNvPr id="2" name="Заголовок 1"/>
          <p:cNvSpPr>
            <a:spLocks noGrp="1"/>
          </p:cNvSpPr>
          <p:nvPr>
            <p:ph type="title"/>
          </p:nvPr>
        </p:nvSpPr>
        <p:spPr>
          <a:xfrm>
            <a:off x="-10591339" y="125009"/>
            <a:ext cx="10515600" cy="1325563"/>
          </a:xfrm>
        </p:spPr>
        <p:txBody>
          <a:bodyPr/>
          <a:lstStyle/>
          <a:p>
            <a:endParaRPr lang="ru-RU" dirty="0"/>
          </a:p>
        </p:txBody>
      </p:sp>
      <p:sp>
        <p:nvSpPr>
          <p:cNvPr id="3" name="Объект 2"/>
          <p:cNvSpPr>
            <a:spLocks noGrp="1"/>
          </p:cNvSpPr>
          <p:nvPr>
            <p:ph idx="1"/>
          </p:nvPr>
        </p:nvSpPr>
        <p:spPr>
          <a:xfrm flipH="1" flipV="1">
            <a:off x="12192000" y="6858000"/>
            <a:ext cx="152400" cy="198120"/>
          </a:xfrm>
          <a:noFill/>
          <a:ln>
            <a:noFill/>
          </a:ln>
        </p:spPr>
        <p:txBody>
          <a:bodyPr anchor="ctr" anchorCtr="0">
            <a:normAutofit fontScale="32500" lnSpcReduction="20000"/>
          </a:bodyPr>
          <a:lstStyle/>
          <a:p>
            <a:endParaRPr lang="ru-RU" dirty="0"/>
          </a:p>
        </p:txBody>
      </p:sp>
      <p:sp>
        <p:nvSpPr>
          <p:cNvPr id="4" name="Прямоугольник 3"/>
          <p:cNvSpPr/>
          <p:nvPr/>
        </p:nvSpPr>
        <p:spPr>
          <a:xfrm>
            <a:off x="1012874" y="787791"/>
            <a:ext cx="8131126" cy="369332"/>
          </a:xfrm>
          <a:prstGeom prst="rect">
            <a:avLst/>
          </a:prstGeom>
          <a:noFill/>
        </p:spPr>
        <p:txBody>
          <a:bodyPr wrap="square">
            <a:spAutoFit/>
          </a:bodyPr>
          <a:lstStyle/>
          <a:p>
            <a:endParaRPr lang="ru-RU" spc="300" dirty="0">
              <a:latin typeface="Times New Roman" panose="02020603050405020304" pitchFamily="18" charset="0"/>
              <a:cs typeface="Times New Roman" panose="02020603050405020304" pitchFamily="18" charset="0"/>
            </a:endParaRPr>
          </a:p>
        </p:txBody>
      </p:sp>
      <p:sp>
        <p:nvSpPr>
          <p:cNvPr id="8" name="Скругленный прямоугольник 7"/>
          <p:cNvSpPr/>
          <p:nvPr/>
        </p:nvSpPr>
        <p:spPr>
          <a:xfrm>
            <a:off x="138227" y="1157123"/>
            <a:ext cx="6138022" cy="5582634"/>
          </a:xfrm>
          <a:prstGeom prst="roundRect">
            <a:avLst/>
          </a:prstGeom>
          <a:solidFill>
            <a:srgbClr val="5C718E"/>
          </a:solidFill>
          <a:ln w="57150">
            <a:solidFill>
              <a:srgbClr val="FAE3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ru-RU" sz="2000" spc="300" dirty="0" smtClean="0">
              <a:solidFill>
                <a:schemeClr val="tx1"/>
              </a:solidFill>
              <a:latin typeface="Times New Roman" panose="02020603050405020304" pitchFamily="18" charset="0"/>
              <a:cs typeface="Times New Roman" panose="02020603050405020304" pitchFamily="18" charset="0"/>
            </a:endParaRPr>
          </a:p>
          <a:p>
            <a:pPr algn="just"/>
            <a:r>
              <a:rPr lang="ru-RU" sz="2200" dirty="0" smtClean="0">
                <a:solidFill>
                  <a:schemeClr val="tx1"/>
                </a:solidFill>
                <a:latin typeface="Times New Roman" panose="02020603050405020304" pitchFamily="18" charset="0"/>
                <a:cs typeface="Times New Roman" panose="02020603050405020304" pitchFamily="18" charset="0"/>
              </a:rPr>
              <a:t>Необходимость </a:t>
            </a:r>
            <a:r>
              <a:rPr lang="ru-RU" sz="2200" dirty="0">
                <a:solidFill>
                  <a:schemeClr val="tx1"/>
                </a:solidFill>
                <a:latin typeface="Times New Roman" panose="02020603050405020304" pitchFamily="18" charset="0"/>
                <a:cs typeface="Times New Roman" panose="02020603050405020304" pitchFamily="18" charset="0"/>
              </a:rPr>
              <a:t>создания психологической службы для работы пенитенциарной системы была в большей степени признана юристами, чем психологами. В работах юристов (В. М. Позднякова, </a:t>
            </a:r>
            <a:r>
              <a:rPr lang="ru-RU" sz="2200" dirty="0" smtClean="0">
                <a:solidFill>
                  <a:schemeClr val="tx1"/>
                </a:solidFill>
                <a:latin typeface="Times New Roman" panose="02020603050405020304" pitchFamily="18" charset="0"/>
                <a:cs typeface="Times New Roman" panose="02020603050405020304" pitchFamily="18" charset="0"/>
              </a:rPr>
              <a:t/>
            </a:r>
            <a:br>
              <a:rPr lang="ru-RU" sz="2200" dirty="0" smtClean="0">
                <a:solidFill>
                  <a:schemeClr val="tx1"/>
                </a:solidFill>
                <a:latin typeface="Times New Roman" panose="02020603050405020304" pitchFamily="18" charset="0"/>
                <a:cs typeface="Times New Roman" panose="02020603050405020304" pitchFamily="18" charset="0"/>
              </a:rPr>
            </a:br>
            <a:r>
              <a:rPr lang="ru-RU" sz="2200" dirty="0" smtClean="0">
                <a:solidFill>
                  <a:schemeClr val="tx1"/>
                </a:solidFill>
                <a:latin typeface="Times New Roman" panose="02020603050405020304" pitchFamily="18" charset="0"/>
                <a:cs typeface="Times New Roman" panose="02020603050405020304" pitchFamily="18" charset="0"/>
              </a:rPr>
              <a:t>Б</a:t>
            </a:r>
            <a:r>
              <a:rPr lang="ru-RU" sz="2200" dirty="0">
                <a:solidFill>
                  <a:schemeClr val="tx1"/>
                </a:solidFill>
                <a:latin typeface="Times New Roman" panose="02020603050405020304" pitchFamily="18" charset="0"/>
                <a:cs typeface="Times New Roman" panose="02020603050405020304" pitchFamily="18" charset="0"/>
              </a:rPr>
              <a:t>. С. </a:t>
            </a:r>
            <a:r>
              <a:rPr lang="ru-RU" sz="2200" dirty="0" err="1">
                <a:solidFill>
                  <a:schemeClr val="tx1"/>
                </a:solidFill>
                <a:latin typeface="Times New Roman" panose="02020603050405020304" pitchFamily="18" charset="0"/>
                <a:cs typeface="Times New Roman" panose="02020603050405020304" pitchFamily="18" charset="0"/>
              </a:rPr>
              <a:t>Утиевского</a:t>
            </a:r>
            <a:r>
              <a:rPr lang="ru-RU" sz="2200" dirty="0">
                <a:solidFill>
                  <a:schemeClr val="tx1"/>
                </a:solidFill>
                <a:latin typeface="Times New Roman" panose="02020603050405020304" pitchFamily="18" charset="0"/>
                <a:cs typeface="Times New Roman" panose="02020603050405020304" pitchFamily="18" charset="0"/>
              </a:rPr>
              <a:t>, С. В. </a:t>
            </a:r>
            <a:r>
              <a:rPr lang="ru-RU" sz="2200" dirty="0" err="1">
                <a:solidFill>
                  <a:schemeClr val="tx1"/>
                </a:solidFill>
                <a:latin typeface="Times New Roman" panose="02020603050405020304" pitchFamily="18" charset="0"/>
                <a:cs typeface="Times New Roman" panose="02020603050405020304" pitchFamily="18" charset="0"/>
              </a:rPr>
              <a:t>Познышева</a:t>
            </a:r>
            <a:r>
              <a:rPr lang="ru-RU" sz="2200" dirty="0">
                <a:solidFill>
                  <a:schemeClr val="tx1"/>
                </a:solidFill>
                <a:latin typeface="Times New Roman" panose="02020603050405020304" pitchFamily="18" charset="0"/>
                <a:cs typeface="Times New Roman" panose="02020603050405020304" pitchFamily="18" charset="0"/>
              </a:rPr>
              <a:t>, </a:t>
            </a:r>
            <a:r>
              <a:rPr lang="ru-RU" sz="2200" dirty="0" smtClean="0">
                <a:solidFill>
                  <a:schemeClr val="tx1"/>
                </a:solidFill>
                <a:latin typeface="Times New Roman" panose="02020603050405020304" pitchFamily="18" charset="0"/>
                <a:cs typeface="Times New Roman" panose="02020603050405020304" pitchFamily="18" charset="0"/>
              </a:rPr>
              <a:t/>
            </a:r>
            <a:br>
              <a:rPr lang="ru-RU" sz="2200" dirty="0" smtClean="0">
                <a:solidFill>
                  <a:schemeClr val="tx1"/>
                </a:solidFill>
                <a:latin typeface="Times New Roman" panose="02020603050405020304" pitchFamily="18" charset="0"/>
                <a:cs typeface="Times New Roman" panose="02020603050405020304" pitchFamily="18" charset="0"/>
              </a:rPr>
            </a:br>
            <a:r>
              <a:rPr lang="ru-RU" sz="2200" dirty="0" smtClean="0">
                <a:solidFill>
                  <a:schemeClr val="tx1"/>
                </a:solidFill>
                <a:latin typeface="Times New Roman" panose="02020603050405020304" pitchFamily="18" charset="0"/>
                <a:cs typeface="Times New Roman" panose="02020603050405020304" pitchFamily="18" charset="0"/>
              </a:rPr>
              <a:t>А</a:t>
            </a:r>
            <a:r>
              <a:rPr lang="ru-RU" sz="2200" dirty="0">
                <a:solidFill>
                  <a:schemeClr val="tx1"/>
                </a:solidFill>
                <a:latin typeface="Times New Roman" panose="02020603050405020304" pitchFamily="18" charset="0"/>
                <a:cs typeface="Times New Roman" panose="02020603050405020304" pitchFamily="18" charset="0"/>
              </a:rPr>
              <a:t>. Д. </a:t>
            </a:r>
            <a:r>
              <a:rPr lang="ru-RU" sz="2200" dirty="0" err="1">
                <a:solidFill>
                  <a:schemeClr val="tx1"/>
                </a:solidFill>
                <a:latin typeface="Times New Roman" panose="02020603050405020304" pitchFamily="18" charset="0"/>
                <a:cs typeface="Times New Roman" panose="02020603050405020304" pitchFamily="18" charset="0"/>
              </a:rPr>
              <a:t>Глоточкина</a:t>
            </a:r>
            <a:r>
              <a:rPr lang="ru-RU" sz="2200" dirty="0">
                <a:solidFill>
                  <a:schemeClr val="tx1"/>
                </a:solidFill>
                <a:latin typeface="Times New Roman" panose="02020603050405020304" pitchFamily="18" charset="0"/>
                <a:cs typeface="Times New Roman" panose="02020603050405020304" pitchFamily="18" charset="0"/>
              </a:rPr>
              <a:t>, В. Ф. Пирожкова), психологов (Б. Ф. Ломова, Т. Ю. Базарова, </a:t>
            </a:r>
            <a:r>
              <a:rPr lang="ru-RU" sz="2200" dirty="0" smtClean="0">
                <a:solidFill>
                  <a:schemeClr val="tx1"/>
                </a:solidFill>
                <a:latin typeface="Times New Roman" panose="02020603050405020304" pitchFamily="18" charset="0"/>
                <a:cs typeface="Times New Roman" panose="02020603050405020304" pitchFamily="18" charset="0"/>
              </a:rPr>
              <a:t/>
            </a:r>
            <a:br>
              <a:rPr lang="ru-RU" sz="2200" dirty="0" smtClean="0">
                <a:solidFill>
                  <a:schemeClr val="tx1"/>
                </a:solidFill>
                <a:latin typeface="Times New Roman" panose="02020603050405020304" pitchFamily="18" charset="0"/>
                <a:cs typeface="Times New Roman" panose="02020603050405020304" pitchFamily="18" charset="0"/>
              </a:rPr>
            </a:br>
            <a:r>
              <a:rPr lang="ru-RU" sz="2200" dirty="0" smtClean="0">
                <a:solidFill>
                  <a:schemeClr val="tx1"/>
                </a:solidFill>
                <a:latin typeface="Times New Roman" panose="02020603050405020304" pitchFamily="18" charset="0"/>
                <a:cs typeface="Times New Roman" panose="02020603050405020304" pitchFamily="18" charset="0"/>
              </a:rPr>
              <a:t>Е</a:t>
            </a:r>
            <a:r>
              <a:rPr lang="ru-RU" sz="2200" dirty="0">
                <a:solidFill>
                  <a:schemeClr val="tx1"/>
                </a:solidFill>
                <a:latin typeface="Times New Roman" panose="02020603050405020304" pitchFamily="18" charset="0"/>
                <a:cs typeface="Times New Roman" panose="02020603050405020304" pitchFamily="18" charset="0"/>
              </a:rPr>
              <a:t>. Г. Дозорцевой, С. Н. </a:t>
            </a:r>
            <a:r>
              <a:rPr lang="ru-RU" sz="2200" dirty="0" err="1">
                <a:solidFill>
                  <a:schemeClr val="tx1"/>
                </a:solidFill>
                <a:latin typeface="Times New Roman" panose="02020603050405020304" pitchFamily="18" charset="0"/>
                <a:cs typeface="Times New Roman" panose="02020603050405020304" pitchFamily="18" charset="0"/>
              </a:rPr>
              <a:t>Ениколопова</a:t>
            </a:r>
            <a:r>
              <a:rPr lang="ru-RU" sz="2200" dirty="0">
                <a:solidFill>
                  <a:schemeClr val="tx1"/>
                </a:solidFill>
                <a:latin typeface="Times New Roman" panose="02020603050405020304" pitchFamily="18" charset="0"/>
                <a:cs typeface="Times New Roman" panose="02020603050405020304" pitchFamily="18" charset="0"/>
              </a:rPr>
              <a:t>, </a:t>
            </a:r>
            <a:r>
              <a:rPr lang="ru-RU" sz="2200" dirty="0" smtClean="0">
                <a:solidFill>
                  <a:schemeClr val="tx1"/>
                </a:solidFill>
                <a:latin typeface="Times New Roman" panose="02020603050405020304" pitchFamily="18" charset="0"/>
                <a:cs typeface="Times New Roman" panose="02020603050405020304" pitchFamily="18" charset="0"/>
              </a:rPr>
              <a:t/>
            </a:r>
            <a:br>
              <a:rPr lang="ru-RU" sz="2200" dirty="0" smtClean="0">
                <a:solidFill>
                  <a:schemeClr val="tx1"/>
                </a:solidFill>
                <a:latin typeface="Times New Roman" panose="02020603050405020304" pitchFamily="18" charset="0"/>
                <a:cs typeface="Times New Roman" panose="02020603050405020304" pitchFamily="18" charset="0"/>
              </a:rPr>
            </a:br>
            <a:r>
              <a:rPr lang="ru-RU" sz="2200" dirty="0" smtClean="0">
                <a:solidFill>
                  <a:schemeClr val="tx1"/>
                </a:solidFill>
                <a:latin typeface="Times New Roman" panose="02020603050405020304" pitchFamily="18" charset="0"/>
                <a:cs typeface="Times New Roman" panose="02020603050405020304" pitchFamily="18" charset="0"/>
              </a:rPr>
              <a:t>Ю</a:t>
            </a:r>
            <a:r>
              <a:rPr lang="ru-RU" sz="2200" dirty="0">
                <a:solidFill>
                  <a:schemeClr val="tx1"/>
                </a:solidFill>
                <a:latin typeface="Times New Roman" panose="02020603050405020304" pitchFamily="18" charset="0"/>
                <a:cs typeface="Times New Roman" panose="02020603050405020304" pitchFamily="18" charset="0"/>
              </a:rPr>
              <a:t>. П. Зинченко, В. С. Мухиной, </a:t>
            </a:r>
            <a:r>
              <a:rPr lang="ru-RU" sz="2200" dirty="0" smtClean="0">
                <a:solidFill>
                  <a:schemeClr val="tx1"/>
                </a:solidFill>
                <a:latin typeface="Times New Roman" panose="02020603050405020304" pitchFamily="18" charset="0"/>
                <a:cs typeface="Times New Roman" panose="02020603050405020304" pitchFamily="18" charset="0"/>
              </a:rPr>
              <a:t/>
            </a:r>
            <a:br>
              <a:rPr lang="ru-RU" sz="2200" dirty="0" smtClean="0">
                <a:solidFill>
                  <a:schemeClr val="tx1"/>
                </a:solidFill>
                <a:latin typeface="Times New Roman" panose="02020603050405020304" pitchFamily="18" charset="0"/>
                <a:cs typeface="Times New Roman" panose="02020603050405020304" pitchFamily="18" charset="0"/>
              </a:rPr>
            </a:br>
            <a:r>
              <a:rPr lang="ru-RU" sz="2200" dirty="0" smtClean="0">
                <a:solidFill>
                  <a:schemeClr val="tx1"/>
                </a:solidFill>
                <a:latin typeface="Times New Roman" panose="02020603050405020304" pitchFamily="18" charset="0"/>
                <a:cs typeface="Times New Roman" panose="02020603050405020304" pitchFamily="18" charset="0"/>
              </a:rPr>
              <a:t>Ф</a:t>
            </a:r>
            <a:r>
              <a:rPr lang="ru-RU" sz="2200" dirty="0">
                <a:solidFill>
                  <a:schemeClr val="tx1"/>
                </a:solidFill>
                <a:latin typeface="Times New Roman" panose="02020603050405020304" pitchFamily="18" charset="0"/>
                <a:cs typeface="Times New Roman" panose="02020603050405020304" pitchFamily="18" charset="0"/>
              </a:rPr>
              <a:t>. С. </a:t>
            </a:r>
            <a:r>
              <a:rPr lang="ru-RU" sz="2200" dirty="0" err="1" smtClean="0">
                <a:solidFill>
                  <a:schemeClr val="tx1"/>
                </a:solidFill>
                <a:latin typeface="Times New Roman" panose="02020603050405020304" pitchFamily="18" charset="0"/>
                <a:cs typeface="Times New Roman" panose="02020603050405020304" pitchFamily="18" charset="0"/>
              </a:rPr>
              <a:t>Сафуанова</a:t>
            </a:r>
            <a:r>
              <a:rPr lang="ru-RU" sz="2200" dirty="0">
                <a:solidFill>
                  <a:schemeClr val="tx1"/>
                </a:solidFill>
                <a:latin typeface="Times New Roman" panose="02020603050405020304" pitchFamily="18" charset="0"/>
                <a:cs typeface="Times New Roman" panose="02020603050405020304" pitchFamily="18" charset="0"/>
              </a:rPr>
              <a:t>), педагогов </a:t>
            </a:r>
            <a:r>
              <a:rPr lang="ru-RU" sz="2200" dirty="0" smtClean="0">
                <a:solidFill>
                  <a:schemeClr val="tx1"/>
                </a:solidFill>
                <a:latin typeface="Times New Roman" panose="02020603050405020304" pitchFamily="18" charset="0"/>
                <a:cs typeface="Times New Roman" panose="02020603050405020304" pitchFamily="18" charset="0"/>
              </a:rPr>
              <a:t/>
            </a:r>
            <a:br>
              <a:rPr lang="ru-RU" sz="2200" dirty="0" smtClean="0">
                <a:solidFill>
                  <a:schemeClr val="tx1"/>
                </a:solidFill>
                <a:latin typeface="Times New Roman" panose="02020603050405020304" pitchFamily="18" charset="0"/>
                <a:cs typeface="Times New Roman" panose="02020603050405020304" pitchFamily="18" charset="0"/>
              </a:rPr>
            </a:br>
            <a:r>
              <a:rPr lang="ru-RU" sz="2200" dirty="0" smtClean="0">
                <a:solidFill>
                  <a:schemeClr val="tx1"/>
                </a:solidFill>
                <a:latin typeface="Times New Roman" panose="02020603050405020304" pitchFamily="18" charset="0"/>
                <a:cs typeface="Times New Roman" panose="02020603050405020304" pitchFamily="18" charset="0"/>
              </a:rPr>
              <a:t>(</a:t>
            </a:r>
            <a:r>
              <a:rPr lang="ru-RU" sz="2200" dirty="0">
                <a:solidFill>
                  <a:schemeClr val="tx1"/>
                </a:solidFill>
                <a:latin typeface="Times New Roman" panose="02020603050405020304" pitchFamily="18" charset="0"/>
                <a:cs typeface="Times New Roman" panose="02020603050405020304" pitchFamily="18" charset="0"/>
              </a:rPr>
              <a:t>Г. И. Аксеновой, А. С. </a:t>
            </a:r>
            <a:r>
              <a:rPr lang="ru-RU" sz="2200" dirty="0" err="1">
                <a:solidFill>
                  <a:schemeClr val="tx1"/>
                </a:solidFill>
                <a:latin typeface="Times New Roman" panose="02020603050405020304" pitchFamily="18" charset="0"/>
                <a:cs typeface="Times New Roman" panose="02020603050405020304" pitchFamily="18" charset="0"/>
              </a:rPr>
              <a:t>Новоселовой</a:t>
            </a:r>
            <a:r>
              <a:rPr lang="ru-RU" sz="2200" dirty="0">
                <a:solidFill>
                  <a:schemeClr val="tx1"/>
                </a:solidFill>
                <a:latin typeface="Times New Roman" panose="02020603050405020304" pitchFamily="18" charset="0"/>
                <a:cs typeface="Times New Roman" panose="02020603050405020304" pitchFamily="18" charset="0"/>
              </a:rPr>
              <a:t>) заложены теоретические основы, положившие начало организации современной психологической службы </a:t>
            </a:r>
            <a:r>
              <a:rPr lang="ru-RU" sz="2200" dirty="0" smtClean="0">
                <a:solidFill>
                  <a:schemeClr val="tx1"/>
                </a:solidFill>
                <a:latin typeface="Times New Roman" panose="02020603050405020304" pitchFamily="18" charset="0"/>
                <a:cs typeface="Times New Roman" panose="02020603050405020304" pitchFamily="18" charset="0"/>
              </a:rPr>
              <a:t>УИС.</a:t>
            </a:r>
            <a:endParaRPr lang="ru-RU" sz="2200" dirty="0">
              <a:solidFill>
                <a:schemeClr val="tx1"/>
              </a:solidFill>
              <a:latin typeface="Times New Roman" panose="02020603050405020304" pitchFamily="18" charset="0"/>
              <a:cs typeface="Times New Roman" panose="02020603050405020304" pitchFamily="18" charset="0"/>
            </a:endParaRPr>
          </a:p>
          <a:p>
            <a:pPr algn="just"/>
            <a:endParaRPr lang="ru-RU" sz="2400" spc="300" dirty="0">
              <a:solidFill>
                <a:schemeClr val="tx1"/>
              </a:solidFill>
              <a:latin typeface="Times New Roman" panose="02020603050405020304" pitchFamily="18" charset="0"/>
              <a:cs typeface="Times New Roman" panose="02020603050405020304" pitchFamily="18" charset="0"/>
            </a:endParaRPr>
          </a:p>
        </p:txBody>
      </p:sp>
      <p:pic>
        <p:nvPicPr>
          <p:cNvPr id="7" name="Рисунок 6"/>
          <p:cNvPicPr>
            <a:picLocks noChangeAspect="1"/>
          </p:cNvPicPr>
          <p:nvPr/>
        </p:nvPicPr>
        <p:blipFill>
          <a:blip r:embed="rId4"/>
          <a:stretch>
            <a:fillRect/>
          </a:stretch>
        </p:blipFill>
        <p:spPr>
          <a:xfrm>
            <a:off x="9980539" y="4340906"/>
            <a:ext cx="2195545" cy="2420729"/>
          </a:xfrm>
          <a:prstGeom prst="ellipse">
            <a:avLst/>
          </a:prstGeom>
          <a:ln>
            <a:noFill/>
          </a:ln>
          <a:effectLst>
            <a:softEdge rad="112500"/>
          </a:effectLst>
        </p:spPr>
      </p:pic>
      <p:pic>
        <p:nvPicPr>
          <p:cNvPr id="9" name="Рисунок 8"/>
          <p:cNvPicPr>
            <a:picLocks noChangeAspect="1"/>
          </p:cNvPicPr>
          <p:nvPr/>
        </p:nvPicPr>
        <p:blipFill>
          <a:blip r:embed="rId5"/>
          <a:stretch>
            <a:fillRect/>
          </a:stretch>
        </p:blipFill>
        <p:spPr>
          <a:xfrm>
            <a:off x="6223000" y="4109290"/>
            <a:ext cx="1918591" cy="2408028"/>
          </a:xfrm>
          <a:prstGeom prst="ellipse">
            <a:avLst/>
          </a:prstGeom>
          <a:ln>
            <a:noFill/>
          </a:ln>
          <a:effectLst>
            <a:softEdge rad="112500"/>
          </a:effectLst>
        </p:spPr>
      </p:pic>
      <p:pic>
        <p:nvPicPr>
          <p:cNvPr id="10" name="Рисунок 9"/>
          <p:cNvPicPr>
            <a:picLocks noChangeAspect="1"/>
          </p:cNvPicPr>
          <p:nvPr/>
        </p:nvPicPr>
        <p:blipFill>
          <a:blip r:embed="rId6"/>
          <a:stretch>
            <a:fillRect/>
          </a:stretch>
        </p:blipFill>
        <p:spPr>
          <a:xfrm>
            <a:off x="7815508" y="2839339"/>
            <a:ext cx="2656984" cy="2630467"/>
          </a:xfrm>
          <a:prstGeom prst="ellipse">
            <a:avLst/>
          </a:prstGeom>
          <a:ln>
            <a:noFill/>
          </a:ln>
          <a:effectLst>
            <a:softEdge rad="112500"/>
          </a:effectLst>
        </p:spPr>
      </p:pic>
      <p:sp>
        <p:nvSpPr>
          <p:cNvPr id="15" name="Скругленный прямоугольник 14"/>
          <p:cNvSpPr/>
          <p:nvPr/>
        </p:nvSpPr>
        <p:spPr>
          <a:xfrm>
            <a:off x="9993420" y="6235661"/>
            <a:ext cx="2000165" cy="525974"/>
          </a:xfrm>
          <a:prstGeom prst="roundRect">
            <a:avLst/>
          </a:prstGeom>
          <a:solidFill>
            <a:srgbClr val="B5C1C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000" dirty="0">
                <a:solidFill>
                  <a:schemeClr val="tx1"/>
                </a:solidFill>
                <a:latin typeface="Monotype Corsiva" panose="03010101010201010101" pitchFamily="66" charset="0"/>
              </a:rPr>
              <a:t>А. Д. </a:t>
            </a:r>
            <a:r>
              <a:rPr lang="ru-RU" sz="2000" dirty="0" err="1" smtClean="0">
                <a:solidFill>
                  <a:schemeClr val="tx1"/>
                </a:solidFill>
                <a:latin typeface="Monotype Corsiva" panose="03010101010201010101" pitchFamily="66" charset="0"/>
              </a:rPr>
              <a:t>Глоточкин</a:t>
            </a:r>
            <a:endParaRPr lang="ru-RU" sz="2000" dirty="0">
              <a:solidFill>
                <a:schemeClr val="tx1"/>
              </a:solidFill>
              <a:latin typeface="Monotype Corsiva" panose="03010101010201010101" pitchFamily="66" charset="0"/>
            </a:endParaRPr>
          </a:p>
        </p:txBody>
      </p:sp>
      <p:sp>
        <p:nvSpPr>
          <p:cNvPr id="16" name="Скругленный прямоугольник 15"/>
          <p:cNvSpPr/>
          <p:nvPr/>
        </p:nvSpPr>
        <p:spPr>
          <a:xfrm>
            <a:off x="8380266" y="4986747"/>
            <a:ext cx="1618762" cy="525974"/>
          </a:xfrm>
          <a:prstGeom prst="roundRect">
            <a:avLst/>
          </a:prstGeom>
          <a:solidFill>
            <a:srgbClr val="B5C1C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2000" dirty="0">
                <a:solidFill>
                  <a:schemeClr val="tx1"/>
                </a:solidFill>
                <a:latin typeface="Monotype Corsiva" panose="03010101010201010101" pitchFamily="66" charset="0"/>
                <a:ea typeface="Calibri" panose="020F0502020204030204" pitchFamily="34" charset="0"/>
              </a:rPr>
              <a:t>В. С. Мухина</a:t>
            </a:r>
            <a:endParaRPr lang="ru-RU" sz="2000" dirty="0">
              <a:solidFill>
                <a:schemeClr val="tx1"/>
              </a:solidFill>
              <a:latin typeface="Monotype Corsiva" panose="03010101010201010101" pitchFamily="66" charset="0"/>
            </a:endParaRPr>
          </a:p>
        </p:txBody>
      </p:sp>
      <p:sp>
        <p:nvSpPr>
          <p:cNvPr id="17" name="Скругленный прямоугольник 16"/>
          <p:cNvSpPr/>
          <p:nvPr/>
        </p:nvSpPr>
        <p:spPr>
          <a:xfrm>
            <a:off x="6243197" y="6213783"/>
            <a:ext cx="1774208" cy="525974"/>
          </a:xfrm>
          <a:prstGeom prst="roundRect">
            <a:avLst/>
          </a:prstGeom>
          <a:solidFill>
            <a:srgbClr val="B5C1C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000" dirty="0">
                <a:solidFill>
                  <a:schemeClr val="tx1"/>
                </a:solidFill>
                <a:latin typeface="Monotype Corsiva" panose="03010101010201010101" pitchFamily="66" charset="0"/>
              </a:rPr>
              <a:t>Б. Ф. </a:t>
            </a:r>
            <a:r>
              <a:rPr lang="ru-RU" sz="2000" dirty="0" smtClean="0">
                <a:solidFill>
                  <a:schemeClr val="tx1"/>
                </a:solidFill>
                <a:latin typeface="Monotype Corsiva" panose="03010101010201010101" pitchFamily="66" charset="0"/>
              </a:rPr>
              <a:t>Ломов</a:t>
            </a:r>
            <a:endParaRPr lang="ru-RU" sz="2000" dirty="0">
              <a:solidFill>
                <a:schemeClr val="tx1"/>
              </a:solidFill>
              <a:latin typeface="Monotype Corsiva" panose="03010101010201010101" pitchFamily="66" charset="0"/>
            </a:endParaRPr>
          </a:p>
        </p:txBody>
      </p:sp>
      <p:sp>
        <p:nvSpPr>
          <p:cNvPr id="18" name="Заголовок 5"/>
          <p:cNvSpPr txBox="1">
            <a:spLocks/>
          </p:cNvSpPr>
          <p:nvPr/>
        </p:nvSpPr>
        <p:spPr>
          <a:xfrm>
            <a:off x="899158" y="96044"/>
            <a:ext cx="10515600" cy="791998"/>
          </a:xfrm>
          <a:prstGeom prst="roundRect">
            <a:avLst/>
          </a:prstGeom>
          <a:gradFill flip="none" rotWithShape="1">
            <a:gsLst>
              <a:gs pos="0">
                <a:srgbClr val="5C718E">
                  <a:shade val="30000"/>
                  <a:satMod val="115000"/>
                </a:srgbClr>
              </a:gs>
              <a:gs pos="50000">
                <a:srgbClr val="5C718E">
                  <a:shade val="67500"/>
                  <a:satMod val="115000"/>
                </a:srgbClr>
              </a:gs>
              <a:gs pos="100000">
                <a:srgbClr val="5C718E">
                  <a:shade val="100000"/>
                  <a:satMod val="115000"/>
                </a:srgbClr>
              </a:gs>
            </a:gsLst>
            <a:lin ang="13500000" scaled="1"/>
            <a:tileRect/>
          </a:gradFill>
          <a:ln w="12700" cap="flat" cmpd="sng" algn="ctr">
            <a:noFill/>
            <a:prstDash val="solid"/>
            <a:miter lim="800000"/>
          </a:ln>
          <a:effectLst>
            <a:glow rad="63500">
              <a:schemeClr val="tx1">
                <a:alpha val="40000"/>
              </a:schemeClr>
            </a:glow>
            <a:outerShdw blurRad="50800" dist="38100" dir="5400000" sx="106000" sy="106000" algn="t" rotWithShape="0">
              <a:schemeClr val="tx1">
                <a:alpha val="14000"/>
              </a:schemeClr>
            </a:outerShdw>
          </a:effectLst>
          <a:scene3d>
            <a:camera prst="orthographicFront"/>
            <a:lightRig rig="threePt" dir="t"/>
          </a:scene3d>
          <a:sp3d>
            <a:bevelT w="12700" h="88900"/>
          </a:sp3d>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defPPr>
              <a:defRPr lang="ru-RU"/>
            </a:defPPr>
            <a:lvl1pPr marL="0" algn="l" defTabSz="914400" rtl="0" eaLnBrk="1" latinLnBrk="0" hangingPunct="1">
              <a:lnSpc>
                <a:spcPct val="90000"/>
              </a:lnSpc>
              <a:spcBef>
                <a:spcPct val="0"/>
              </a:spcBef>
              <a:buNone/>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ru-RU" sz="3600" dirty="0" smtClean="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Этапы развития психологической службы </a:t>
            </a:r>
            <a:r>
              <a:rPr lang="ru-RU" sz="3600" dirty="0" smtClean="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УИС</a:t>
            </a:r>
            <a:endParaRPr lang="ru-RU" sz="3600"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7907335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childTnLst>
                          </p:cTn>
                        </p:par>
                        <p:par>
                          <p:cTn id="8" fill="hold">
                            <p:stCondLst>
                              <p:cond delay="500"/>
                            </p:stCondLst>
                            <p:childTnLst>
                              <p:par>
                                <p:cTn id="9" presetID="31"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p:cTn id="11" dur="1000" fill="hold"/>
                                        <p:tgtEl>
                                          <p:spTgt spid="8"/>
                                        </p:tgtEl>
                                        <p:attrNameLst>
                                          <p:attrName>ppt_w</p:attrName>
                                        </p:attrNameLst>
                                      </p:cBhvr>
                                      <p:tavLst>
                                        <p:tav tm="0">
                                          <p:val>
                                            <p:fltVal val="0"/>
                                          </p:val>
                                        </p:tav>
                                        <p:tav tm="100000">
                                          <p:val>
                                            <p:strVal val="#ppt_w"/>
                                          </p:val>
                                        </p:tav>
                                      </p:tavLst>
                                    </p:anim>
                                    <p:anim calcmode="lin" valueType="num">
                                      <p:cBhvr>
                                        <p:cTn id="12" dur="1000" fill="hold"/>
                                        <p:tgtEl>
                                          <p:spTgt spid="8"/>
                                        </p:tgtEl>
                                        <p:attrNameLst>
                                          <p:attrName>ppt_h</p:attrName>
                                        </p:attrNameLst>
                                      </p:cBhvr>
                                      <p:tavLst>
                                        <p:tav tm="0">
                                          <p:val>
                                            <p:fltVal val="0"/>
                                          </p:val>
                                        </p:tav>
                                        <p:tav tm="100000">
                                          <p:val>
                                            <p:strVal val="#ppt_h"/>
                                          </p:val>
                                        </p:tav>
                                      </p:tavLst>
                                    </p:anim>
                                    <p:anim calcmode="lin" valueType="num">
                                      <p:cBhvr>
                                        <p:cTn id="13" dur="1000" fill="hold"/>
                                        <p:tgtEl>
                                          <p:spTgt spid="8"/>
                                        </p:tgtEl>
                                        <p:attrNameLst>
                                          <p:attrName>style.rotation</p:attrName>
                                        </p:attrNameLst>
                                      </p:cBhvr>
                                      <p:tavLst>
                                        <p:tav tm="0">
                                          <p:val>
                                            <p:fltVal val="90"/>
                                          </p:val>
                                        </p:tav>
                                        <p:tav tm="100000">
                                          <p:val>
                                            <p:fltVal val="0"/>
                                          </p:val>
                                        </p:tav>
                                      </p:tavLst>
                                    </p:anim>
                                    <p:animEffect transition="in" filter="fade">
                                      <p:cBhvr>
                                        <p:cTn id="14" dur="1000"/>
                                        <p:tgtEl>
                                          <p:spTgt spid="8"/>
                                        </p:tgtEl>
                                      </p:cBhvr>
                                    </p:animEffect>
                                  </p:childTnLst>
                                </p:cTn>
                              </p:par>
                            </p:childTnLst>
                          </p:cTn>
                        </p:par>
                        <p:par>
                          <p:cTn id="15" fill="hold">
                            <p:stCondLst>
                              <p:cond delay="1500"/>
                            </p:stCondLst>
                            <p:childTnLst>
                              <p:par>
                                <p:cTn id="16" presetID="26" presetClass="entr" presetSubtype="0" fill="hold" nodeType="after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down)">
                                      <p:cBhvr>
                                        <p:cTn id="18" dur="580">
                                          <p:stCondLst>
                                            <p:cond delay="0"/>
                                          </p:stCondLst>
                                        </p:cTn>
                                        <p:tgtEl>
                                          <p:spTgt spid="5"/>
                                        </p:tgtEl>
                                      </p:cBhvr>
                                    </p:animEffect>
                                    <p:anim calcmode="lin" valueType="num">
                                      <p:cBhvr>
                                        <p:cTn id="19"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20"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21"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22"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23"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24" dur="26">
                                          <p:stCondLst>
                                            <p:cond delay="650"/>
                                          </p:stCondLst>
                                        </p:cTn>
                                        <p:tgtEl>
                                          <p:spTgt spid="5"/>
                                        </p:tgtEl>
                                      </p:cBhvr>
                                      <p:to x="100000" y="60000"/>
                                    </p:animScale>
                                    <p:animScale>
                                      <p:cBhvr>
                                        <p:cTn id="25" dur="166" decel="50000">
                                          <p:stCondLst>
                                            <p:cond delay="676"/>
                                          </p:stCondLst>
                                        </p:cTn>
                                        <p:tgtEl>
                                          <p:spTgt spid="5"/>
                                        </p:tgtEl>
                                      </p:cBhvr>
                                      <p:to x="100000" y="100000"/>
                                    </p:animScale>
                                    <p:animScale>
                                      <p:cBhvr>
                                        <p:cTn id="26" dur="26">
                                          <p:stCondLst>
                                            <p:cond delay="1312"/>
                                          </p:stCondLst>
                                        </p:cTn>
                                        <p:tgtEl>
                                          <p:spTgt spid="5"/>
                                        </p:tgtEl>
                                      </p:cBhvr>
                                      <p:to x="100000" y="80000"/>
                                    </p:animScale>
                                    <p:animScale>
                                      <p:cBhvr>
                                        <p:cTn id="27" dur="166" decel="50000">
                                          <p:stCondLst>
                                            <p:cond delay="1338"/>
                                          </p:stCondLst>
                                        </p:cTn>
                                        <p:tgtEl>
                                          <p:spTgt spid="5"/>
                                        </p:tgtEl>
                                      </p:cBhvr>
                                      <p:to x="100000" y="100000"/>
                                    </p:animScale>
                                    <p:animScale>
                                      <p:cBhvr>
                                        <p:cTn id="28" dur="26">
                                          <p:stCondLst>
                                            <p:cond delay="1642"/>
                                          </p:stCondLst>
                                        </p:cTn>
                                        <p:tgtEl>
                                          <p:spTgt spid="5"/>
                                        </p:tgtEl>
                                      </p:cBhvr>
                                      <p:to x="100000" y="90000"/>
                                    </p:animScale>
                                    <p:animScale>
                                      <p:cBhvr>
                                        <p:cTn id="29" dur="166" decel="50000">
                                          <p:stCondLst>
                                            <p:cond delay="1668"/>
                                          </p:stCondLst>
                                        </p:cTn>
                                        <p:tgtEl>
                                          <p:spTgt spid="5"/>
                                        </p:tgtEl>
                                      </p:cBhvr>
                                      <p:to x="100000" y="100000"/>
                                    </p:animScale>
                                    <p:animScale>
                                      <p:cBhvr>
                                        <p:cTn id="30" dur="26">
                                          <p:stCondLst>
                                            <p:cond delay="1808"/>
                                          </p:stCondLst>
                                        </p:cTn>
                                        <p:tgtEl>
                                          <p:spTgt spid="5"/>
                                        </p:tgtEl>
                                      </p:cBhvr>
                                      <p:to x="100000" y="95000"/>
                                    </p:animScale>
                                    <p:animScale>
                                      <p:cBhvr>
                                        <p:cTn id="31" dur="166" decel="50000">
                                          <p:stCondLst>
                                            <p:cond delay="1834"/>
                                          </p:stCondLst>
                                        </p:cTn>
                                        <p:tgtEl>
                                          <p:spTgt spid="5"/>
                                        </p:tgtEl>
                                      </p:cBhvr>
                                      <p:to x="100000" y="100000"/>
                                    </p:animScale>
                                  </p:childTnLst>
                                </p:cTn>
                              </p:par>
                              <p:par>
                                <p:cTn id="32" presetID="16" presetClass="entr" presetSubtype="21" fill="hold" grpId="0" nodeType="with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barn(inVertical)">
                                      <p:cBhvr>
                                        <p:cTn id="34" dur="500"/>
                                        <p:tgtEl>
                                          <p:spTgt spid="12"/>
                                        </p:tgtEl>
                                      </p:cBhvr>
                                    </p:animEffect>
                                  </p:childTnLst>
                                </p:cTn>
                              </p:par>
                            </p:childTnLst>
                          </p:cTn>
                        </p:par>
                        <p:par>
                          <p:cTn id="35" fill="hold">
                            <p:stCondLst>
                              <p:cond delay="3500"/>
                            </p:stCondLst>
                            <p:childTnLst>
                              <p:par>
                                <p:cTn id="36" presetID="26" presetClass="entr" presetSubtype="0" fill="hold" nodeType="afterEffect">
                                  <p:stCondLst>
                                    <p:cond delay="0"/>
                                  </p:stCondLst>
                                  <p:childTnLst>
                                    <p:set>
                                      <p:cBhvr>
                                        <p:cTn id="37" dur="1" fill="hold">
                                          <p:stCondLst>
                                            <p:cond delay="0"/>
                                          </p:stCondLst>
                                        </p:cTn>
                                        <p:tgtEl>
                                          <p:spTgt spid="6"/>
                                        </p:tgtEl>
                                        <p:attrNameLst>
                                          <p:attrName>style.visibility</p:attrName>
                                        </p:attrNameLst>
                                      </p:cBhvr>
                                      <p:to>
                                        <p:strVal val="visible"/>
                                      </p:to>
                                    </p:set>
                                    <p:animEffect transition="in" filter="wipe(down)">
                                      <p:cBhvr>
                                        <p:cTn id="38" dur="580">
                                          <p:stCondLst>
                                            <p:cond delay="0"/>
                                          </p:stCondLst>
                                        </p:cTn>
                                        <p:tgtEl>
                                          <p:spTgt spid="6"/>
                                        </p:tgtEl>
                                      </p:cBhvr>
                                    </p:animEffect>
                                    <p:anim calcmode="lin" valueType="num">
                                      <p:cBhvr>
                                        <p:cTn id="39"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40"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41"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42"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43"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44" dur="26">
                                          <p:stCondLst>
                                            <p:cond delay="650"/>
                                          </p:stCondLst>
                                        </p:cTn>
                                        <p:tgtEl>
                                          <p:spTgt spid="6"/>
                                        </p:tgtEl>
                                      </p:cBhvr>
                                      <p:to x="100000" y="60000"/>
                                    </p:animScale>
                                    <p:animScale>
                                      <p:cBhvr>
                                        <p:cTn id="45" dur="166" decel="50000">
                                          <p:stCondLst>
                                            <p:cond delay="676"/>
                                          </p:stCondLst>
                                        </p:cTn>
                                        <p:tgtEl>
                                          <p:spTgt spid="6"/>
                                        </p:tgtEl>
                                      </p:cBhvr>
                                      <p:to x="100000" y="100000"/>
                                    </p:animScale>
                                    <p:animScale>
                                      <p:cBhvr>
                                        <p:cTn id="46" dur="26">
                                          <p:stCondLst>
                                            <p:cond delay="1312"/>
                                          </p:stCondLst>
                                        </p:cTn>
                                        <p:tgtEl>
                                          <p:spTgt spid="6"/>
                                        </p:tgtEl>
                                      </p:cBhvr>
                                      <p:to x="100000" y="80000"/>
                                    </p:animScale>
                                    <p:animScale>
                                      <p:cBhvr>
                                        <p:cTn id="47" dur="166" decel="50000">
                                          <p:stCondLst>
                                            <p:cond delay="1338"/>
                                          </p:stCondLst>
                                        </p:cTn>
                                        <p:tgtEl>
                                          <p:spTgt spid="6"/>
                                        </p:tgtEl>
                                      </p:cBhvr>
                                      <p:to x="100000" y="100000"/>
                                    </p:animScale>
                                    <p:animScale>
                                      <p:cBhvr>
                                        <p:cTn id="48" dur="26">
                                          <p:stCondLst>
                                            <p:cond delay="1642"/>
                                          </p:stCondLst>
                                        </p:cTn>
                                        <p:tgtEl>
                                          <p:spTgt spid="6"/>
                                        </p:tgtEl>
                                      </p:cBhvr>
                                      <p:to x="100000" y="90000"/>
                                    </p:animScale>
                                    <p:animScale>
                                      <p:cBhvr>
                                        <p:cTn id="49" dur="166" decel="50000">
                                          <p:stCondLst>
                                            <p:cond delay="1668"/>
                                          </p:stCondLst>
                                        </p:cTn>
                                        <p:tgtEl>
                                          <p:spTgt spid="6"/>
                                        </p:tgtEl>
                                      </p:cBhvr>
                                      <p:to x="100000" y="100000"/>
                                    </p:animScale>
                                    <p:animScale>
                                      <p:cBhvr>
                                        <p:cTn id="50" dur="26">
                                          <p:stCondLst>
                                            <p:cond delay="1808"/>
                                          </p:stCondLst>
                                        </p:cTn>
                                        <p:tgtEl>
                                          <p:spTgt spid="6"/>
                                        </p:tgtEl>
                                      </p:cBhvr>
                                      <p:to x="100000" y="95000"/>
                                    </p:animScale>
                                    <p:animScale>
                                      <p:cBhvr>
                                        <p:cTn id="51" dur="166" decel="50000">
                                          <p:stCondLst>
                                            <p:cond delay="1834"/>
                                          </p:stCondLst>
                                        </p:cTn>
                                        <p:tgtEl>
                                          <p:spTgt spid="6"/>
                                        </p:tgtEl>
                                      </p:cBhvr>
                                      <p:to x="100000" y="100000"/>
                                    </p:animScale>
                                  </p:childTnLst>
                                </p:cTn>
                              </p:par>
                              <p:par>
                                <p:cTn id="52" presetID="16" presetClass="entr" presetSubtype="21" fill="hold" grpId="0" nodeType="withEffect">
                                  <p:stCondLst>
                                    <p:cond delay="0"/>
                                  </p:stCondLst>
                                  <p:childTnLst>
                                    <p:set>
                                      <p:cBhvr>
                                        <p:cTn id="53" dur="1" fill="hold">
                                          <p:stCondLst>
                                            <p:cond delay="0"/>
                                          </p:stCondLst>
                                        </p:cTn>
                                        <p:tgtEl>
                                          <p:spTgt spid="14"/>
                                        </p:tgtEl>
                                        <p:attrNameLst>
                                          <p:attrName>style.visibility</p:attrName>
                                        </p:attrNameLst>
                                      </p:cBhvr>
                                      <p:to>
                                        <p:strVal val="visible"/>
                                      </p:to>
                                    </p:set>
                                    <p:animEffect transition="in" filter="barn(inVertical)">
                                      <p:cBhvr>
                                        <p:cTn id="54" dur="500"/>
                                        <p:tgtEl>
                                          <p:spTgt spid="14"/>
                                        </p:tgtEl>
                                      </p:cBhvr>
                                    </p:animEffect>
                                  </p:childTnLst>
                                </p:cTn>
                              </p:par>
                            </p:childTnLst>
                          </p:cTn>
                        </p:par>
                        <p:par>
                          <p:cTn id="55" fill="hold">
                            <p:stCondLst>
                              <p:cond delay="5500"/>
                            </p:stCondLst>
                            <p:childTnLst>
                              <p:par>
                                <p:cTn id="56" presetID="26" presetClass="entr" presetSubtype="0" fill="hold" nodeType="afterEffect">
                                  <p:stCondLst>
                                    <p:cond delay="0"/>
                                  </p:stCondLst>
                                  <p:childTnLst>
                                    <p:set>
                                      <p:cBhvr>
                                        <p:cTn id="57" dur="1" fill="hold">
                                          <p:stCondLst>
                                            <p:cond delay="0"/>
                                          </p:stCondLst>
                                        </p:cTn>
                                        <p:tgtEl>
                                          <p:spTgt spid="10"/>
                                        </p:tgtEl>
                                        <p:attrNameLst>
                                          <p:attrName>style.visibility</p:attrName>
                                        </p:attrNameLst>
                                      </p:cBhvr>
                                      <p:to>
                                        <p:strVal val="visible"/>
                                      </p:to>
                                    </p:set>
                                    <p:animEffect transition="in" filter="wipe(down)">
                                      <p:cBhvr>
                                        <p:cTn id="58" dur="580">
                                          <p:stCondLst>
                                            <p:cond delay="0"/>
                                          </p:stCondLst>
                                        </p:cTn>
                                        <p:tgtEl>
                                          <p:spTgt spid="10"/>
                                        </p:tgtEl>
                                      </p:cBhvr>
                                    </p:animEffect>
                                    <p:anim calcmode="lin" valueType="num">
                                      <p:cBhvr>
                                        <p:cTn id="59"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60"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61"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62"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63"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64" dur="26">
                                          <p:stCondLst>
                                            <p:cond delay="650"/>
                                          </p:stCondLst>
                                        </p:cTn>
                                        <p:tgtEl>
                                          <p:spTgt spid="10"/>
                                        </p:tgtEl>
                                      </p:cBhvr>
                                      <p:to x="100000" y="60000"/>
                                    </p:animScale>
                                    <p:animScale>
                                      <p:cBhvr>
                                        <p:cTn id="65" dur="166" decel="50000">
                                          <p:stCondLst>
                                            <p:cond delay="676"/>
                                          </p:stCondLst>
                                        </p:cTn>
                                        <p:tgtEl>
                                          <p:spTgt spid="10"/>
                                        </p:tgtEl>
                                      </p:cBhvr>
                                      <p:to x="100000" y="100000"/>
                                    </p:animScale>
                                    <p:animScale>
                                      <p:cBhvr>
                                        <p:cTn id="66" dur="26">
                                          <p:stCondLst>
                                            <p:cond delay="1312"/>
                                          </p:stCondLst>
                                        </p:cTn>
                                        <p:tgtEl>
                                          <p:spTgt spid="10"/>
                                        </p:tgtEl>
                                      </p:cBhvr>
                                      <p:to x="100000" y="80000"/>
                                    </p:animScale>
                                    <p:animScale>
                                      <p:cBhvr>
                                        <p:cTn id="67" dur="166" decel="50000">
                                          <p:stCondLst>
                                            <p:cond delay="1338"/>
                                          </p:stCondLst>
                                        </p:cTn>
                                        <p:tgtEl>
                                          <p:spTgt spid="10"/>
                                        </p:tgtEl>
                                      </p:cBhvr>
                                      <p:to x="100000" y="100000"/>
                                    </p:animScale>
                                    <p:animScale>
                                      <p:cBhvr>
                                        <p:cTn id="68" dur="26">
                                          <p:stCondLst>
                                            <p:cond delay="1642"/>
                                          </p:stCondLst>
                                        </p:cTn>
                                        <p:tgtEl>
                                          <p:spTgt spid="10"/>
                                        </p:tgtEl>
                                      </p:cBhvr>
                                      <p:to x="100000" y="90000"/>
                                    </p:animScale>
                                    <p:animScale>
                                      <p:cBhvr>
                                        <p:cTn id="69" dur="166" decel="50000">
                                          <p:stCondLst>
                                            <p:cond delay="1668"/>
                                          </p:stCondLst>
                                        </p:cTn>
                                        <p:tgtEl>
                                          <p:spTgt spid="10"/>
                                        </p:tgtEl>
                                      </p:cBhvr>
                                      <p:to x="100000" y="100000"/>
                                    </p:animScale>
                                    <p:animScale>
                                      <p:cBhvr>
                                        <p:cTn id="70" dur="26">
                                          <p:stCondLst>
                                            <p:cond delay="1808"/>
                                          </p:stCondLst>
                                        </p:cTn>
                                        <p:tgtEl>
                                          <p:spTgt spid="10"/>
                                        </p:tgtEl>
                                      </p:cBhvr>
                                      <p:to x="100000" y="95000"/>
                                    </p:animScale>
                                    <p:animScale>
                                      <p:cBhvr>
                                        <p:cTn id="71" dur="166" decel="50000">
                                          <p:stCondLst>
                                            <p:cond delay="1834"/>
                                          </p:stCondLst>
                                        </p:cTn>
                                        <p:tgtEl>
                                          <p:spTgt spid="10"/>
                                        </p:tgtEl>
                                      </p:cBhvr>
                                      <p:to x="100000" y="100000"/>
                                    </p:animScale>
                                  </p:childTnLst>
                                </p:cTn>
                              </p:par>
                              <p:par>
                                <p:cTn id="72" presetID="16" presetClass="entr" presetSubtype="21" fill="hold" grpId="0" nodeType="withEffect">
                                  <p:stCondLst>
                                    <p:cond delay="0"/>
                                  </p:stCondLst>
                                  <p:childTnLst>
                                    <p:set>
                                      <p:cBhvr>
                                        <p:cTn id="73" dur="1" fill="hold">
                                          <p:stCondLst>
                                            <p:cond delay="0"/>
                                          </p:stCondLst>
                                        </p:cTn>
                                        <p:tgtEl>
                                          <p:spTgt spid="16"/>
                                        </p:tgtEl>
                                        <p:attrNameLst>
                                          <p:attrName>style.visibility</p:attrName>
                                        </p:attrNameLst>
                                      </p:cBhvr>
                                      <p:to>
                                        <p:strVal val="visible"/>
                                      </p:to>
                                    </p:set>
                                    <p:animEffect transition="in" filter="barn(inVertical)">
                                      <p:cBhvr>
                                        <p:cTn id="74" dur="500"/>
                                        <p:tgtEl>
                                          <p:spTgt spid="16"/>
                                        </p:tgtEl>
                                      </p:cBhvr>
                                    </p:animEffect>
                                  </p:childTnLst>
                                </p:cTn>
                              </p:par>
                            </p:childTnLst>
                          </p:cTn>
                        </p:par>
                        <p:par>
                          <p:cTn id="75" fill="hold">
                            <p:stCondLst>
                              <p:cond delay="7500"/>
                            </p:stCondLst>
                            <p:childTnLst>
                              <p:par>
                                <p:cTn id="76" presetID="26" presetClass="entr" presetSubtype="0" fill="hold" nodeType="afterEffect">
                                  <p:stCondLst>
                                    <p:cond delay="0"/>
                                  </p:stCondLst>
                                  <p:childTnLst>
                                    <p:set>
                                      <p:cBhvr>
                                        <p:cTn id="77" dur="1" fill="hold">
                                          <p:stCondLst>
                                            <p:cond delay="0"/>
                                          </p:stCondLst>
                                        </p:cTn>
                                        <p:tgtEl>
                                          <p:spTgt spid="9"/>
                                        </p:tgtEl>
                                        <p:attrNameLst>
                                          <p:attrName>style.visibility</p:attrName>
                                        </p:attrNameLst>
                                      </p:cBhvr>
                                      <p:to>
                                        <p:strVal val="visible"/>
                                      </p:to>
                                    </p:set>
                                    <p:animEffect transition="in" filter="wipe(down)">
                                      <p:cBhvr>
                                        <p:cTn id="78" dur="580">
                                          <p:stCondLst>
                                            <p:cond delay="0"/>
                                          </p:stCondLst>
                                        </p:cTn>
                                        <p:tgtEl>
                                          <p:spTgt spid="9"/>
                                        </p:tgtEl>
                                      </p:cBhvr>
                                    </p:animEffect>
                                    <p:anim calcmode="lin" valueType="num">
                                      <p:cBhvr>
                                        <p:cTn id="79"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80"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81"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82"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83"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84" dur="26">
                                          <p:stCondLst>
                                            <p:cond delay="650"/>
                                          </p:stCondLst>
                                        </p:cTn>
                                        <p:tgtEl>
                                          <p:spTgt spid="9"/>
                                        </p:tgtEl>
                                      </p:cBhvr>
                                      <p:to x="100000" y="60000"/>
                                    </p:animScale>
                                    <p:animScale>
                                      <p:cBhvr>
                                        <p:cTn id="85" dur="166" decel="50000">
                                          <p:stCondLst>
                                            <p:cond delay="676"/>
                                          </p:stCondLst>
                                        </p:cTn>
                                        <p:tgtEl>
                                          <p:spTgt spid="9"/>
                                        </p:tgtEl>
                                      </p:cBhvr>
                                      <p:to x="100000" y="100000"/>
                                    </p:animScale>
                                    <p:animScale>
                                      <p:cBhvr>
                                        <p:cTn id="86" dur="26">
                                          <p:stCondLst>
                                            <p:cond delay="1312"/>
                                          </p:stCondLst>
                                        </p:cTn>
                                        <p:tgtEl>
                                          <p:spTgt spid="9"/>
                                        </p:tgtEl>
                                      </p:cBhvr>
                                      <p:to x="100000" y="80000"/>
                                    </p:animScale>
                                    <p:animScale>
                                      <p:cBhvr>
                                        <p:cTn id="87" dur="166" decel="50000">
                                          <p:stCondLst>
                                            <p:cond delay="1338"/>
                                          </p:stCondLst>
                                        </p:cTn>
                                        <p:tgtEl>
                                          <p:spTgt spid="9"/>
                                        </p:tgtEl>
                                      </p:cBhvr>
                                      <p:to x="100000" y="100000"/>
                                    </p:animScale>
                                    <p:animScale>
                                      <p:cBhvr>
                                        <p:cTn id="88" dur="26">
                                          <p:stCondLst>
                                            <p:cond delay="1642"/>
                                          </p:stCondLst>
                                        </p:cTn>
                                        <p:tgtEl>
                                          <p:spTgt spid="9"/>
                                        </p:tgtEl>
                                      </p:cBhvr>
                                      <p:to x="100000" y="90000"/>
                                    </p:animScale>
                                    <p:animScale>
                                      <p:cBhvr>
                                        <p:cTn id="89" dur="166" decel="50000">
                                          <p:stCondLst>
                                            <p:cond delay="1668"/>
                                          </p:stCondLst>
                                        </p:cTn>
                                        <p:tgtEl>
                                          <p:spTgt spid="9"/>
                                        </p:tgtEl>
                                      </p:cBhvr>
                                      <p:to x="100000" y="100000"/>
                                    </p:animScale>
                                    <p:animScale>
                                      <p:cBhvr>
                                        <p:cTn id="90" dur="26">
                                          <p:stCondLst>
                                            <p:cond delay="1808"/>
                                          </p:stCondLst>
                                        </p:cTn>
                                        <p:tgtEl>
                                          <p:spTgt spid="9"/>
                                        </p:tgtEl>
                                      </p:cBhvr>
                                      <p:to x="100000" y="95000"/>
                                    </p:animScale>
                                    <p:animScale>
                                      <p:cBhvr>
                                        <p:cTn id="91" dur="166" decel="50000">
                                          <p:stCondLst>
                                            <p:cond delay="1834"/>
                                          </p:stCondLst>
                                        </p:cTn>
                                        <p:tgtEl>
                                          <p:spTgt spid="9"/>
                                        </p:tgtEl>
                                      </p:cBhvr>
                                      <p:to x="100000" y="100000"/>
                                    </p:animScale>
                                  </p:childTnLst>
                                </p:cTn>
                              </p:par>
                              <p:par>
                                <p:cTn id="92" presetID="16" presetClass="entr" presetSubtype="21" fill="hold" grpId="0" nodeType="withEffect">
                                  <p:stCondLst>
                                    <p:cond delay="0"/>
                                  </p:stCondLst>
                                  <p:childTnLst>
                                    <p:set>
                                      <p:cBhvr>
                                        <p:cTn id="93" dur="1" fill="hold">
                                          <p:stCondLst>
                                            <p:cond delay="0"/>
                                          </p:stCondLst>
                                        </p:cTn>
                                        <p:tgtEl>
                                          <p:spTgt spid="17"/>
                                        </p:tgtEl>
                                        <p:attrNameLst>
                                          <p:attrName>style.visibility</p:attrName>
                                        </p:attrNameLst>
                                      </p:cBhvr>
                                      <p:to>
                                        <p:strVal val="visible"/>
                                      </p:to>
                                    </p:set>
                                    <p:animEffect transition="in" filter="barn(inVertical)">
                                      <p:cBhvr>
                                        <p:cTn id="94" dur="500"/>
                                        <p:tgtEl>
                                          <p:spTgt spid="17"/>
                                        </p:tgtEl>
                                      </p:cBhvr>
                                    </p:animEffect>
                                  </p:childTnLst>
                                </p:cTn>
                              </p:par>
                            </p:childTnLst>
                          </p:cTn>
                        </p:par>
                        <p:par>
                          <p:cTn id="95" fill="hold">
                            <p:stCondLst>
                              <p:cond delay="9500"/>
                            </p:stCondLst>
                            <p:childTnLst>
                              <p:par>
                                <p:cTn id="96" presetID="26" presetClass="entr" presetSubtype="0" fill="hold" nodeType="afterEffect">
                                  <p:stCondLst>
                                    <p:cond delay="0"/>
                                  </p:stCondLst>
                                  <p:childTnLst>
                                    <p:set>
                                      <p:cBhvr>
                                        <p:cTn id="97" dur="1" fill="hold">
                                          <p:stCondLst>
                                            <p:cond delay="0"/>
                                          </p:stCondLst>
                                        </p:cTn>
                                        <p:tgtEl>
                                          <p:spTgt spid="7"/>
                                        </p:tgtEl>
                                        <p:attrNameLst>
                                          <p:attrName>style.visibility</p:attrName>
                                        </p:attrNameLst>
                                      </p:cBhvr>
                                      <p:to>
                                        <p:strVal val="visible"/>
                                      </p:to>
                                    </p:set>
                                    <p:animEffect transition="in" filter="wipe(down)">
                                      <p:cBhvr>
                                        <p:cTn id="98" dur="580">
                                          <p:stCondLst>
                                            <p:cond delay="0"/>
                                          </p:stCondLst>
                                        </p:cTn>
                                        <p:tgtEl>
                                          <p:spTgt spid="7"/>
                                        </p:tgtEl>
                                      </p:cBhvr>
                                    </p:animEffect>
                                    <p:anim calcmode="lin" valueType="num">
                                      <p:cBhvr>
                                        <p:cTn id="99"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100"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01"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02"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03"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04" dur="26">
                                          <p:stCondLst>
                                            <p:cond delay="650"/>
                                          </p:stCondLst>
                                        </p:cTn>
                                        <p:tgtEl>
                                          <p:spTgt spid="7"/>
                                        </p:tgtEl>
                                      </p:cBhvr>
                                      <p:to x="100000" y="60000"/>
                                    </p:animScale>
                                    <p:animScale>
                                      <p:cBhvr>
                                        <p:cTn id="105" dur="166" decel="50000">
                                          <p:stCondLst>
                                            <p:cond delay="676"/>
                                          </p:stCondLst>
                                        </p:cTn>
                                        <p:tgtEl>
                                          <p:spTgt spid="7"/>
                                        </p:tgtEl>
                                      </p:cBhvr>
                                      <p:to x="100000" y="100000"/>
                                    </p:animScale>
                                    <p:animScale>
                                      <p:cBhvr>
                                        <p:cTn id="106" dur="26">
                                          <p:stCondLst>
                                            <p:cond delay="1312"/>
                                          </p:stCondLst>
                                        </p:cTn>
                                        <p:tgtEl>
                                          <p:spTgt spid="7"/>
                                        </p:tgtEl>
                                      </p:cBhvr>
                                      <p:to x="100000" y="80000"/>
                                    </p:animScale>
                                    <p:animScale>
                                      <p:cBhvr>
                                        <p:cTn id="107" dur="166" decel="50000">
                                          <p:stCondLst>
                                            <p:cond delay="1338"/>
                                          </p:stCondLst>
                                        </p:cTn>
                                        <p:tgtEl>
                                          <p:spTgt spid="7"/>
                                        </p:tgtEl>
                                      </p:cBhvr>
                                      <p:to x="100000" y="100000"/>
                                    </p:animScale>
                                    <p:animScale>
                                      <p:cBhvr>
                                        <p:cTn id="108" dur="26">
                                          <p:stCondLst>
                                            <p:cond delay="1642"/>
                                          </p:stCondLst>
                                        </p:cTn>
                                        <p:tgtEl>
                                          <p:spTgt spid="7"/>
                                        </p:tgtEl>
                                      </p:cBhvr>
                                      <p:to x="100000" y="90000"/>
                                    </p:animScale>
                                    <p:animScale>
                                      <p:cBhvr>
                                        <p:cTn id="109" dur="166" decel="50000">
                                          <p:stCondLst>
                                            <p:cond delay="1668"/>
                                          </p:stCondLst>
                                        </p:cTn>
                                        <p:tgtEl>
                                          <p:spTgt spid="7"/>
                                        </p:tgtEl>
                                      </p:cBhvr>
                                      <p:to x="100000" y="100000"/>
                                    </p:animScale>
                                    <p:animScale>
                                      <p:cBhvr>
                                        <p:cTn id="110" dur="26">
                                          <p:stCondLst>
                                            <p:cond delay="1808"/>
                                          </p:stCondLst>
                                        </p:cTn>
                                        <p:tgtEl>
                                          <p:spTgt spid="7"/>
                                        </p:tgtEl>
                                      </p:cBhvr>
                                      <p:to x="100000" y="95000"/>
                                    </p:animScale>
                                    <p:animScale>
                                      <p:cBhvr>
                                        <p:cTn id="111" dur="166" decel="50000">
                                          <p:stCondLst>
                                            <p:cond delay="1834"/>
                                          </p:stCondLst>
                                        </p:cTn>
                                        <p:tgtEl>
                                          <p:spTgt spid="7"/>
                                        </p:tgtEl>
                                      </p:cBhvr>
                                      <p:to x="100000" y="100000"/>
                                    </p:animScale>
                                  </p:childTnLst>
                                </p:cTn>
                              </p:par>
                              <p:par>
                                <p:cTn id="112" presetID="16" presetClass="entr" presetSubtype="21" fill="hold" grpId="0" nodeType="withEffect">
                                  <p:stCondLst>
                                    <p:cond delay="0"/>
                                  </p:stCondLst>
                                  <p:childTnLst>
                                    <p:set>
                                      <p:cBhvr>
                                        <p:cTn id="113" dur="1" fill="hold">
                                          <p:stCondLst>
                                            <p:cond delay="0"/>
                                          </p:stCondLst>
                                        </p:cTn>
                                        <p:tgtEl>
                                          <p:spTgt spid="15"/>
                                        </p:tgtEl>
                                        <p:attrNameLst>
                                          <p:attrName>style.visibility</p:attrName>
                                        </p:attrNameLst>
                                      </p:cBhvr>
                                      <p:to>
                                        <p:strVal val="visible"/>
                                      </p:to>
                                    </p:set>
                                    <p:animEffect transition="in" filter="barn(inVertical)">
                                      <p:cBhvr>
                                        <p:cTn id="11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2" grpId="0" animBg="1"/>
      <p:bldP spid="8" grpId="0" animBg="1"/>
      <p:bldP spid="15" grpId="0" animBg="1"/>
      <p:bldP spid="16" grpId="0" animBg="1"/>
      <p:bldP spid="17" grpId="0" animBg="1"/>
      <p:bldP spid="1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2340987" y="576519"/>
            <a:ext cx="5257800" cy="984995"/>
          </a:xfrm>
        </p:spPr>
        <p:txBody>
          <a:bodyPr/>
          <a:lstStyle/>
          <a:p>
            <a:endParaRPr lang="ru-RU" dirty="0"/>
          </a:p>
        </p:txBody>
      </p:sp>
      <p:sp>
        <p:nvSpPr>
          <p:cNvPr id="3" name="Объект 2"/>
          <p:cNvSpPr>
            <a:spLocks noGrp="1"/>
          </p:cNvSpPr>
          <p:nvPr>
            <p:ph idx="1"/>
          </p:nvPr>
        </p:nvSpPr>
        <p:spPr>
          <a:xfrm flipH="1" flipV="1">
            <a:off x="12192000" y="6858000"/>
            <a:ext cx="152400" cy="198120"/>
          </a:xfrm>
          <a:noFill/>
          <a:ln>
            <a:noFill/>
          </a:ln>
        </p:spPr>
        <p:txBody>
          <a:bodyPr anchor="ctr" anchorCtr="0">
            <a:normAutofit fontScale="32500" lnSpcReduction="20000"/>
          </a:bodyPr>
          <a:lstStyle/>
          <a:p>
            <a:endParaRPr lang="ru-RU" dirty="0"/>
          </a:p>
        </p:txBody>
      </p:sp>
      <p:sp>
        <p:nvSpPr>
          <p:cNvPr id="4" name="Прямоугольник 3"/>
          <p:cNvSpPr/>
          <p:nvPr/>
        </p:nvSpPr>
        <p:spPr>
          <a:xfrm>
            <a:off x="1012874" y="787791"/>
            <a:ext cx="8131126" cy="369332"/>
          </a:xfrm>
          <a:prstGeom prst="rect">
            <a:avLst/>
          </a:prstGeom>
          <a:noFill/>
        </p:spPr>
        <p:txBody>
          <a:bodyPr wrap="square">
            <a:spAutoFit/>
          </a:bodyPr>
          <a:lstStyle/>
          <a:p>
            <a:endParaRPr lang="ru-RU" spc="300" dirty="0">
              <a:latin typeface="Times New Roman" panose="02020603050405020304" pitchFamily="18" charset="0"/>
              <a:cs typeface="Times New Roman" panose="02020603050405020304" pitchFamily="18" charset="0"/>
            </a:endParaRPr>
          </a:p>
        </p:txBody>
      </p:sp>
      <p:sp>
        <p:nvSpPr>
          <p:cNvPr id="10" name="Прямоугольник 9"/>
          <p:cNvSpPr/>
          <p:nvPr/>
        </p:nvSpPr>
        <p:spPr>
          <a:xfrm>
            <a:off x="814110" y="1256462"/>
            <a:ext cx="11241897" cy="750975"/>
          </a:xfrm>
          <a:prstGeom prst="rect">
            <a:avLst/>
          </a:prstGeom>
          <a:solidFill>
            <a:schemeClr val="accent5">
              <a:lumMod val="40000"/>
              <a:lumOff val="60000"/>
            </a:schemeClr>
          </a:solidFill>
        </p:spPr>
        <p:txBody>
          <a:bodyPr wrap="square">
            <a:spAutoFit/>
          </a:bodyPr>
          <a:lstStyle/>
          <a:p>
            <a:pPr algn="just">
              <a:lnSpc>
                <a:spcPct val="107000"/>
              </a:lnSpc>
              <a:spcAft>
                <a:spcPts val="800"/>
              </a:spcAft>
            </a:pPr>
            <a:r>
              <a:rPr lang="ru-RU" sz="2000" dirty="0">
                <a:latin typeface="Times New Roman" panose="02020603050405020304" pitchFamily="18" charset="0"/>
                <a:ea typeface="Calibri" panose="020F0502020204030204" pitchFamily="34" charset="0"/>
                <a:cs typeface="Times New Roman" panose="02020603050405020304" pitchFamily="18" charset="0"/>
              </a:rPr>
              <a:t>На </a:t>
            </a:r>
            <a:r>
              <a:rPr lang="ru-RU" sz="2000" i="1" dirty="0">
                <a:latin typeface="Times New Roman" panose="02020603050405020304" pitchFamily="18" charset="0"/>
                <a:ea typeface="Calibri" panose="020F0502020204030204" pitchFamily="34" charset="0"/>
                <a:cs typeface="Times New Roman" panose="02020603050405020304" pitchFamily="18" charset="0"/>
              </a:rPr>
              <a:t>первом этапе</a:t>
            </a:r>
            <a:r>
              <a:rPr lang="ru-RU" sz="2000" dirty="0">
                <a:latin typeface="Times New Roman" panose="02020603050405020304" pitchFamily="18" charset="0"/>
                <a:ea typeface="Calibri" panose="020F0502020204030204" pitchFamily="34" charset="0"/>
                <a:cs typeface="Times New Roman" panose="02020603050405020304" pitchFamily="18" charset="0"/>
              </a:rPr>
              <a:t> развития психологической службы ключевым моментом стало введение в 1974 г. должности психолога в воспитательных колониях для несовершеннолетних осужденных.</a:t>
            </a:r>
            <a:endParaRPr lang="ru-RU"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12" name="Прямоугольник 11"/>
          <p:cNvSpPr/>
          <p:nvPr/>
        </p:nvSpPr>
        <p:spPr>
          <a:xfrm>
            <a:off x="814110" y="2278623"/>
            <a:ext cx="11241897" cy="1257845"/>
          </a:xfrm>
          <a:prstGeom prst="rect">
            <a:avLst/>
          </a:prstGeom>
          <a:solidFill>
            <a:schemeClr val="accent5">
              <a:lumMod val="60000"/>
              <a:lumOff val="40000"/>
            </a:schemeClr>
          </a:solidFill>
        </p:spPr>
        <p:txBody>
          <a:bodyPr wrap="square">
            <a:spAutoFit/>
          </a:bodyPr>
          <a:lstStyle/>
          <a:p>
            <a:pPr algn="just">
              <a:lnSpc>
                <a:spcPct val="107000"/>
              </a:lnSpc>
              <a:spcAft>
                <a:spcPts val="800"/>
              </a:spcAft>
            </a:pPr>
            <a:r>
              <a:rPr lang="ru-RU" i="1" dirty="0">
                <a:latin typeface="Times New Roman" panose="02020603050405020304" pitchFamily="18" charset="0"/>
                <a:ea typeface="Calibri" panose="020F0502020204030204" pitchFamily="34" charset="0"/>
                <a:cs typeface="Times New Roman" panose="02020603050405020304" pitchFamily="18" charset="0"/>
              </a:rPr>
              <a:t>Следующим важным этапом</a:t>
            </a:r>
            <a:r>
              <a:rPr lang="ru-RU" dirty="0">
                <a:latin typeface="Times New Roman" panose="02020603050405020304" pitchFamily="18" charset="0"/>
                <a:ea typeface="Calibri" panose="020F0502020204030204" pitchFamily="34" charset="0"/>
                <a:cs typeface="Times New Roman" panose="02020603050405020304" pitchFamily="18" charset="0"/>
              </a:rPr>
              <a:t> стало создание в 1982 г. Главного отдела научной организации труда в исправительно-трудовых колониях. В этом отделе проводились научные и прикладные исследования по изучению психологических особенностей осужденных, влияния условий заключения, мотивации, причин отказа от работ и возникновения травм и т. д.</a:t>
            </a:r>
          </a:p>
        </p:txBody>
      </p:sp>
      <p:sp>
        <p:nvSpPr>
          <p:cNvPr id="14" name="Прямоугольник 13"/>
          <p:cNvSpPr/>
          <p:nvPr/>
        </p:nvSpPr>
        <p:spPr>
          <a:xfrm>
            <a:off x="814112" y="3771627"/>
            <a:ext cx="11241897" cy="2829493"/>
          </a:xfrm>
          <a:prstGeom prst="rect">
            <a:avLst/>
          </a:prstGeom>
          <a:solidFill>
            <a:schemeClr val="accent5">
              <a:lumMod val="75000"/>
            </a:schemeClr>
          </a:solidFill>
        </p:spPr>
        <p:txBody>
          <a:bodyPr wrap="square">
            <a:spAutoFit/>
          </a:bodyPr>
          <a:lstStyle/>
          <a:p>
            <a:pPr algn="just">
              <a:lnSpc>
                <a:spcPct val="107000"/>
              </a:lnSpc>
              <a:spcAft>
                <a:spcPts val="800"/>
              </a:spcAft>
            </a:pPr>
            <a:r>
              <a:rPr lang="ru-RU" sz="2000" i="1" dirty="0">
                <a:latin typeface="Times New Roman" panose="02020603050405020304" pitchFamily="18" charset="0"/>
                <a:ea typeface="Calibri" panose="020F0502020204030204" pitchFamily="34" charset="0"/>
                <a:cs typeface="Times New Roman" panose="02020603050405020304" pitchFamily="18" charset="0"/>
              </a:rPr>
              <a:t>Третий этап</a:t>
            </a:r>
            <a:r>
              <a:rPr lang="ru-RU" sz="2000" dirty="0">
                <a:latin typeface="Times New Roman" panose="02020603050405020304" pitchFamily="18" charset="0"/>
                <a:ea typeface="Calibri" panose="020F0502020204030204" pitchFamily="34" charset="0"/>
                <a:cs typeface="Times New Roman" panose="02020603050405020304" pitchFamily="18" charset="0"/>
              </a:rPr>
              <a:t> начался с 1992 г., когда вместе со сменой государственной идеологии, произошла </a:t>
            </a:r>
            <a:r>
              <a:rPr lang="ru-RU" sz="2000" dirty="0" err="1">
                <a:latin typeface="Times New Roman" panose="02020603050405020304" pitchFamily="18" charset="0"/>
                <a:ea typeface="Calibri" panose="020F0502020204030204" pitchFamily="34" charset="0"/>
                <a:cs typeface="Times New Roman" panose="02020603050405020304" pitchFamily="18" charset="0"/>
              </a:rPr>
              <a:t>деполитизация</a:t>
            </a:r>
            <a:r>
              <a:rPr lang="ru-RU" sz="2000" dirty="0">
                <a:latin typeface="Times New Roman" panose="02020603050405020304" pitchFamily="18" charset="0"/>
                <a:ea typeface="Calibri" panose="020F0502020204030204" pitchFamily="34" charset="0"/>
                <a:cs typeface="Times New Roman" panose="02020603050405020304" pitchFamily="18" charset="0"/>
              </a:rPr>
              <a:t> воспитательной работы с осужденными, а также обращение к международному опыту работы исправительных учреждений, в которых психологическая работа занимает ведущее место в процессе перевоспитания осужденных.</a:t>
            </a:r>
            <a:endParaRPr lang="ru-RU"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800"/>
              </a:spcAft>
            </a:pPr>
            <a:r>
              <a:rPr lang="ru-RU" sz="2000" dirty="0">
                <a:latin typeface="Times New Roman" panose="02020603050405020304" pitchFamily="18" charset="0"/>
                <a:ea typeface="Calibri" panose="020F0502020204030204" pitchFamily="34" charset="0"/>
                <a:cs typeface="Times New Roman" panose="02020603050405020304" pitchFamily="18" charset="0"/>
              </a:rPr>
              <a:t>Психологическая служба </a:t>
            </a:r>
            <a:r>
              <a:rPr lang="ru-RU" sz="2000" dirty="0" smtClean="0">
                <a:latin typeface="Times New Roman" panose="02020603050405020304" pitchFamily="18" charset="0"/>
                <a:ea typeface="Calibri" panose="020F0502020204030204" pitchFamily="34" charset="0"/>
                <a:cs typeface="Times New Roman" panose="02020603050405020304" pitchFamily="18" charset="0"/>
              </a:rPr>
              <a:t>УИС </a:t>
            </a:r>
            <a:r>
              <a:rPr lang="ru-RU" sz="2000" dirty="0">
                <a:latin typeface="Times New Roman" panose="02020603050405020304" pitchFamily="18" charset="0"/>
                <a:ea typeface="Calibri" panose="020F0502020204030204" pitchFamily="34" charset="0"/>
                <a:cs typeface="Times New Roman" panose="02020603050405020304" pitchFamily="18" charset="0"/>
              </a:rPr>
              <a:t>официально была создана в 1992 г., когда 2 сентября было утверждено Примерное положение о психологической лаборатории исправительно-трудового учреждения. С 2007 г. этот день в истории России считается началом создания психологической службы УИС и отмечается как День пенитенциарного психолога.</a:t>
            </a:r>
            <a:endParaRPr lang="ru-RU"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15" name="Стрелка вправо 14"/>
          <p:cNvSpPr/>
          <p:nvPr/>
        </p:nvSpPr>
        <p:spPr>
          <a:xfrm>
            <a:off x="90114" y="1317727"/>
            <a:ext cx="723996" cy="628443"/>
          </a:xfrm>
          <a:prstGeom prst="rightArrow">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6" name="Стрелка вправо 15"/>
          <p:cNvSpPr/>
          <p:nvPr/>
        </p:nvSpPr>
        <p:spPr>
          <a:xfrm>
            <a:off x="90114" y="2598679"/>
            <a:ext cx="723996" cy="628443"/>
          </a:xfrm>
          <a:prstGeom prst="rightArrow">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7" name="Стрелка вправо 16"/>
          <p:cNvSpPr/>
          <p:nvPr/>
        </p:nvSpPr>
        <p:spPr>
          <a:xfrm>
            <a:off x="90116" y="4872151"/>
            <a:ext cx="723996" cy="628443"/>
          </a:xfrm>
          <a:prstGeom prst="rightArrow">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 name="Заголовок 5"/>
          <p:cNvSpPr txBox="1">
            <a:spLocks/>
          </p:cNvSpPr>
          <p:nvPr/>
        </p:nvSpPr>
        <p:spPr>
          <a:xfrm>
            <a:off x="1012874" y="91000"/>
            <a:ext cx="10515600" cy="791998"/>
          </a:xfrm>
          <a:prstGeom prst="roundRect">
            <a:avLst/>
          </a:prstGeom>
          <a:gradFill flip="none" rotWithShape="1">
            <a:gsLst>
              <a:gs pos="0">
                <a:srgbClr val="5C718E">
                  <a:shade val="30000"/>
                  <a:satMod val="115000"/>
                </a:srgbClr>
              </a:gs>
              <a:gs pos="50000">
                <a:srgbClr val="5C718E">
                  <a:shade val="67500"/>
                  <a:satMod val="115000"/>
                </a:srgbClr>
              </a:gs>
              <a:gs pos="100000">
                <a:srgbClr val="5C718E">
                  <a:shade val="100000"/>
                  <a:satMod val="115000"/>
                </a:srgbClr>
              </a:gs>
            </a:gsLst>
            <a:lin ang="13500000" scaled="1"/>
            <a:tileRect/>
          </a:gradFill>
          <a:ln w="12700" cap="flat" cmpd="sng" algn="ctr">
            <a:noFill/>
            <a:prstDash val="solid"/>
            <a:miter lim="800000"/>
          </a:ln>
          <a:effectLst>
            <a:glow rad="63500">
              <a:schemeClr val="tx1">
                <a:alpha val="40000"/>
              </a:schemeClr>
            </a:glow>
            <a:outerShdw blurRad="50800" dist="38100" dir="5400000" sx="106000" sy="106000" algn="t" rotWithShape="0">
              <a:schemeClr val="tx1">
                <a:alpha val="14000"/>
              </a:schemeClr>
            </a:outerShdw>
          </a:effectLst>
          <a:scene3d>
            <a:camera prst="orthographicFront"/>
            <a:lightRig rig="threePt" dir="t"/>
          </a:scene3d>
          <a:sp3d>
            <a:bevelT w="12700" h="88900"/>
          </a:sp3d>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defPPr>
              <a:defRPr lang="ru-RU"/>
            </a:defPPr>
            <a:lvl1pPr marL="0" algn="l" defTabSz="914400" rtl="0" eaLnBrk="1" latinLnBrk="0" hangingPunct="1">
              <a:lnSpc>
                <a:spcPct val="90000"/>
              </a:lnSpc>
              <a:spcBef>
                <a:spcPct val="0"/>
              </a:spcBef>
              <a:buNone/>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ru-RU" sz="3600" dirty="0" smtClean="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Этапы развития психологической службы </a:t>
            </a:r>
            <a:r>
              <a:rPr lang="ru-RU" sz="3600" dirty="0" smtClean="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УИС</a:t>
            </a:r>
            <a:endParaRPr lang="ru-RU" sz="3600"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8022732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par>
                          <p:cTn id="8" fill="hold">
                            <p:stCondLst>
                              <p:cond delay="500"/>
                            </p:stCondLst>
                            <p:childTnLst>
                              <p:par>
                                <p:cTn id="9" presetID="26"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wipe(down)">
                                      <p:cBhvr>
                                        <p:cTn id="11" dur="580">
                                          <p:stCondLst>
                                            <p:cond delay="0"/>
                                          </p:stCondLst>
                                        </p:cTn>
                                        <p:tgtEl>
                                          <p:spTgt spid="15"/>
                                        </p:tgtEl>
                                      </p:cBhvr>
                                    </p:animEffect>
                                    <p:anim calcmode="lin" valueType="num">
                                      <p:cBhvr>
                                        <p:cTn id="12"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13"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14"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15"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16"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17" dur="26">
                                          <p:stCondLst>
                                            <p:cond delay="650"/>
                                          </p:stCondLst>
                                        </p:cTn>
                                        <p:tgtEl>
                                          <p:spTgt spid="15"/>
                                        </p:tgtEl>
                                      </p:cBhvr>
                                      <p:to x="100000" y="60000"/>
                                    </p:animScale>
                                    <p:animScale>
                                      <p:cBhvr>
                                        <p:cTn id="18" dur="166" decel="50000">
                                          <p:stCondLst>
                                            <p:cond delay="676"/>
                                          </p:stCondLst>
                                        </p:cTn>
                                        <p:tgtEl>
                                          <p:spTgt spid="15"/>
                                        </p:tgtEl>
                                      </p:cBhvr>
                                      <p:to x="100000" y="100000"/>
                                    </p:animScale>
                                    <p:animScale>
                                      <p:cBhvr>
                                        <p:cTn id="19" dur="26">
                                          <p:stCondLst>
                                            <p:cond delay="1312"/>
                                          </p:stCondLst>
                                        </p:cTn>
                                        <p:tgtEl>
                                          <p:spTgt spid="15"/>
                                        </p:tgtEl>
                                      </p:cBhvr>
                                      <p:to x="100000" y="80000"/>
                                    </p:animScale>
                                    <p:animScale>
                                      <p:cBhvr>
                                        <p:cTn id="20" dur="166" decel="50000">
                                          <p:stCondLst>
                                            <p:cond delay="1338"/>
                                          </p:stCondLst>
                                        </p:cTn>
                                        <p:tgtEl>
                                          <p:spTgt spid="15"/>
                                        </p:tgtEl>
                                      </p:cBhvr>
                                      <p:to x="100000" y="100000"/>
                                    </p:animScale>
                                    <p:animScale>
                                      <p:cBhvr>
                                        <p:cTn id="21" dur="26">
                                          <p:stCondLst>
                                            <p:cond delay="1642"/>
                                          </p:stCondLst>
                                        </p:cTn>
                                        <p:tgtEl>
                                          <p:spTgt spid="15"/>
                                        </p:tgtEl>
                                      </p:cBhvr>
                                      <p:to x="100000" y="90000"/>
                                    </p:animScale>
                                    <p:animScale>
                                      <p:cBhvr>
                                        <p:cTn id="22" dur="166" decel="50000">
                                          <p:stCondLst>
                                            <p:cond delay="1668"/>
                                          </p:stCondLst>
                                        </p:cTn>
                                        <p:tgtEl>
                                          <p:spTgt spid="15"/>
                                        </p:tgtEl>
                                      </p:cBhvr>
                                      <p:to x="100000" y="100000"/>
                                    </p:animScale>
                                    <p:animScale>
                                      <p:cBhvr>
                                        <p:cTn id="23" dur="26">
                                          <p:stCondLst>
                                            <p:cond delay="1808"/>
                                          </p:stCondLst>
                                        </p:cTn>
                                        <p:tgtEl>
                                          <p:spTgt spid="15"/>
                                        </p:tgtEl>
                                      </p:cBhvr>
                                      <p:to x="100000" y="95000"/>
                                    </p:animScale>
                                    <p:animScale>
                                      <p:cBhvr>
                                        <p:cTn id="24" dur="166" decel="50000">
                                          <p:stCondLst>
                                            <p:cond delay="1834"/>
                                          </p:stCondLst>
                                        </p:cTn>
                                        <p:tgtEl>
                                          <p:spTgt spid="15"/>
                                        </p:tgtEl>
                                      </p:cBhvr>
                                      <p:to x="100000" y="100000"/>
                                    </p:animScale>
                                  </p:childTnLst>
                                </p:cTn>
                              </p:par>
                            </p:childTnLst>
                          </p:cTn>
                        </p:par>
                        <p:par>
                          <p:cTn id="25" fill="hold">
                            <p:stCondLst>
                              <p:cond delay="2500"/>
                            </p:stCondLst>
                            <p:childTnLst>
                              <p:par>
                                <p:cTn id="26" presetID="16" presetClass="entr" presetSubtype="21" fill="hold" grpId="0" nodeType="after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barn(inVertical)">
                                      <p:cBhvr>
                                        <p:cTn id="28" dur="500"/>
                                        <p:tgtEl>
                                          <p:spTgt spid="10"/>
                                        </p:tgtEl>
                                      </p:cBhvr>
                                    </p:animEffect>
                                  </p:childTnLst>
                                </p:cTn>
                              </p:par>
                            </p:childTnLst>
                          </p:cTn>
                        </p:par>
                        <p:par>
                          <p:cTn id="29" fill="hold">
                            <p:stCondLst>
                              <p:cond delay="3000"/>
                            </p:stCondLst>
                            <p:childTnLst>
                              <p:par>
                                <p:cTn id="30" presetID="26" presetClass="entr" presetSubtype="0" fill="hold" grpId="0" nodeType="after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wipe(down)">
                                      <p:cBhvr>
                                        <p:cTn id="32" dur="580">
                                          <p:stCondLst>
                                            <p:cond delay="0"/>
                                          </p:stCondLst>
                                        </p:cTn>
                                        <p:tgtEl>
                                          <p:spTgt spid="16"/>
                                        </p:tgtEl>
                                      </p:cBhvr>
                                    </p:animEffect>
                                    <p:anim calcmode="lin" valueType="num">
                                      <p:cBhvr>
                                        <p:cTn id="33"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34"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35"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36"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37"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38" dur="26">
                                          <p:stCondLst>
                                            <p:cond delay="650"/>
                                          </p:stCondLst>
                                        </p:cTn>
                                        <p:tgtEl>
                                          <p:spTgt spid="16"/>
                                        </p:tgtEl>
                                      </p:cBhvr>
                                      <p:to x="100000" y="60000"/>
                                    </p:animScale>
                                    <p:animScale>
                                      <p:cBhvr>
                                        <p:cTn id="39" dur="166" decel="50000">
                                          <p:stCondLst>
                                            <p:cond delay="676"/>
                                          </p:stCondLst>
                                        </p:cTn>
                                        <p:tgtEl>
                                          <p:spTgt spid="16"/>
                                        </p:tgtEl>
                                      </p:cBhvr>
                                      <p:to x="100000" y="100000"/>
                                    </p:animScale>
                                    <p:animScale>
                                      <p:cBhvr>
                                        <p:cTn id="40" dur="26">
                                          <p:stCondLst>
                                            <p:cond delay="1312"/>
                                          </p:stCondLst>
                                        </p:cTn>
                                        <p:tgtEl>
                                          <p:spTgt spid="16"/>
                                        </p:tgtEl>
                                      </p:cBhvr>
                                      <p:to x="100000" y="80000"/>
                                    </p:animScale>
                                    <p:animScale>
                                      <p:cBhvr>
                                        <p:cTn id="41" dur="166" decel="50000">
                                          <p:stCondLst>
                                            <p:cond delay="1338"/>
                                          </p:stCondLst>
                                        </p:cTn>
                                        <p:tgtEl>
                                          <p:spTgt spid="16"/>
                                        </p:tgtEl>
                                      </p:cBhvr>
                                      <p:to x="100000" y="100000"/>
                                    </p:animScale>
                                    <p:animScale>
                                      <p:cBhvr>
                                        <p:cTn id="42" dur="26">
                                          <p:stCondLst>
                                            <p:cond delay="1642"/>
                                          </p:stCondLst>
                                        </p:cTn>
                                        <p:tgtEl>
                                          <p:spTgt spid="16"/>
                                        </p:tgtEl>
                                      </p:cBhvr>
                                      <p:to x="100000" y="90000"/>
                                    </p:animScale>
                                    <p:animScale>
                                      <p:cBhvr>
                                        <p:cTn id="43" dur="166" decel="50000">
                                          <p:stCondLst>
                                            <p:cond delay="1668"/>
                                          </p:stCondLst>
                                        </p:cTn>
                                        <p:tgtEl>
                                          <p:spTgt spid="16"/>
                                        </p:tgtEl>
                                      </p:cBhvr>
                                      <p:to x="100000" y="100000"/>
                                    </p:animScale>
                                    <p:animScale>
                                      <p:cBhvr>
                                        <p:cTn id="44" dur="26">
                                          <p:stCondLst>
                                            <p:cond delay="1808"/>
                                          </p:stCondLst>
                                        </p:cTn>
                                        <p:tgtEl>
                                          <p:spTgt spid="16"/>
                                        </p:tgtEl>
                                      </p:cBhvr>
                                      <p:to x="100000" y="95000"/>
                                    </p:animScale>
                                    <p:animScale>
                                      <p:cBhvr>
                                        <p:cTn id="45" dur="166" decel="50000">
                                          <p:stCondLst>
                                            <p:cond delay="1834"/>
                                          </p:stCondLst>
                                        </p:cTn>
                                        <p:tgtEl>
                                          <p:spTgt spid="16"/>
                                        </p:tgtEl>
                                      </p:cBhvr>
                                      <p:to x="100000" y="100000"/>
                                    </p:animScale>
                                  </p:childTnLst>
                                </p:cTn>
                              </p:par>
                            </p:childTnLst>
                          </p:cTn>
                        </p:par>
                        <p:par>
                          <p:cTn id="46" fill="hold">
                            <p:stCondLst>
                              <p:cond delay="5000"/>
                            </p:stCondLst>
                            <p:childTnLst>
                              <p:par>
                                <p:cTn id="47" presetID="16" presetClass="entr" presetSubtype="21" fill="hold" grpId="0" nodeType="afterEffect">
                                  <p:stCondLst>
                                    <p:cond delay="0"/>
                                  </p:stCondLst>
                                  <p:childTnLst>
                                    <p:set>
                                      <p:cBhvr>
                                        <p:cTn id="48" dur="1" fill="hold">
                                          <p:stCondLst>
                                            <p:cond delay="0"/>
                                          </p:stCondLst>
                                        </p:cTn>
                                        <p:tgtEl>
                                          <p:spTgt spid="12"/>
                                        </p:tgtEl>
                                        <p:attrNameLst>
                                          <p:attrName>style.visibility</p:attrName>
                                        </p:attrNameLst>
                                      </p:cBhvr>
                                      <p:to>
                                        <p:strVal val="visible"/>
                                      </p:to>
                                    </p:set>
                                    <p:animEffect transition="in" filter="barn(inVertical)">
                                      <p:cBhvr>
                                        <p:cTn id="49" dur="500"/>
                                        <p:tgtEl>
                                          <p:spTgt spid="12"/>
                                        </p:tgtEl>
                                      </p:cBhvr>
                                    </p:animEffect>
                                  </p:childTnLst>
                                </p:cTn>
                              </p:par>
                            </p:childTnLst>
                          </p:cTn>
                        </p:par>
                        <p:par>
                          <p:cTn id="50" fill="hold">
                            <p:stCondLst>
                              <p:cond delay="5500"/>
                            </p:stCondLst>
                            <p:childTnLst>
                              <p:par>
                                <p:cTn id="51" presetID="26" presetClass="entr" presetSubtype="0" fill="hold" grpId="0" nodeType="afterEffect">
                                  <p:stCondLst>
                                    <p:cond delay="0"/>
                                  </p:stCondLst>
                                  <p:childTnLst>
                                    <p:set>
                                      <p:cBhvr>
                                        <p:cTn id="52" dur="1" fill="hold">
                                          <p:stCondLst>
                                            <p:cond delay="0"/>
                                          </p:stCondLst>
                                        </p:cTn>
                                        <p:tgtEl>
                                          <p:spTgt spid="17"/>
                                        </p:tgtEl>
                                        <p:attrNameLst>
                                          <p:attrName>style.visibility</p:attrName>
                                        </p:attrNameLst>
                                      </p:cBhvr>
                                      <p:to>
                                        <p:strVal val="visible"/>
                                      </p:to>
                                    </p:set>
                                    <p:animEffect transition="in" filter="wipe(down)">
                                      <p:cBhvr>
                                        <p:cTn id="53" dur="580">
                                          <p:stCondLst>
                                            <p:cond delay="0"/>
                                          </p:stCondLst>
                                        </p:cTn>
                                        <p:tgtEl>
                                          <p:spTgt spid="17"/>
                                        </p:tgtEl>
                                      </p:cBhvr>
                                    </p:animEffect>
                                    <p:anim calcmode="lin" valueType="num">
                                      <p:cBhvr>
                                        <p:cTn id="54" dur="1822"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55" dur="664"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56" dur="664" tmFilter="0, 0; 0.125,0.2665; 0.25,0.4; 0.375,0.465; 0.5,0.5;  0.625,0.535; 0.75,0.6; 0.875,0.7335; 1,1">
                                          <p:stCondLst>
                                            <p:cond delay="664"/>
                                          </p:stCondLst>
                                        </p:cTn>
                                        <p:tgtEl>
                                          <p:spTgt spid="17"/>
                                        </p:tgtEl>
                                        <p:attrNameLst>
                                          <p:attrName>ppt_y</p:attrName>
                                        </p:attrNameLst>
                                      </p:cBhvr>
                                      <p:tavLst>
                                        <p:tav tm="0" fmla="#ppt_y-sin(pi*$)/9">
                                          <p:val>
                                            <p:fltVal val="0"/>
                                          </p:val>
                                        </p:tav>
                                        <p:tav tm="100000">
                                          <p:val>
                                            <p:fltVal val="1"/>
                                          </p:val>
                                        </p:tav>
                                      </p:tavLst>
                                    </p:anim>
                                    <p:anim calcmode="lin" valueType="num">
                                      <p:cBhvr>
                                        <p:cTn id="57" dur="332" tmFilter="0, 0; 0.125,0.2665; 0.25,0.4; 0.375,0.465; 0.5,0.5;  0.625,0.535; 0.75,0.6; 0.875,0.7335; 1,1">
                                          <p:stCondLst>
                                            <p:cond delay="1324"/>
                                          </p:stCondLst>
                                        </p:cTn>
                                        <p:tgtEl>
                                          <p:spTgt spid="17"/>
                                        </p:tgtEl>
                                        <p:attrNameLst>
                                          <p:attrName>ppt_y</p:attrName>
                                        </p:attrNameLst>
                                      </p:cBhvr>
                                      <p:tavLst>
                                        <p:tav tm="0" fmla="#ppt_y-sin(pi*$)/27">
                                          <p:val>
                                            <p:fltVal val="0"/>
                                          </p:val>
                                        </p:tav>
                                        <p:tav tm="100000">
                                          <p:val>
                                            <p:fltVal val="1"/>
                                          </p:val>
                                        </p:tav>
                                      </p:tavLst>
                                    </p:anim>
                                    <p:anim calcmode="lin" valueType="num">
                                      <p:cBhvr>
                                        <p:cTn id="58" dur="164" tmFilter="0, 0; 0.125,0.2665; 0.25,0.4; 0.375,0.465; 0.5,0.5;  0.625,0.535; 0.75,0.6; 0.875,0.7335; 1,1">
                                          <p:stCondLst>
                                            <p:cond delay="1656"/>
                                          </p:stCondLst>
                                        </p:cTn>
                                        <p:tgtEl>
                                          <p:spTgt spid="17"/>
                                        </p:tgtEl>
                                        <p:attrNameLst>
                                          <p:attrName>ppt_y</p:attrName>
                                        </p:attrNameLst>
                                      </p:cBhvr>
                                      <p:tavLst>
                                        <p:tav tm="0" fmla="#ppt_y-sin(pi*$)/81">
                                          <p:val>
                                            <p:fltVal val="0"/>
                                          </p:val>
                                        </p:tav>
                                        <p:tav tm="100000">
                                          <p:val>
                                            <p:fltVal val="1"/>
                                          </p:val>
                                        </p:tav>
                                      </p:tavLst>
                                    </p:anim>
                                    <p:animScale>
                                      <p:cBhvr>
                                        <p:cTn id="59" dur="26">
                                          <p:stCondLst>
                                            <p:cond delay="650"/>
                                          </p:stCondLst>
                                        </p:cTn>
                                        <p:tgtEl>
                                          <p:spTgt spid="17"/>
                                        </p:tgtEl>
                                      </p:cBhvr>
                                      <p:to x="100000" y="60000"/>
                                    </p:animScale>
                                    <p:animScale>
                                      <p:cBhvr>
                                        <p:cTn id="60" dur="166" decel="50000">
                                          <p:stCondLst>
                                            <p:cond delay="676"/>
                                          </p:stCondLst>
                                        </p:cTn>
                                        <p:tgtEl>
                                          <p:spTgt spid="17"/>
                                        </p:tgtEl>
                                      </p:cBhvr>
                                      <p:to x="100000" y="100000"/>
                                    </p:animScale>
                                    <p:animScale>
                                      <p:cBhvr>
                                        <p:cTn id="61" dur="26">
                                          <p:stCondLst>
                                            <p:cond delay="1312"/>
                                          </p:stCondLst>
                                        </p:cTn>
                                        <p:tgtEl>
                                          <p:spTgt spid="17"/>
                                        </p:tgtEl>
                                      </p:cBhvr>
                                      <p:to x="100000" y="80000"/>
                                    </p:animScale>
                                    <p:animScale>
                                      <p:cBhvr>
                                        <p:cTn id="62" dur="166" decel="50000">
                                          <p:stCondLst>
                                            <p:cond delay="1338"/>
                                          </p:stCondLst>
                                        </p:cTn>
                                        <p:tgtEl>
                                          <p:spTgt spid="17"/>
                                        </p:tgtEl>
                                      </p:cBhvr>
                                      <p:to x="100000" y="100000"/>
                                    </p:animScale>
                                    <p:animScale>
                                      <p:cBhvr>
                                        <p:cTn id="63" dur="26">
                                          <p:stCondLst>
                                            <p:cond delay="1642"/>
                                          </p:stCondLst>
                                        </p:cTn>
                                        <p:tgtEl>
                                          <p:spTgt spid="17"/>
                                        </p:tgtEl>
                                      </p:cBhvr>
                                      <p:to x="100000" y="90000"/>
                                    </p:animScale>
                                    <p:animScale>
                                      <p:cBhvr>
                                        <p:cTn id="64" dur="166" decel="50000">
                                          <p:stCondLst>
                                            <p:cond delay="1668"/>
                                          </p:stCondLst>
                                        </p:cTn>
                                        <p:tgtEl>
                                          <p:spTgt spid="17"/>
                                        </p:tgtEl>
                                      </p:cBhvr>
                                      <p:to x="100000" y="100000"/>
                                    </p:animScale>
                                    <p:animScale>
                                      <p:cBhvr>
                                        <p:cTn id="65" dur="26">
                                          <p:stCondLst>
                                            <p:cond delay="1808"/>
                                          </p:stCondLst>
                                        </p:cTn>
                                        <p:tgtEl>
                                          <p:spTgt spid="17"/>
                                        </p:tgtEl>
                                      </p:cBhvr>
                                      <p:to x="100000" y="95000"/>
                                    </p:animScale>
                                    <p:animScale>
                                      <p:cBhvr>
                                        <p:cTn id="66" dur="166" decel="50000">
                                          <p:stCondLst>
                                            <p:cond delay="1834"/>
                                          </p:stCondLst>
                                        </p:cTn>
                                        <p:tgtEl>
                                          <p:spTgt spid="17"/>
                                        </p:tgtEl>
                                      </p:cBhvr>
                                      <p:to x="100000" y="100000"/>
                                    </p:animScale>
                                  </p:childTnLst>
                                </p:cTn>
                              </p:par>
                            </p:childTnLst>
                          </p:cTn>
                        </p:par>
                        <p:par>
                          <p:cTn id="67" fill="hold">
                            <p:stCondLst>
                              <p:cond delay="7500"/>
                            </p:stCondLst>
                            <p:childTnLst>
                              <p:par>
                                <p:cTn id="68" presetID="16" presetClass="entr" presetSubtype="21" fill="hold" grpId="0" nodeType="afterEffect">
                                  <p:stCondLst>
                                    <p:cond delay="0"/>
                                  </p:stCondLst>
                                  <p:childTnLst>
                                    <p:set>
                                      <p:cBhvr>
                                        <p:cTn id="69" dur="1" fill="hold">
                                          <p:stCondLst>
                                            <p:cond delay="0"/>
                                          </p:stCondLst>
                                        </p:cTn>
                                        <p:tgtEl>
                                          <p:spTgt spid="14"/>
                                        </p:tgtEl>
                                        <p:attrNameLst>
                                          <p:attrName>style.visibility</p:attrName>
                                        </p:attrNameLst>
                                      </p:cBhvr>
                                      <p:to>
                                        <p:strVal val="visible"/>
                                      </p:to>
                                    </p:set>
                                    <p:animEffect transition="in" filter="barn(inVertical)">
                                      <p:cBhvr>
                                        <p:cTn id="7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P spid="14" grpId="0" animBg="1"/>
      <p:bldP spid="15" grpId="0" animBg="1"/>
      <p:bldP spid="16" grpId="0" animBg="1"/>
      <p:bldP spid="17" grpId="0" animBg="1"/>
      <p:bldP spid="1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2340987" y="576519"/>
            <a:ext cx="5257800" cy="984995"/>
          </a:xfrm>
        </p:spPr>
        <p:txBody>
          <a:bodyPr/>
          <a:lstStyle/>
          <a:p>
            <a:endParaRPr lang="ru-RU" dirty="0"/>
          </a:p>
        </p:txBody>
      </p:sp>
      <p:sp>
        <p:nvSpPr>
          <p:cNvPr id="3" name="Объект 2"/>
          <p:cNvSpPr>
            <a:spLocks noGrp="1"/>
          </p:cNvSpPr>
          <p:nvPr>
            <p:ph idx="1"/>
          </p:nvPr>
        </p:nvSpPr>
        <p:spPr>
          <a:xfrm flipH="1" flipV="1">
            <a:off x="12192000" y="6858000"/>
            <a:ext cx="152400" cy="198120"/>
          </a:xfrm>
          <a:noFill/>
          <a:ln>
            <a:noFill/>
          </a:ln>
        </p:spPr>
        <p:txBody>
          <a:bodyPr anchor="ctr" anchorCtr="0">
            <a:normAutofit fontScale="32500" lnSpcReduction="20000"/>
          </a:bodyPr>
          <a:lstStyle/>
          <a:p>
            <a:endParaRPr lang="ru-RU" dirty="0"/>
          </a:p>
        </p:txBody>
      </p:sp>
      <p:sp>
        <p:nvSpPr>
          <p:cNvPr id="4" name="Прямоугольник 3"/>
          <p:cNvSpPr/>
          <p:nvPr/>
        </p:nvSpPr>
        <p:spPr>
          <a:xfrm>
            <a:off x="1012874" y="787791"/>
            <a:ext cx="8131126" cy="369332"/>
          </a:xfrm>
          <a:prstGeom prst="rect">
            <a:avLst/>
          </a:prstGeom>
          <a:noFill/>
        </p:spPr>
        <p:txBody>
          <a:bodyPr wrap="square">
            <a:spAutoFit/>
          </a:bodyPr>
          <a:lstStyle/>
          <a:p>
            <a:endParaRPr lang="ru-RU" spc="300" dirty="0">
              <a:latin typeface="Times New Roman" panose="02020603050405020304" pitchFamily="18" charset="0"/>
              <a:cs typeface="Times New Roman" panose="02020603050405020304" pitchFamily="18" charset="0"/>
            </a:endParaRPr>
          </a:p>
        </p:txBody>
      </p:sp>
      <p:sp>
        <p:nvSpPr>
          <p:cNvPr id="10" name="Прямоугольник 9"/>
          <p:cNvSpPr/>
          <p:nvPr/>
        </p:nvSpPr>
        <p:spPr>
          <a:xfrm>
            <a:off x="787928" y="1051023"/>
            <a:ext cx="11241897" cy="1738938"/>
          </a:xfrm>
          <a:prstGeom prst="rect">
            <a:avLst/>
          </a:prstGeom>
          <a:solidFill>
            <a:schemeClr val="accent5">
              <a:lumMod val="40000"/>
              <a:lumOff val="60000"/>
            </a:schemeClr>
          </a:solidFill>
        </p:spPr>
        <p:txBody>
          <a:bodyPr wrap="square">
            <a:spAutoFit/>
          </a:bodyPr>
          <a:lstStyle/>
          <a:p>
            <a:pPr algn="just">
              <a:lnSpc>
                <a:spcPct val="107000"/>
              </a:lnSpc>
              <a:spcAft>
                <a:spcPts val="800"/>
              </a:spcAft>
            </a:pPr>
            <a:r>
              <a:rPr lang="ru-RU" sz="2000" i="1" dirty="0">
                <a:latin typeface="Times New Roman" panose="02020603050405020304" pitchFamily="18" charset="0"/>
                <a:ea typeface="Calibri" panose="020F0502020204030204" pitchFamily="34" charset="0"/>
                <a:cs typeface="Times New Roman" panose="02020603050405020304" pitchFamily="18" charset="0"/>
              </a:rPr>
              <a:t>Четвертый этап</a:t>
            </a:r>
            <a:r>
              <a:rPr lang="ru-RU" sz="2000" dirty="0">
                <a:latin typeface="Times New Roman" panose="02020603050405020304" pitchFamily="18" charset="0"/>
                <a:ea typeface="Calibri" panose="020F0502020204030204" pitchFamily="34" charset="0"/>
                <a:cs typeface="Times New Roman" panose="02020603050405020304" pitchFamily="18" charset="0"/>
              </a:rPr>
              <a:t> развития психологической службы начинается с 2000 г., когда в Министерстве юстиции России было создано Главное управление исполнения наказаний, при котором психологическая служба стала самостоятельным отделом (ОПС). Усилиями сотрудников отдела была разработана Концепция развития психологической службы, а также план по ее реализации. Численность психологов, работающих в психологической службе </a:t>
            </a:r>
            <a:r>
              <a:rPr lang="ru-RU" sz="2000" dirty="0" smtClean="0">
                <a:latin typeface="Times New Roman" panose="02020603050405020304" pitchFamily="18" charset="0"/>
                <a:ea typeface="Calibri" panose="020F0502020204030204" pitchFamily="34" charset="0"/>
                <a:cs typeface="Times New Roman" panose="02020603050405020304" pitchFamily="18" charset="0"/>
              </a:rPr>
              <a:t>УИС, </a:t>
            </a:r>
            <a:r>
              <a:rPr lang="ru-RU" sz="2000" dirty="0">
                <a:latin typeface="Times New Roman" panose="02020603050405020304" pitchFamily="18" charset="0"/>
                <a:ea typeface="Calibri" panose="020F0502020204030204" pitchFamily="34" charset="0"/>
                <a:cs typeface="Times New Roman" panose="02020603050405020304" pitchFamily="18" charset="0"/>
              </a:rPr>
              <a:t>возросла до 4000 человек.</a:t>
            </a:r>
          </a:p>
        </p:txBody>
      </p:sp>
      <p:sp>
        <p:nvSpPr>
          <p:cNvPr id="12" name="Прямоугольник 11"/>
          <p:cNvSpPr/>
          <p:nvPr/>
        </p:nvSpPr>
        <p:spPr>
          <a:xfrm>
            <a:off x="786392" y="2934129"/>
            <a:ext cx="11241897" cy="1080296"/>
          </a:xfrm>
          <a:prstGeom prst="rect">
            <a:avLst/>
          </a:prstGeom>
          <a:solidFill>
            <a:schemeClr val="accent5">
              <a:lumMod val="75000"/>
            </a:schemeClr>
          </a:solidFill>
        </p:spPr>
        <p:txBody>
          <a:bodyPr wrap="square">
            <a:spAutoFit/>
          </a:bodyPr>
          <a:lstStyle/>
          <a:p>
            <a:pPr algn="just">
              <a:lnSpc>
                <a:spcPct val="107000"/>
              </a:lnSpc>
              <a:spcAft>
                <a:spcPts val="800"/>
              </a:spcAft>
            </a:pPr>
            <a:r>
              <a:rPr lang="ru-RU" sz="2000" dirty="0">
                <a:latin typeface="Times New Roman" panose="02020603050405020304" pitchFamily="18" charset="0"/>
                <a:ea typeface="Calibri" panose="020F0502020204030204" pitchFamily="34" charset="0"/>
                <a:cs typeface="Times New Roman" panose="02020603050405020304" pitchFamily="18" charset="0"/>
              </a:rPr>
              <a:t>Началом </a:t>
            </a:r>
            <a:r>
              <a:rPr lang="ru-RU" sz="2000" i="1" dirty="0">
                <a:latin typeface="Times New Roman" panose="02020603050405020304" pitchFamily="18" charset="0"/>
                <a:ea typeface="Calibri" panose="020F0502020204030204" pitchFamily="34" charset="0"/>
                <a:cs typeface="Times New Roman" panose="02020603050405020304" pitchFamily="18" charset="0"/>
              </a:rPr>
              <a:t>пятого этапа</a:t>
            </a:r>
            <a:r>
              <a:rPr lang="ru-RU" sz="2000" dirty="0">
                <a:latin typeface="Times New Roman" panose="02020603050405020304" pitchFamily="18" charset="0"/>
                <a:ea typeface="Calibri" panose="020F0502020204030204" pitchFamily="34" charset="0"/>
                <a:cs typeface="Times New Roman" panose="02020603050405020304" pitchFamily="18" charset="0"/>
              </a:rPr>
              <a:t> развития психологической службы </a:t>
            </a:r>
            <a:r>
              <a:rPr lang="ru-RU" sz="2000" dirty="0">
                <a:latin typeface="Times New Roman" panose="02020603050405020304" pitchFamily="18" charset="0"/>
                <a:ea typeface="Calibri" panose="020F0502020204030204" pitchFamily="34" charset="0"/>
                <a:cs typeface="Times New Roman" panose="02020603050405020304" pitchFamily="18" charset="0"/>
              </a:rPr>
              <a:t>УИС </a:t>
            </a:r>
            <a:r>
              <a:rPr lang="ru-RU" sz="2000" dirty="0">
                <a:latin typeface="Times New Roman" panose="02020603050405020304" pitchFamily="18" charset="0"/>
                <a:ea typeface="Calibri" panose="020F0502020204030204" pitchFamily="34" charset="0"/>
                <a:cs typeface="Times New Roman" panose="02020603050405020304" pitchFamily="18" charset="0"/>
              </a:rPr>
              <a:t>можно считать 2010 г., когда распоряжением Правительства РФ была утверждена Концепция развития </a:t>
            </a:r>
            <a:r>
              <a:rPr lang="ru-RU" sz="2000" dirty="0" smtClean="0">
                <a:latin typeface="Times New Roman" panose="02020603050405020304" pitchFamily="18" charset="0"/>
                <a:ea typeface="Calibri" panose="020F0502020204030204" pitchFamily="34" charset="0"/>
                <a:cs typeface="Times New Roman" panose="02020603050405020304" pitchFamily="18" charset="0"/>
              </a:rPr>
              <a:t>уголовно-исполнительной </a:t>
            </a:r>
            <a:r>
              <a:rPr lang="ru-RU" sz="2000" dirty="0">
                <a:latin typeface="Times New Roman" panose="02020603050405020304" pitchFamily="18" charset="0"/>
                <a:ea typeface="Calibri" panose="020F0502020204030204" pitchFamily="34" charset="0"/>
                <a:cs typeface="Times New Roman" panose="02020603050405020304" pitchFamily="18" charset="0"/>
              </a:rPr>
              <a:t>системы до 2020 г.</a:t>
            </a:r>
            <a:endParaRPr lang="ru-RU"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15" name="Стрелка вправо 14"/>
          <p:cNvSpPr/>
          <p:nvPr/>
        </p:nvSpPr>
        <p:spPr>
          <a:xfrm>
            <a:off x="114768" y="1606270"/>
            <a:ext cx="723996" cy="628443"/>
          </a:xfrm>
          <a:prstGeom prst="rightArrow">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6" name="Стрелка вправо 15"/>
          <p:cNvSpPr/>
          <p:nvPr/>
        </p:nvSpPr>
        <p:spPr>
          <a:xfrm>
            <a:off x="114768" y="3160055"/>
            <a:ext cx="609228" cy="628443"/>
          </a:xfrm>
          <a:prstGeom prst="rightArrow">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 name="Скругленный прямоугольник 6"/>
          <p:cNvSpPr/>
          <p:nvPr/>
        </p:nvSpPr>
        <p:spPr>
          <a:xfrm>
            <a:off x="171039" y="4264518"/>
            <a:ext cx="11857250" cy="2487974"/>
          </a:xfrm>
          <a:prstGeom prst="roundRect">
            <a:avLst/>
          </a:prstGeom>
          <a:solidFill>
            <a:srgbClr val="FAE3A4"/>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ru-RU" u="sng" dirty="0">
                <a:solidFill>
                  <a:schemeClr val="tx1"/>
                </a:solidFill>
                <a:latin typeface="Times New Roman" panose="02020603050405020304" pitchFamily="18" charset="0"/>
                <a:cs typeface="Times New Roman" panose="02020603050405020304" pitchFamily="18" charset="0"/>
              </a:rPr>
              <a:t>07.05.2021</a:t>
            </a:r>
            <a:r>
              <a:rPr lang="ru-RU" dirty="0">
                <a:solidFill>
                  <a:schemeClr val="tx1"/>
                </a:solidFill>
                <a:latin typeface="Times New Roman" panose="02020603050405020304" pitchFamily="18" charset="0"/>
                <a:cs typeface="Times New Roman" panose="02020603050405020304" pitchFamily="18" charset="0"/>
              </a:rPr>
              <a:t> Правительством РФ было опубликовано распоряжение о предложении утверждения Концепции развития </a:t>
            </a:r>
            <a:r>
              <a:rPr lang="ru-RU" dirty="0" smtClean="0">
                <a:solidFill>
                  <a:schemeClr val="tx1"/>
                </a:solidFill>
                <a:latin typeface="Times New Roman" panose="02020603050405020304" pitchFamily="18" charset="0"/>
                <a:cs typeface="Times New Roman" panose="02020603050405020304" pitchFamily="18" charset="0"/>
              </a:rPr>
              <a:t>уголовно-исполнительной системы </a:t>
            </a:r>
            <a:r>
              <a:rPr lang="ru-RU" dirty="0">
                <a:solidFill>
                  <a:schemeClr val="tx1"/>
                </a:solidFill>
                <a:latin typeface="Times New Roman" panose="02020603050405020304" pitchFamily="18" charset="0"/>
                <a:cs typeface="Times New Roman" panose="02020603050405020304" pitchFamily="18" charset="0"/>
              </a:rPr>
              <a:t>Российской Федерации на период до 2030 г., которой предполагается обеспечение прав лиц, содержащихся в учреждениях ФСИН, и </a:t>
            </a:r>
            <a:r>
              <a:rPr lang="ru-RU" dirty="0" err="1">
                <a:solidFill>
                  <a:schemeClr val="tx1"/>
                </a:solidFill>
                <a:latin typeface="Times New Roman" panose="02020603050405020304" pitchFamily="18" charset="0"/>
                <a:cs typeface="Times New Roman" panose="02020603050405020304" pitchFamily="18" charset="0"/>
              </a:rPr>
              <a:t>гуманизация</a:t>
            </a:r>
            <a:r>
              <a:rPr lang="ru-RU" dirty="0">
                <a:solidFill>
                  <a:schemeClr val="tx1"/>
                </a:solidFill>
                <a:latin typeface="Times New Roman" panose="02020603050405020304" pitchFamily="18" charset="0"/>
                <a:cs typeface="Times New Roman" panose="02020603050405020304" pitchFamily="18" charset="0"/>
              </a:rPr>
              <a:t> условий отбывания наказаний и мер пресечения, а также исправление осужденных, предполагающее обеспечение исполнения наказания в условиях, не унижающих человеческого достоинства, соответствующих законодательству РФ и международным стандартам, совершенствование воспитательной, психологической и социальной работы с осужденными, направленное на формирование уважительного отношения к обществу, труду, нормам, правилам и традициям человеческого общежития.</a:t>
            </a:r>
          </a:p>
        </p:txBody>
      </p:sp>
      <p:sp>
        <p:nvSpPr>
          <p:cNvPr id="11" name="Заголовок 5"/>
          <p:cNvSpPr txBox="1">
            <a:spLocks/>
          </p:cNvSpPr>
          <p:nvPr/>
        </p:nvSpPr>
        <p:spPr>
          <a:xfrm>
            <a:off x="1012874" y="91000"/>
            <a:ext cx="10515600" cy="791998"/>
          </a:xfrm>
          <a:prstGeom prst="roundRect">
            <a:avLst/>
          </a:prstGeom>
          <a:gradFill flip="none" rotWithShape="1">
            <a:gsLst>
              <a:gs pos="0">
                <a:srgbClr val="5C718E">
                  <a:shade val="30000"/>
                  <a:satMod val="115000"/>
                </a:srgbClr>
              </a:gs>
              <a:gs pos="50000">
                <a:srgbClr val="5C718E">
                  <a:shade val="67500"/>
                  <a:satMod val="115000"/>
                </a:srgbClr>
              </a:gs>
              <a:gs pos="100000">
                <a:srgbClr val="5C718E">
                  <a:shade val="100000"/>
                  <a:satMod val="115000"/>
                </a:srgbClr>
              </a:gs>
            </a:gsLst>
            <a:lin ang="13500000" scaled="1"/>
            <a:tileRect/>
          </a:gradFill>
          <a:ln w="12700" cap="flat" cmpd="sng" algn="ctr">
            <a:noFill/>
            <a:prstDash val="solid"/>
            <a:miter lim="800000"/>
          </a:ln>
          <a:effectLst>
            <a:glow rad="63500">
              <a:schemeClr val="tx1">
                <a:alpha val="40000"/>
              </a:schemeClr>
            </a:glow>
            <a:outerShdw blurRad="50800" dist="38100" dir="5400000" sx="106000" sy="106000" algn="t" rotWithShape="0">
              <a:schemeClr val="tx1">
                <a:alpha val="14000"/>
              </a:schemeClr>
            </a:outerShdw>
          </a:effectLst>
          <a:scene3d>
            <a:camera prst="orthographicFront"/>
            <a:lightRig rig="threePt" dir="t"/>
          </a:scene3d>
          <a:sp3d>
            <a:bevelT w="12700" h="88900"/>
          </a:sp3d>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defPPr>
              <a:defRPr lang="ru-RU"/>
            </a:defPPr>
            <a:lvl1pPr marL="0" algn="l" defTabSz="914400" rtl="0" eaLnBrk="1" latinLnBrk="0" hangingPunct="1">
              <a:lnSpc>
                <a:spcPct val="90000"/>
              </a:lnSpc>
              <a:spcBef>
                <a:spcPct val="0"/>
              </a:spcBef>
              <a:buNone/>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ru-RU" sz="3600" dirty="0" smtClean="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Этапы развития психологической службы </a:t>
            </a:r>
            <a:r>
              <a:rPr lang="ru-RU" sz="3600" dirty="0" smtClean="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УИС</a:t>
            </a:r>
            <a:endParaRPr lang="ru-RU" sz="3600"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9629391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par>
                          <p:cTn id="8" fill="hold">
                            <p:stCondLst>
                              <p:cond delay="500"/>
                            </p:stCondLst>
                            <p:childTnLst>
                              <p:par>
                                <p:cTn id="9" presetID="26"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wipe(down)">
                                      <p:cBhvr>
                                        <p:cTn id="11" dur="580">
                                          <p:stCondLst>
                                            <p:cond delay="0"/>
                                          </p:stCondLst>
                                        </p:cTn>
                                        <p:tgtEl>
                                          <p:spTgt spid="15"/>
                                        </p:tgtEl>
                                      </p:cBhvr>
                                    </p:animEffect>
                                    <p:anim calcmode="lin" valueType="num">
                                      <p:cBhvr>
                                        <p:cTn id="12"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13"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14"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15"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16"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17" dur="26">
                                          <p:stCondLst>
                                            <p:cond delay="650"/>
                                          </p:stCondLst>
                                        </p:cTn>
                                        <p:tgtEl>
                                          <p:spTgt spid="15"/>
                                        </p:tgtEl>
                                      </p:cBhvr>
                                      <p:to x="100000" y="60000"/>
                                    </p:animScale>
                                    <p:animScale>
                                      <p:cBhvr>
                                        <p:cTn id="18" dur="166" decel="50000">
                                          <p:stCondLst>
                                            <p:cond delay="676"/>
                                          </p:stCondLst>
                                        </p:cTn>
                                        <p:tgtEl>
                                          <p:spTgt spid="15"/>
                                        </p:tgtEl>
                                      </p:cBhvr>
                                      <p:to x="100000" y="100000"/>
                                    </p:animScale>
                                    <p:animScale>
                                      <p:cBhvr>
                                        <p:cTn id="19" dur="26">
                                          <p:stCondLst>
                                            <p:cond delay="1312"/>
                                          </p:stCondLst>
                                        </p:cTn>
                                        <p:tgtEl>
                                          <p:spTgt spid="15"/>
                                        </p:tgtEl>
                                      </p:cBhvr>
                                      <p:to x="100000" y="80000"/>
                                    </p:animScale>
                                    <p:animScale>
                                      <p:cBhvr>
                                        <p:cTn id="20" dur="166" decel="50000">
                                          <p:stCondLst>
                                            <p:cond delay="1338"/>
                                          </p:stCondLst>
                                        </p:cTn>
                                        <p:tgtEl>
                                          <p:spTgt spid="15"/>
                                        </p:tgtEl>
                                      </p:cBhvr>
                                      <p:to x="100000" y="100000"/>
                                    </p:animScale>
                                    <p:animScale>
                                      <p:cBhvr>
                                        <p:cTn id="21" dur="26">
                                          <p:stCondLst>
                                            <p:cond delay="1642"/>
                                          </p:stCondLst>
                                        </p:cTn>
                                        <p:tgtEl>
                                          <p:spTgt spid="15"/>
                                        </p:tgtEl>
                                      </p:cBhvr>
                                      <p:to x="100000" y="90000"/>
                                    </p:animScale>
                                    <p:animScale>
                                      <p:cBhvr>
                                        <p:cTn id="22" dur="166" decel="50000">
                                          <p:stCondLst>
                                            <p:cond delay="1668"/>
                                          </p:stCondLst>
                                        </p:cTn>
                                        <p:tgtEl>
                                          <p:spTgt spid="15"/>
                                        </p:tgtEl>
                                      </p:cBhvr>
                                      <p:to x="100000" y="100000"/>
                                    </p:animScale>
                                    <p:animScale>
                                      <p:cBhvr>
                                        <p:cTn id="23" dur="26">
                                          <p:stCondLst>
                                            <p:cond delay="1808"/>
                                          </p:stCondLst>
                                        </p:cTn>
                                        <p:tgtEl>
                                          <p:spTgt spid="15"/>
                                        </p:tgtEl>
                                      </p:cBhvr>
                                      <p:to x="100000" y="95000"/>
                                    </p:animScale>
                                    <p:animScale>
                                      <p:cBhvr>
                                        <p:cTn id="24" dur="166" decel="50000">
                                          <p:stCondLst>
                                            <p:cond delay="1834"/>
                                          </p:stCondLst>
                                        </p:cTn>
                                        <p:tgtEl>
                                          <p:spTgt spid="15"/>
                                        </p:tgtEl>
                                      </p:cBhvr>
                                      <p:to x="100000" y="100000"/>
                                    </p:animScale>
                                  </p:childTnLst>
                                </p:cTn>
                              </p:par>
                            </p:childTnLst>
                          </p:cTn>
                        </p:par>
                        <p:par>
                          <p:cTn id="25" fill="hold">
                            <p:stCondLst>
                              <p:cond delay="2500"/>
                            </p:stCondLst>
                            <p:childTnLst>
                              <p:par>
                                <p:cTn id="26" presetID="16" presetClass="entr" presetSubtype="21" fill="hold" grpId="0" nodeType="after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barn(inVertical)">
                                      <p:cBhvr>
                                        <p:cTn id="28" dur="500"/>
                                        <p:tgtEl>
                                          <p:spTgt spid="10"/>
                                        </p:tgtEl>
                                      </p:cBhvr>
                                    </p:animEffect>
                                  </p:childTnLst>
                                </p:cTn>
                              </p:par>
                            </p:childTnLst>
                          </p:cTn>
                        </p:par>
                        <p:par>
                          <p:cTn id="29" fill="hold">
                            <p:stCondLst>
                              <p:cond delay="3000"/>
                            </p:stCondLst>
                            <p:childTnLst>
                              <p:par>
                                <p:cTn id="30" presetID="26" presetClass="entr" presetSubtype="0" fill="hold" grpId="0" nodeType="after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wipe(down)">
                                      <p:cBhvr>
                                        <p:cTn id="32" dur="580">
                                          <p:stCondLst>
                                            <p:cond delay="0"/>
                                          </p:stCondLst>
                                        </p:cTn>
                                        <p:tgtEl>
                                          <p:spTgt spid="16"/>
                                        </p:tgtEl>
                                      </p:cBhvr>
                                    </p:animEffect>
                                    <p:anim calcmode="lin" valueType="num">
                                      <p:cBhvr>
                                        <p:cTn id="33"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34"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35"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36"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37"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38" dur="26">
                                          <p:stCondLst>
                                            <p:cond delay="650"/>
                                          </p:stCondLst>
                                        </p:cTn>
                                        <p:tgtEl>
                                          <p:spTgt spid="16"/>
                                        </p:tgtEl>
                                      </p:cBhvr>
                                      <p:to x="100000" y="60000"/>
                                    </p:animScale>
                                    <p:animScale>
                                      <p:cBhvr>
                                        <p:cTn id="39" dur="166" decel="50000">
                                          <p:stCondLst>
                                            <p:cond delay="676"/>
                                          </p:stCondLst>
                                        </p:cTn>
                                        <p:tgtEl>
                                          <p:spTgt spid="16"/>
                                        </p:tgtEl>
                                      </p:cBhvr>
                                      <p:to x="100000" y="100000"/>
                                    </p:animScale>
                                    <p:animScale>
                                      <p:cBhvr>
                                        <p:cTn id="40" dur="26">
                                          <p:stCondLst>
                                            <p:cond delay="1312"/>
                                          </p:stCondLst>
                                        </p:cTn>
                                        <p:tgtEl>
                                          <p:spTgt spid="16"/>
                                        </p:tgtEl>
                                      </p:cBhvr>
                                      <p:to x="100000" y="80000"/>
                                    </p:animScale>
                                    <p:animScale>
                                      <p:cBhvr>
                                        <p:cTn id="41" dur="166" decel="50000">
                                          <p:stCondLst>
                                            <p:cond delay="1338"/>
                                          </p:stCondLst>
                                        </p:cTn>
                                        <p:tgtEl>
                                          <p:spTgt spid="16"/>
                                        </p:tgtEl>
                                      </p:cBhvr>
                                      <p:to x="100000" y="100000"/>
                                    </p:animScale>
                                    <p:animScale>
                                      <p:cBhvr>
                                        <p:cTn id="42" dur="26">
                                          <p:stCondLst>
                                            <p:cond delay="1642"/>
                                          </p:stCondLst>
                                        </p:cTn>
                                        <p:tgtEl>
                                          <p:spTgt spid="16"/>
                                        </p:tgtEl>
                                      </p:cBhvr>
                                      <p:to x="100000" y="90000"/>
                                    </p:animScale>
                                    <p:animScale>
                                      <p:cBhvr>
                                        <p:cTn id="43" dur="166" decel="50000">
                                          <p:stCondLst>
                                            <p:cond delay="1668"/>
                                          </p:stCondLst>
                                        </p:cTn>
                                        <p:tgtEl>
                                          <p:spTgt spid="16"/>
                                        </p:tgtEl>
                                      </p:cBhvr>
                                      <p:to x="100000" y="100000"/>
                                    </p:animScale>
                                    <p:animScale>
                                      <p:cBhvr>
                                        <p:cTn id="44" dur="26">
                                          <p:stCondLst>
                                            <p:cond delay="1808"/>
                                          </p:stCondLst>
                                        </p:cTn>
                                        <p:tgtEl>
                                          <p:spTgt spid="16"/>
                                        </p:tgtEl>
                                      </p:cBhvr>
                                      <p:to x="100000" y="95000"/>
                                    </p:animScale>
                                    <p:animScale>
                                      <p:cBhvr>
                                        <p:cTn id="45" dur="166" decel="50000">
                                          <p:stCondLst>
                                            <p:cond delay="1834"/>
                                          </p:stCondLst>
                                        </p:cTn>
                                        <p:tgtEl>
                                          <p:spTgt spid="16"/>
                                        </p:tgtEl>
                                      </p:cBhvr>
                                      <p:to x="100000" y="100000"/>
                                    </p:animScale>
                                  </p:childTnLst>
                                </p:cTn>
                              </p:par>
                            </p:childTnLst>
                          </p:cTn>
                        </p:par>
                        <p:par>
                          <p:cTn id="46" fill="hold">
                            <p:stCondLst>
                              <p:cond delay="5000"/>
                            </p:stCondLst>
                            <p:childTnLst>
                              <p:par>
                                <p:cTn id="47" presetID="16" presetClass="entr" presetSubtype="21" fill="hold" grpId="0" nodeType="afterEffect">
                                  <p:stCondLst>
                                    <p:cond delay="0"/>
                                  </p:stCondLst>
                                  <p:childTnLst>
                                    <p:set>
                                      <p:cBhvr>
                                        <p:cTn id="48" dur="1" fill="hold">
                                          <p:stCondLst>
                                            <p:cond delay="0"/>
                                          </p:stCondLst>
                                        </p:cTn>
                                        <p:tgtEl>
                                          <p:spTgt spid="12"/>
                                        </p:tgtEl>
                                        <p:attrNameLst>
                                          <p:attrName>style.visibility</p:attrName>
                                        </p:attrNameLst>
                                      </p:cBhvr>
                                      <p:to>
                                        <p:strVal val="visible"/>
                                      </p:to>
                                    </p:set>
                                    <p:animEffect transition="in" filter="barn(inVertical)">
                                      <p:cBhvr>
                                        <p:cTn id="49" dur="500"/>
                                        <p:tgtEl>
                                          <p:spTgt spid="12"/>
                                        </p:tgtEl>
                                      </p:cBhvr>
                                    </p:animEffect>
                                  </p:childTnLst>
                                </p:cTn>
                              </p:par>
                            </p:childTnLst>
                          </p:cTn>
                        </p:par>
                        <p:par>
                          <p:cTn id="50" fill="hold">
                            <p:stCondLst>
                              <p:cond delay="5500"/>
                            </p:stCondLst>
                            <p:childTnLst>
                              <p:par>
                                <p:cTn id="51" presetID="21" presetClass="entr" presetSubtype="1" fill="hold" grpId="0" nodeType="afterEffect">
                                  <p:stCondLst>
                                    <p:cond delay="0"/>
                                  </p:stCondLst>
                                  <p:childTnLst>
                                    <p:set>
                                      <p:cBhvr>
                                        <p:cTn id="52" dur="1" fill="hold">
                                          <p:stCondLst>
                                            <p:cond delay="0"/>
                                          </p:stCondLst>
                                        </p:cTn>
                                        <p:tgtEl>
                                          <p:spTgt spid="7"/>
                                        </p:tgtEl>
                                        <p:attrNameLst>
                                          <p:attrName>style.visibility</p:attrName>
                                        </p:attrNameLst>
                                      </p:cBhvr>
                                      <p:to>
                                        <p:strVal val="visible"/>
                                      </p:to>
                                    </p:set>
                                    <p:animEffect transition="in" filter="wheel(1)">
                                      <p:cBhvr>
                                        <p:cTn id="53"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P spid="15" grpId="0" animBg="1"/>
      <p:bldP spid="16" grpId="0" animBg="1"/>
      <p:bldP spid="7" grpId="0" animBg="1"/>
      <p:bldP spid="11" grpId="0" animBg="1"/>
    </p:bld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Уголки</Template>
  <TotalTime>458</TotalTime>
  <Words>3636</Words>
  <Application>Microsoft Office PowerPoint</Application>
  <PresentationFormat>Широкоэкранный</PresentationFormat>
  <Paragraphs>177</Paragraphs>
  <Slides>25</Slides>
  <Notes>0</Notes>
  <HiddenSlides>0</HiddenSlides>
  <MMClips>6</MMClips>
  <ScaleCrop>false</ScaleCrop>
  <HeadingPairs>
    <vt:vector size="6" baseType="variant">
      <vt:variant>
        <vt:lpstr>Использованные шрифты</vt:lpstr>
      </vt:variant>
      <vt:variant>
        <vt:i4>6</vt:i4>
      </vt:variant>
      <vt:variant>
        <vt:lpstr>Тема</vt:lpstr>
      </vt:variant>
      <vt:variant>
        <vt:i4>1</vt:i4>
      </vt:variant>
      <vt:variant>
        <vt:lpstr>Заголовки слайдов</vt:lpstr>
      </vt:variant>
      <vt:variant>
        <vt:i4>25</vt:i4>
      </vt:variant>
    </vt:vector>
  </HeadingPairs>
  <TitlesOfParts>
    <vt:vector size="32" baseType="lpstr">
      <vt:lpstr>Arial</vt:lpstr>
      <vt:lpstr>Calibri</vt:lpstr>
      <vt:lpstr>Calibri Light</vt:lpstr>
      <vt:lpstr>Khmer UI</vt:lpstr>
      <vt:lpstr>Monotype Corsiva</vt:lpstr>
      <vt:lpstr>Times New Roman</vt:lpstr>
      <vt:lpstr>Тема Office</vt:lpstr>
      <vt:lpstr>Презентация PowerPoint</vt:lpstr>
      <vt:lpstr>Презентация PowerPoint</vt:lpstr>
      <vt:lpstr>Презентация PowerPoint</vt:lpstr>
      <vt:lpstr>Презентация PowerPoint</vt:lpstr>
      <vt:lpstr>Презентация PowerPoint</vt:lpstr>
      <vt:lpstr>Этапы развития психологической службы УИС</vt:lpstr>
      <vt:lpstr>Презентация PowerPoint</vt:lpstr>
      <vt:lpstr>Презентация PowerPoint</vt:lpstr>
      <vt:lpstr>Презентация PowerPoint</vt:lpstr>
      <vt:lpstr>Презентация PowerPoint</vt:lpstr>
      <vt:lpstr>Психологическая служба УИС: понятие, цели, задачи </vt:lpstr>
      <vt:lpstr>Презентация PowerPoint</vt:lpstr>
      <vt:lpstr>Презентация PowerPoint</vt:lpstr>
      <vt:lpstr>Презентация PowerPoint</vt:lpstr>
      <vt:lpstr>Психологическая помощь как основное направление работы психологической службы УИС</vt:lpstr>
      <vt:lpstr>Психологическая помощь как основное направление работы психологической службы УИС</vt:lpstr>
      <vt:lpstr>Психологическая помощь как основное направление работы психологической службы УИС</vt:lpstr>
      <vt:lpstr>Актуальные вопросы, задаваемые психологам</vt:lpstr>
      <vt:lpstr>Актуальные вопросы, задаваемые психологам</vt:lpstr>
      <vt:lpstr>Театр-терапия в психологической службе ФСИН</vt:lpstr>
      <vt:lpstr>Театр-терапия в психологической службе УИС</vt:lpstr>
      <vt:lpstr>Театр-терапия в психологической службе УИС</vt:lpstr>
      <vt:lpstr>Презентация PowerPoint</vt:lpstr>
      <vt:lpstr>Презентация PowerPoint</vt:lpstr>
      <vt:lpstr>Презентация PowerPoint</vt:lpstr>
    </vt:vector>
  </TitlesOfParts>
  <Company>SPecialiST RePack</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Учетная запись Майкрософт</dc:creator>
  <cp:lastModifiedBy>Макасеева Ася Александровна</cp:lastModifiedBy>
  <cp:revision>118</cp:revision>
  <dcterms:created xsi:type="dcterms:W3CDTF">2022-05-04T15:11:55Z</dcterms:created>
  <dcterms:modified xsi:type="dcterms:W3CDTF">2022-05-26T22:34:40Z</dcterms:modified>
</cp:coreProperties>
</file>