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402"/>
    <a:srgbClr val="F0AC02"/>
    <a:srgbClr val="D6A300"/>
    <a:srgbClr val="6600CC"/>
    <a:srgbClr val="962A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95859"/>
  </p:normalViewPr>
  <p:slideViewPr>
    <p:cSldViewPr snapToGrid="0" snapToObjects="1">
      <p:cViewPr>
        <p:scale>
          <a:sx n="60" d="100"/>
          <a:sy n="60" d="100"/>
        </p:scale>
        <p:origin x="-108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7605B8-375F-1843-BF1B-A07EAA302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1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AA562-1123-6F4D-AC96-517024E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B56592-0C8C-E347-A1F7-BBE55772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726ED-B77B-664D-A274-7A7CCD0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0090F-1151-164B-AAF9-4EFBDE0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4D58B-919E-534A-A566-5A5D109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51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36DDF1-F418-BB4A-8652-DF89E154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161D4-679C-534E-B18C-1B81BCF2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33A01-0B81-2D43-B649-2836A58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8EBEE-2952-2D46-8D62-815BF5F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5146B3-25DA-E540-AF7E-0FFD2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953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275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5499E-A806-E44C-9B98-0CFFCD8C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DD87B9-888E-1A4F-8C17-F74D37F4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AA31F-6BB4-8440-9118-4B339681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0AB5D-1641-0F43-BC12-1DC6324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0029A-420E-BA4C-8DC2-8D2221E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549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2F40C-AD01-884C-B005-610B0E8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15A58-27AC-2843-AA89-66B8B2500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47D573-63D4-8F44-A1C0-FCD71D515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A4D90-E6BC-024D-A9F6-1F04A26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2CBA43-E42A-C943-9A98-D9974B12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41BBD-B66D-984B-BDCB-725B6A6B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166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5A07-09FE-A644-8F3F-5FA19518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34D38-4673-4849-BE7A-61C1A2ED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BB178-1A55-294D-A5FA-EFF0AA51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B1F9A2-1C07-9844-83C2-4B430CE10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A425AE-0215-DB44-9C85-2FFBE6BC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F1BCD8-1677-1041-A4D1-6A5B1E1B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3BD160-8BB5-EC4F-B29A-FF7AD6B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05B4D0-D697-7C41-B05C-16D7219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938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CA8C7-3261-B346-847B-30BFBAB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852E49-FE7C-E14F-8E2F-2C3180D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7DDC9-75FE-BC41-A1FC-C9C2221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E2A1E3-13B0-4C44-BCAD-61A1E39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27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30CB02-52A4-D44E-A76E-634F061E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6EB864-22BF-4840-AA08-7E155F39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F813FD-6ADC-1B4B-8D24-441A003E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164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1DC22-CD07-084C-9029-17B81BF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4E8EE-3FF7-9145-8098-82BB3D11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F1687-C97D-8A49-8117-5B23280B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12D009-E375-1446-B13C-1FEEF8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A1FF5-0F7C-D34F-9D77-B249E11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17B3A-C53A-9246-BF99-9BFA49CA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112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BC026-8D10-9C4B-ABF9-CF286AA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62F69A-76D3-A94D-9327-D7839E6B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6E33E9-ABD1-3843-A855-85A35582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A3464C-2B34-6D46-9081-C3108F8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193454-9970-0543-A50A-855B228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43592F-2038-C640-8D70-0784CDA4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0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639724-7379-7345-BF21-A7B085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B3DF6-F243-C346-9EFD-F1B23284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7B167-B9ED-1A47-8B66-D46DBC18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A979-FA07-5548-88E0-15C2F5FBA35A}" type="datetimeFigureOut">
              <a:rPr lang="x-none" smtClean="0"/>
              <a:pPr/>
              <a:t>22.05.2022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C1FB9-BA07-4D4F-9EF0-1DA84D1B9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03589-F2F3-2045-8B39-41873FE9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BB452D-0902-594A-B7D5-9D29EDF62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0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770" y="1734207"/>
            <a:ext cx="6600497" cy="22928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Страхование ответственности нотариуса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4DE36-3E59-D44C-B15D-A563B58E0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770" y="4288221"/>
            <a:ext cx="6978713" cy="231753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Тульский Институт (филиал) ВГУЮ (РПА Минюста России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ru-RU" b="1" i="1" noProof="1" smtClean="0">
                <a:latin typeface="Courier New" pitchFamily="49" charset="0"/>
                <a:cs typeface="Courier New" pitchFamily="49" charset="0"/>
              </a:rPr>
              <a:t>Студент </a:t>
            </a:r>
            <a:r>
              <a:rPr lang="ru-RU" b="1" i="1" noProof="1" smtClean="0">
                <a:latin typeface="Courier New" pitchFamily="49" charset="0"/>
                <a:cs typeface="Courier New" pitchFamily="49" charset="0"/>
              </a:rPr>
              <a:t>2 курса </a:t>
            </a:r>
          </a:p>
          <a:p>
            <a:pPr algn="l"/>
            <a:r>
              <a:rPr lang="ru-RU" b="1" i="1" noProof="1" smtClean="0">
                <a:latin typeface="Courier New" pitchFamily="49" charset="0"/>
                <a:cs typeface="Courier New" pitchFamily="49" charset="0"/>
              </a:rPr>
              <a:t>Малышкин Владимир Владимирович</a:t>
            </a:r>
          </a:p>
          <a:p>
            <a:pPr algn="l"/>
            <a:endParaRPr lang="ru-RU" b="1" i="1" noProof="1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Доцент кафедры гражданско-правовых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дисциплин, </a:t>
            </a:r>
            <a:endParaRPr lang="en-US" b="1" i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к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андидат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юридических наук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b="1" i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Кирилин Андрей Васильевич</a:t>
            </a:r>
          </a:p>
          <a:p>
            <a:pPr algn="l"/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2055" name="Picture 7" descr="C:\Users\adminBK\Documents\Логотип.jpg.opdownloa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l="8333"/>
          <a:stretch>
            <a:fillRect/>
          </a:stretch>
        </p:blipFill>
        <p:spPr bwMode="auto">
          <a:xfrm>
            <a:off x="0" y="280932"/>
            <a:ext cx="5407572" cy="589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55" y="283779"/>
            <a:ext cx="7462343" cy="12139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Сроки действия и суммы в договорах страхования ответственности нотариуса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9559" y="1825624"/>
            <a:ext cx="7052440" cy="50323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Договор страхования гражданской ответственности нотариусов заключается на срок </a:t>
            </a:r>
            <a:r>
              <a:rPr lang="ru-RU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не менее одного года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ст.18 Основ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При этом действует условие, в соответствии с которым имущественный вред, который был нанесен в период действия договора, должен быть возмещен в период действия срока исковой давности, установленного законодательством РФ для таких договоров. Сумма по договору 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не может быть менее 2 </a:t>
            </a:r>
            <a:r>
              <a:rPr lang="ru-RU" b="1" i="1" u="sng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млн</a:t>
            </a:r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для нотариусов, осуществляющих свою деятельность </a:t>
            </a: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городском поселении</a:t>
            </a:r>
            <a:r>
              <a:rPr lang="ru-RU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1,5 </a:t>
            </a:r>
            <a:r>
              <a:rPr lang="ru-RU" b="1" i="1" u="sng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млн</a:t>
            </a:r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– для тех, кто ведет свою деятельность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в сельском поселении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Также возможно определение индивидуальных условий для нотариусов,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удостоверяющих договоры ипотеки и договоры по распоряжению недвижимым имуществом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– для таких категорий предусмотрено страхование гражданской ответственности на сумму 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не менее 5 </a:t>
            </a:r>
            <a:r>
              <a:rPr lang="ru-RU" b="1" i="1" u="sng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млн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рублей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notaryuzao.ru/assets/about/insurance-2016-e716f17ffbf1e204171e5cd0c2917122eb0a8c462dfa9b2d461cf889d5b1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370" y="822671"/>
            <a:ext cx="4067002" cy="57495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269" y="0"/>
            <a:ext cx="10394730" cy="18256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2.</a:t>
            </a:r>
            <a:r>
              <a:rPr lang="ru-RU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Договор страхования региональной нотариальной палаты (коллективное страхование членов нотариальной палаты)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5626"/>
            <a:ext cx="7504385" cy="50323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Учитывая, что Основами предусмотрено осуществление страхового возмещения в размере реально понесенного ущерба, но в пределах страховой суммы, в качестве дополнительного гаранта обеспечения имущественной ответственности нотариусов законодатель обязывает региональные нотариальные палаты заключать договор страхования ответственности нотариусов – членов нотариальной палаты на страховую сумму, определяемую из расчета </a:t>
            </a:r>
            <a:r>
              <a:rPr lang="ru-RU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не менее 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500 тыс. руб</a:t>
            </a:r>
            <a:r>
              <a:rPr lang="ru-RU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. на каждого нотариуса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При этом выплата суммы страхования нотариальной палатой будет производиться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лишь в случае, если недостаточным окажется страховое возмещение, предусмотренное по договору страхования гражданской ответственности нотариуса</a:t>
            </a:r>
            <a:r>
              <a:rPr lang="ru-RU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Контроль за тем, как осуществляется нотариусами страхование своей деятельности, законом в полном объеме возложен на нотариальную палату субъекта Российской Федерации. Порядок осуществления такого контроля определяется самими нотариальными палатами в соответствии с принимаемыми ими специальными (внутренними) локальными актами.</a:t>
            </a:r>
            <a:endParaRPr lang="ru-RU" dirty="0"/>
          </a:p>
        </p:txBody>
      </p:sp>
      <p:pic>
        <p:nvPicPr>
          <p:cNvPr id="4" name="Picture 2" descr="https://region.center/source/TULA/2017/12/ger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4385" y="2014812"/>
            <a:ext cx="4246180" cy="419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124" y="504497"/>
            <a:ext cx="6731876" cy="520261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Взыскание на личное имущество нотариуса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49918"/>
            <a:ext cx="12192000" cy="160808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В случае недостаточности страхового возмещения по договору коллективного страхования гражданской ответственности,  вред возмещается за счет </a:t>
            </a:r>
            <a:r>
              <a:rPr lang="ru-RU" sz="2400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личного</a:t>
            </a:r>
            <a:r>
              <a:rPr lang="ru-RU" sz="2400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имущества нотариуса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adionis.ru/wp-content/uploads/2016/12/%D0%A4%D0%A1%D0%A1%D0%9F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8A0B"/>
              </a:clrFrom>
              <a:clrTo>
                <a:srgbClr val="018A0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3780" y="220717"/>
            <a:ext cx="6582104" cy="526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902" y="1"/>
            <a:ext cx="9496098" cy="1690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4.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Средства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компенсационного фонда Федеральной нотариальной палаты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11122571" cy="221455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Следующим из важных этапов выстраивания системы защиты физических и юридических лиц, в случаях причинения им нотариусами имущественного вреда, стало формирование </a:t>
            </a:r>
            <a:r>
              <a:rPr lang="ru-RU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компенсационного фонда ФНП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(далее – Фонд). Он начал накапливаться с начала 2016 г., и с 1 января 2018 г. при соответствующих обстоятельствах стало возможным осуществление из него компенсационных выплат.</a:t>
            </a:r>
          </a:p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  Хотя средства Фонда являются собственностью ФНП, они фактически формируются </a:t>
            </a:r>
            <a:r>
              <a:rPr lang="ru-RU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региональными нотариальными палатами</a:t>
            </a:r>
            <a:r>
              <a:rPr lang="ru-RU" b="1" i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путем отчисления 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не менее 5 %</a:t>
            </a:r>
            <a:r>
              <a:rPr lang="ru-RU" b="1" i="1" u="sng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 от их членских взносов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которые вносятся в ФНП в соответствии со ст. 32 Основ. Внесение членских взносов нотариальными палатами в Фонд является их обязанностью, от которой они не могут быть освобождены ни при каких обстоятельствах.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4" descr="https://kazak-center.ru/_pu/26/21929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447" y="1558511"/>
            <a:ext cx="3774229" cy="2832685"/>
          </a:xfrm>
          <a:prstGeom prst="rect">
            <a:avLst/>
          </a:prstGeom>
          <a:noFill/>
        </p:spPr>
      </p:pic>
      <p:pic>
        <p:nvPicPr>
          <p:cNvPr id="15372" name="Picture 12" descr="https://sevnotariat.ru/wp-content/uploads/2016/01/image-c35d4123a69144e54a041c9f288e072e23f928856c07c5a49861a788df54615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257" y="1558512"/>
            <a:ext cx="5042888" cy="2832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097" y="1"/>
            <a:ext cx="10315902" cy="15134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Дискуссионные вопросы в отношении механизма защиты имущественных прав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513490"/>
            <a:ext cx="6243145" cy="53445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Однако требование к ФНП о выплате средств из Фонда может предъявляться лишь лицом, которому решением суда присуждено возмещение за причиненный ему нотариусом вред, и только в случае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недостаточности денежных средств, выплачиваемых ему по договорам страхования гражданской ответственности нотариуса и коллективного страхования, а также в результате реализации личного имущества нотариусов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ст. 17 Основ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).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Многие исследователи подвергают критике данный порядок защиты имущественных прав. Так, некоторые исследователи отмечают, что правомерность такой последовательности реализации механизма защиты граждан и юридических лиц при причинении нотариусами им имущественного вреда, установленной ст.17 Основ, безусловно, не может не вызывать сомнения, учитывая, что она предложена исключительно в целях обеспечения защиты имущественных прав только лиц, которым причинен ущерб действиями (бездействием) нотариуса, но не усматривается в данной схеме попытка законодателя ввести механизм защиты имущественных прав самих нотариусов со стороны ФНП, несмотря на то что </a:t>
            </a:r>
            <a:r>
              <a:rPr lang="ru-R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ст. 30 Основ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к ее полномочиям отнесено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обеспечение защиты социальных и профессиональных прав нотариусов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 связи с этим представляется необходимым внести изменение в законодательное регулирование порядка распоряжения средствами Фонда, предусмотрев направление части средств на возмещение ущерба, причиненного действиями (бездействием) нотариуса, до обращения взыскания на личное имущество нотариусов.</a:t>
            </a:r>
          </a:p>
          <a:p>
            <a:pPr>
              <a:buNone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pic>
        <p:nvPicPr>
          <p:cNvPr id="4" name="Picture 6" descr="https://sun9-68.userapi.com/impg/jfvp4-sCr9R6Z6yQOASKf3ejk3NqwxTlYAg1dA/uwuJOGjQzfk.jpg?size=604x498&amp;quality=96&amp;sign=909b247f1a65406018112d167a24dea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096" y="1513490"/>
            <a:ext cx="5533697" cy="415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876" y="1"/>
            <a:ext cx="10032125" cy="14819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Дискуссионные вопросы в отношении механизма защиты имущественных прав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0634" y="1481960"/>
            <a:ext cx="6721367" cy="5376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Предлагаемый подход обосновывается также тем, что членские взносы, вносимые региональными нотариальными палатами в ФНП, являются денежными средствами нотариусов, которые уплачиваются ими в региональную нотариальную палату в качестве членских взносов. Исходя из этого, можно констатировать, что сумма отчислений от членских взносов региональных нотариальных палат, которая поступает в Фонд, не что иное, как денежные средства самих нотариусов. Следовательно, с учетом приведенных положений </a:t>
            </a:r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ст. 30 Основ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предлагаемый подход к правовому регулированию вопроса возмещения ущерба, причиненного физическим и юридическим лицам нотариусами, является более взвешенным и справедливым.</a:t>
            </a:r>
            <a:endParaRPr lang="ru-RU" b="1" dirty="0"/>
          </a:p>
        </p:txBody>
      </p:sp>
      <p:pic>
        <p:nvPicPr>
          <p:cNvPr id="4" name="Picture 2" descr="https://static.tildacdn.com/tild3162-6563-4431-b034-353136343866/3.pn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12826" y="1374069"/>
            <a:ext cx="4810968" cy="548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615" y="0"/>
            <a:ext cx="6984124" cy="1690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Статистика зарегистрированных страховых случаев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002221"/>
            <a:ext cx="7378261" cy="48557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Но, как показывает практика, нотариусы редко совершают ошибки, по официальным данным Федеральной нотариальной палаты </a:t>
            </a:r>
            <a:r>
              <a:rPr lang="ru-RU" b="1" i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за 2020 год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страховщиками было зафиксировано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15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 случаев возмещения убытков, возникших по вине нотариуса, </a:t>
            </a:r>
            <a:r>
              <a:rPr lang="ru-RU" b="1" i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в 2019 году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их было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18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 Так, по сведениям компании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Ингосстрах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(один из крупнейших страховщиков ответственности нотариусов), вследствие ошибок нотариусов </a:t>
            </a:r>
            <a:r>
              <a:rPr lang="ru-RU" b="1" i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в 2020 году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ею всего было выплачено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 убытков на общую сумму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7,5 </a:t>
            </a:r>
            <a:r>
              <a:rPr lang="ru-R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млн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рублей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 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5,1 </a:t>
            </a:r>
            <a:r>
              <a:rPr lang="ru-R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млн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рублей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составил ущерб из-за признания недействительной удостоверенной нотариусом доверенности на продажу квартиры. В ходе разбирательств выяснилось, что предыдущий собственник квартиры имел недействительный договор купли-продажи. Сделка была признана недействительной, и в результате пострадавшей стороне был в полном объеме возмещен причиненный урон. </a:t>
            </a:r>
          </a:p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   Есть и ошибки, по которым ущерб не столь велик, но также полностью возмещается. Например, гражданское дело по иску о прекращении права пользования жилым помещением и выселении, а также встречному исковому заявлению о признании договора дарения, удостоверенного нотариусом, недействительным. Ущерб составил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35 тыс. рублей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он возмещен. Или другой случай — иск к юридическому лицу о признании недействительной доверенности, выданной на физическое лицо от имени юридического лица генеральным директором этого юридического лица, по нему сумма возмещения составила 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55 тысяч рублей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ru-RU" dirty="0"/>
          </a:p>
        </p:txBody>
      </p:sp>
      <p:pic>
        <p:nvPicPr>
          <p:cNvPr id="28686" name="Picture 14" descr="https://seo-spektr.ru/images/services/audi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9338" y="1675459"/>
            <a:ext cx="4482659" cy="433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xpbiz.ru/media/k2/items/cache/6ee02b14a3c53cc476fcf7c4ed73b5d0_M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0" y="-2032"/>
            <a:ext cx="12192000" cy="6860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3" y="804041"/>
            <a:ext cx="10515600" cy="100899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Заключение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916" y="2285999"/>
            <a:ext cx="10783615" cy="39729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Практика показывает, что за всю историю страховых случаев, полный объем механизма защиты имущественных прав лиц, пострадавших от ошибок или неправомерных действий (бездействий) нотариусов ни разу не был задействован, в следствие чего мы не можем объективно в полной мере оценить правомерность предложенного законодателем порядка страхования ответственности нотариуса. Но, как справедливо отмечают некоторые исследователи, есть все основания предполагать, что в будущем, вероятно, в процессе применения данного механизма на практике, могут возникнуть определённые трудности.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137" y="567559"/>
            <a:ext cx="11035863" cy="208104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Спасибо за внимание !</a:t>
            </a:r>
            <a:endParaRPr lang="ru-RU" sz="6600" b="1" dirty="0">
              <a:solidFill>
                <a:schemeClr val="accent4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 descr="AnyLanguage.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8083" y="2858091"/>
            <a:ext cx="8970579" cy="370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Библиографический 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список: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386" y="1825625"/>
            <a:ext cx="10707414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Гражданский кодекс Российской Федерации (часть вторая) от 26.01.1996 N 14-ФЗ. – Текст электронный //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КонсультантПлюс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Профиль: Юрист [Электрон.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изд.]. – Москва: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КонсультантПлюс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 Федеральной нотариальной палаты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https://notariat.ru/ru-ru/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Соколова Елизавета Ильинична Имущественная ответственность нотариусов // Вестник РУК. 2018. №4 (34). URL: https://cyberleninka.ru/article/n/imuschestvennaya-otvetstvennost-notariusov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Хакимова Г.Н. ПРОБЛЕМЫ ИМУЩЕСТВЕННОЙ ОТВЕТСТВЕННОСТИ ЧАСТНОПРАКТИКУЮЩИХ НОТАРИУСОВ // Международный журнал гуманитарных и естественных наук. 2020. №10-4. URL: https://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cyberleninka.ru/article/n/problemy-imuschestvennoy-otvetstvennosti-chastnopraktikuyuschih-notariusov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"Основы законодательства Российской Федерации о нотариате" (утв. ВС РФ 11.02.1993 N 4462-1) (ред. от 26.03.2022)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970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План: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261" y="1229710"/>
            <a:ext cx="11067393" cy="5391807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Введение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Основы страхования нотариальной деятельности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Государственные и частнопрактикующие нотариусы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Уровни страхования ответственности нотариуса: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1.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Договор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страхования гражданской ответственности нотариуса;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2.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Договор страхования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региональной нотариальной палаты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(коллективное страхование членов нотариальной палаты);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3.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Взыскание на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личное имущество нотариуса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4.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Средства компенсационного фонда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Федеральной нотариальной палаты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Дискуссионные вопросы в отношении механизма защиты имущественных прав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Статистика зарегистрированных страховых случаев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Заключение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Библиографический список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1"/>
            <a:ext cx="12192001" cy="150341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Введение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" y="1503413"/>
            <a:ext cx="7596314" cy="53545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102844"/>
                </a:solidFill>
                <a:latin typeface="Courier New" pitchFamily="49" charset="0"/>
                <a:cs typeface="Courier New" pitchFamily="49" charset="0"/>
              </a:rPr>
              <a:t> Вопрос защиты граждан и юридических лиц является приоритетным вопросом в институте нотариальной деятельности и регулируется </a:t>
            </a:r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Основами законодательства Российской Федерации о нотариате</a:t>
            </a:r>
            <a:r>
              <a:rPr lang="ru-RU" b="1" dirty="0" smtClean="0">
                <a:solidFill>
                  <a:srgbClr val="102844"/>
                </a:solidFill>
                <a:latin typeface="Courier New" pitchFamily="49" charset="0"/>
                <a:cs typeface="Courier New" pitchFamily="49" charset="0"/>
              </a:rPr>
              <a:t>, в соответствии с которым, страхование гражданской ответственности нотариусов, предусмотренное целью гарантированной компенсации нотариусами имущественного ущерба (вреда), причиненного им физическим и юридическим лицам, является обязательным условием для осуществления нотариальной деятельности, и выступает в качестве первого уровня защиты для пострадавших лиц от неправомерных действий и бездействий нотариусов</a:t>
            </a:r>
            <a:r>
              <a:rPr lang="ru-RU" b="1" dirty="0" smtClean="0">
                <a:solidFill>
                  <a:srgbClr val="102844"/>
                </a:solidFill>
              </a:rPr>
              <a:t>.</a:t>
            </a:r>
            <a:endParaRPr lang="ru-RU" b="1" dirty="0" smtClean="0">
              <a:solidFill>
                <a:srgbClr val="102844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6" descr="https://kk.convdocs.org/pars_docs/refs/119/118777/118777_html_6033fe7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12" y="1188103"/>
            <a:ext cx="4269206" cy="494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Основы страхования нотариальной деятельности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825624"/>
            <a:ext cx="7378263" cy="50323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ОБЪЕКТ СТРАХОВАНИЯ:</a:t>
            </a:r>
          </a:p>
          <a:p>
            <a:pPr>
              <a:buNone/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Имущественные интересы, связанные с риском ответственности частнопрактикующего нотариуса по обязательствам, возникающим вследствие причинения </a:t>
            </a:r>
            <a:r>
              <a:rPr lang="ru-RU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имущественного вреда при осуществлении нотариальной деятельности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При этом во внимание принимается не только имущественный ущерб, причинённый в результате нотариальной деятельности гражданину или юридическому лицу, обратившимся за совершением нотариального действия, но и (или) третьим лицам.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8" name="Picture 6" descr="https://sun6-22.userapi.com/s/v1/ig2/FyXP-EZqVD-7BK31fyj5mh6iSuivAtUsbKgFKytixyXHLAzAhe3Ln_YNlbQ7SSnXTwV1WUp95P1IbeDeOwzFUGdF.jpg?size=400x0&amp;quality=96&amp;crop=16,0,363,363&amp;ava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78262" y="1690689"/>
            <a:ext cx="4346027" cy="4346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BK\Documents\femida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3248168" y="1356304"/>
            <a:ext cx="5501696" cy="5501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48195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Основы страхования нотариальной деятельности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702676"/>
            <a:ext cx="10909737" cy="51553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Вследствие того, что деятельность нотариусов обуславливается от имени и по поручению государства, действия носят публично-правовой характер. К деятельности нотариусов, в соответствии с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«Основами законодательства Российской Федерации о нотариате»</a:t>
            </a:r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(далее –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«Основы»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предъявляются особые требования. В своей работе нотариус должен действовать добросовестно, соблюдая нормы материального и процессуального права. В случае нарушения установленных требований, законом предусмотрено привлечение нотариусов к дисциплинарной, гражданско-правовой, административной, уголовной ответственности.</a:t>
            </a:r>
          </a:p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Гражданско-правовая ответственность нотариусов связана непосредственно с возмещением полного имущественного ущерба гражданам или юридическим лицам, нанесенного неправомерными действиями (бездействием) нотариусов.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st.weblancer.net/download/3854347_935xp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2037878" y="1278012"/>
            <a:ext cx="7446430" cy="5579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054" y="1"/>
            <a:ext cx="10283333" cy="1681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 Российской Федерации деятельность ведут: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153" y="1954924"/>
            <a:ext cx="4824247" cy="5501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ГОСУДАРСТВЕННЫЕ</a:t>
            </a:r>
            <a:endParaRPr lang="ru-RU" sz="28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" y="2774731"/>
            <a:ext cx="5218385" cy="389408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В случае нанесения ущерба действием либо бездействием нотариуса, возмещение происходит за счет средств </a:t>
            </a:r>
            <a:r>
              <a:rPr lang="ru-RU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государственной казны.</a:t>
            </a:r>
            <a:endParaRPr lang="ru-RU" dirty="0">
              <a:solidFill>
                <a:srgbClr val="F0AC0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62952" y="1681163"/>
            <a:ext cx="5129048" cy="8239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ЧАСТНОПРАКТИКУЮЩИЕ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97576" y="2774731"/>
            <a:ext cx="5795032" cy="34999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Несут полную имущественную ответственность перед физическими и юридическими лицами, которая производится за счет </a:t>
            </a:r>
            <a:r>
              <a:rPr lang="ru-RU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страховой выплаты</a:t>
            </a:r>
            <a:r>
              <a:rPr lang="ru-RU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согласно заключенным нотариусами </a:t>
            </a:r>
            <a:r>
              <a:rPr lang="ru-RU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договорам страхования их гражданской ответственности.</a:t>
            </a:r>
            <a:endParaRPr lang="ru-RU" dirty="0">
              <a:solidFill>
                <a:srgbClr val="F0AC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793" y="1008994"/>
            <a:ext cx="5691352" cy="58490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По данным официальных. источников, количество действующих государственных нотариусов, по сравнению с частнопрактикующими, мизерна. Основное отличие деятельности государственных от частнопрактикующих нотариусов состоит по большей части именно в возмещении причинённого им ущерба в ходе своей деятельности, а именно в источнике финансирования, откуда подлежит возмещение ущерба. В остальном же </a:t>
            </a:r>
            <a:r>
              <a:rPr lang="ru-RU" b="1" dirty="0" smtClean="0">
                <a:solidFill>
                  <a:srgbClr val="CE9402"/>
                </a:solidFill>
                <a:latin typeface="Courier New" pitchFamily="49" charset="0"/>
                <a:cs typeface="Courier New" pitchFamily="49" charset="0"/>
              </a:rPr>
              <a:t>различий между государственными и частнопрактикующими нотариусами практически нет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/>
          </a:p>
        </p:txBody>
      </p:sp>
      <p:pic>
        <p:nvPicPr>
          <p:cNvPr id="4" name="Picture 2" descr="https://data.notariat.ru/media/chamber/ef/d9/efd9fcc2d2934e458269ed06400482a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690" y="352692"/>
            <a:ext cx="4871545" cy="582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7027" y="4929010"/>
            <a:ext cx="1035794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7027" y="3857492"/>
            <a:ext cx="10436773" cy="7466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7028" y="2617076"/>
            <a:ext cx="1035794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7028" y="1521371"/>
            <a:ext cx="10436772" cy="7725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1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Уровни страхования ответственности нотариуса: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7028" y="1521371"/>
            <a:ext cx="9601201" cy="472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1.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Договор страхования гражданской ответственности нотариуса.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7027" y="2617076"/>
            <a:ext cx="1035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2.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Договор страхования 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региональной нотариальной палаты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(коллективное страхование членов нотариальной палаты).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7027" y="3857492"/>
            <a:ext cx="952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3.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Взыскание на 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личное имущество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нотариуса.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7027" y="4929010"/>
            <a:ext cx="925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4.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Средства компенсационного фонда </a:t>
            </a:r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Федеральной нотариальной палаты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/>
          </a:p>
        </p:txBody>
      </p:sp>
      <p:cxnSp>
        <p:nvCxnSpPr>
          <p:cNvPr id="16" name="Скругленная соединительная линия 15"/>
          <p:cNvCxnSpPr>
            <a:stCxn id="7" idx="3"/>
            <a:endCxn id="4" idx="3"/>
          </p:cNvCxnSpPr>
          <p:nvPr/>
        </p:nvCxnSpPr>
        <p:spPr>
          <a:xfrm flipH="1">
            <a:off x="11274971" y="1907627"/>
            <a:ext cx="78829" cy="1124948"/>
          </a:xfrm>
          <a:prstGeom prst="curvedConnector3">
            <a:avLst>
              <a:gd name="adj1" fmla="val -929983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flipH="1">
            <a:off x="838199" y="3032575"/>
            <a:ext cx="78829" cy="1124948"/>
          </a:xfrm>
          <a:prstGeom prst="curvedConnector3">
            <a:avLst>
              <a:gd name="adj1" fmla="val 989984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flipH="1">
            <a:off x="11274972" y="4157523"/>
            <a:ext cx="78829" cy="1124948"/>
          </a:xfrm>
          <a:prstGeom prst="curvedConnector3">
            <a:avLst>
              <a:gd name="adj1" fmla="val -989981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745" y="365125"/>
            <a:ext cx="98665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Договор страхования гражданской ответственности нотариуса.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5283"/>
            <a:ext cx="7031422" cy="47927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    Действующим законодательством (</a:t>
            </a:r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ст. 18 Основ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) предусмотрен запрет ведения нотариальной деятельности и выполнения своих полномочий без заключения соответствующего договора страхования гражданской ответственности нотариуса. При этом нотариусы могут заключить данный договор только с теми страховыми компаниями, которые </a:t>
            </a:r>
            <a:r>
              <a:rPr lang="ru-RU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аккредитованы Федеральной нотариальной палатой</a:t>
            </a:r>
            <a:r>
              <a:rPr lang="ru-RU" b="1" i="1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b="1" i="1" u="sng" dirty="0" smtClean="0">
                <a:solidFill>
                  <a:srgbClr val="F0AC02"/>
                </a:solidFill>
                <a:latin typeface="Courier New" pitchFamily="49" charset="0"/>
                <a:cs typeface="Courier New" pitchFamily="49" charset="0"/>
              </a:rPr>
              <a:t>внесены в соответствующий Реестр аккредитованных страховых организаций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Положения Федеральной нотариальной палаты предусматривают ежегодный мониторинг и контроль страховых организаций в целях выявления их финансовой устойчивости и платежеспособности. Таким образом, надзорная роль за страховыми компаниями лежит на Федеральной нотариальной палате, в связи с чем, палата должна нести определенную ответственность за то, что аккредитованные ею страховые организации будут долгосрочно и добросовестно вести свою деятельность.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data.notariat.ru/media/chamber/bf/92/bf92cd4ca7ec4a5b87643933d97ad2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98859" y="1450428"/>
            <a:ext cx="3841136" cy="472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1616</Words>
  <Application>Microsoft Macintosh PowerPoint</Application>
  <PresentationFormat>Произвольный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Страхование ответственности нотариуса</vt:lpstr>
      <vt:lpstr>План:</vt:lpstr>
      <vt:lpstr>Введение</vt:lpstr>
      <vt:lpstr>Основы страхования нотариальной деятельности</vt:lpstr>
      <vt:lpstr>Основы страхования нотариальной деятельности</vt:lpstr>
      <vt:lpstr>В Российской Федерации деятельность ведут:</vt:lpstr>
      <vt:lpstr>Слайд 7</vt:lpstr>
      <vt:lpstr>Уровни страхования ответственности нотариуса:</vt:lpstr>
      <vt:lpstr>1. Договор страхования гражданской ответственности нотариуса.</vt:lpstr>
      <vt:lpstr>Сроки действия и суммы в договорах страхования ответственности нотариуса</vt:lpstr>
      <vt:lpstr>2. Договор страхования региональной нотариальной палаты (коллективное страхование членов нотариальной палаты)</vt:lpstr>
      <vt:lpstr>3. Взыскание на личное имущество нотариуса</vt:lpstr>
      <vt:lpstr>4.Средства компенсационного фонда Федеральной нотариальной палаты</vt:lpstr>
      <vt:lpstr>Дискуссионные вопросы в отношении механизма защиты имущественных прав</vt:lpstr>
      <vt:lpstr>Дискуссионные вопросы в отношении механизма защиты имущественных прав</vt:lpstr>
      <vt:lpstr>Статистика зарегистрированных страховых случаев </vt:lpstr>
      <vt:lpstr>Заключение</vt:lpstr>
      <vt:lpstr>Спасибо за внимание !</vt:lpstr>
      <vt:lpstr>Библиографический список: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adminBK</cp:lastModifiedBy>
  <cp:revision>53</cp:revision>
  <dcterms:created xsi:type="dcterms:W3CDTF">2022-01-31T14:37:20Z</dcterms:created>
  <dcterms:modified xsi:type="dcterms:W3CDTF">2022-05-22T18:13:25Z</dcterms:modified>
</cp:coreProperties>
</file>