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80" r:id="rId23"/>
    <p:sldId id="281" r:id="rId24"/>
    <p:sldId id="279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0" autoAdjust="0"/>
    <p:restoredTop sz="94660"/>
  </p:normalViewPr>
  <p:slideViewPr>
    <p:cSldViewPr>
      <p:cViewPr varScale="1">
        <p:scale>
          <a:sx n="83" d="100"/>
          <a:sy n="83" d="100"/>
        </p:scale>
        <p:origin x="1162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saturation sa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102"/>
            <a:ext cx="9144001" cy="68911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-1" y="-33102"/>
            <a:ext cx="9144000" cy="6871987"/>
          </a:xfrm>
          <a:prstGeom prst="rect">
            <a:avLst/>
          </a:prstGeom>
          <a:solidFill>
            <a:schemeClr val="tx2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2143116"/>
            <a:ext cx="6336704" cy="16561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ПРОТИВОДЕЙСТВИЕ ПРОНИКНОВЕНИЮ ЗАПРЕЩЕННЫХ ПРЕДМЕТОВ В ИСПРАВИТЕЛЬНЫЕ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УЧРЕЖДЕНИЯ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0"/>
            <a:ext cx="8640960" cy="8114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Тульский институт (филиал) федерального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государственного бюджетного образовательного учреждения высшего образования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«Всероссийский государственный университет юстиции (РПА Минюста России)»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4643446"/>
            <a:ext cx="4464496" cy="20979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Выполнили</a:t>
            </a:r>
            <a:r>
              <a:rPr lang="ru-RU" dirty="0" smtClean="0">
                <a:solidFill>
                  <a:schemeClr val="tx1"/>
                </a:solidFill>
              </a:rPr>
              <a:t> студенты 2 </a:t>
            </a:r>
            <a:r>
              <a:rPr lang="ru-RU" dirty="0">
                <a:solidFill>
                  <a:schemeClr val="tx1"/>
                </a:solidFill>
              </a:rPr>
              <a:t>курса ю</a:t>
            </a:r>
            <a:r>
              <a:rPr lang="ru-RU" dirty="0" smtClean="0">
                <a:solidFill>
                  <a:schemeClr val="tx1"/>
                </a:solidFill>
              </a:rPr>
              <a:t>ридического факультета Тульского </a:t>
            </a:r>
            <a:r>
              <a:rPr lang="ru-RU" dirty="0">
                <a:solidFill>
                  <a:schemeClr val="tx1"/>
                </a:solidFill>
              </a:rPr>
              <a:t>института (</a:t>
            </a:r>
            <a:r>
              <a:rPr lang="ru-RU" dirty="0" smtClean="0">
                <a:solidFill>
                  <a:schemeClr val="tx1"/>
                </a:solidFill>
              </a:rPr>
              <a:t>филиал) ВГУЮ </a:t>
            </a:r>
            <a:r>
              <a:rPr lang="ru-RU" dirty="0">
                <a:solidFill>
                  <a:schemeClr val="tx1"/>
                </a:solidFill>
              </a:rPr>
              <a:t>(РПА Минюста России)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Старцева</a:t>
            </a:r>
            <a:r>
              <a:rPr lang="ru-RU" dirty="0" smtClean="0">
                <a:solidFill>
                  <a:schemeClr val="tx1"/>
                </a:solidFill>
              </a:rPr>
              <a:t> Екатерина и </a:t>
            </a:r>
            <a:r>
              <a:rPr lang="ru-RU" dirty="0" err="1" smtClean="0">
                <a:solidFill>
                  <a:schemeClr val="tx1"/>
                </a:solidFill>
              </a:rPr>
              <a:t>Мелякова</a:t>
            </a:r>
            <a:r>
              <a:rPr lang="ru-RU" dirty="0" smtClean="0">
                <a:solidFill>
                  <a:schemeClr val="tx1"/>
                </a:solidFill>
              </a:rPr>
              <a:t> Полина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Научный руководитель</a:t>
            </a:r>
            <a:r>
              <a:rPr lang="ru-RU" b="1" dirty="0" smtClean="0">
                <a:solidFill>
                  <a:schemeClr val="tx1"/>
                </a:solidFill>
              </a:rPr>
              <a:t>: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Макасеева А.А., </a:t>
            </a:r>
            <a:r>
              <a:rPr lang="ru-RU" dirty="0" err="1" smtClean="0">
                <a:solidFill>
                  <a:schemeClr val="tx1"/>
                </a:solidFill>
              </a:rPr>
              <a:t>к.ю.н</a:t>
            </a:r>
            <a:r>
              <a:rPr lang="ru-RU" dirty="0" smtClean="0">
                <a:solidFill>
                  <a:schemeClr val="tx1"/>
                </a:solidFill>
              </a:rPr>
              <a:t>., </a:t>
            </a:r>
            <a:r>
              <a:rPr lang="ru-RU" dirty="0" smtClean="0">
                <a:solidFill>
                  <a:schemeClr val="tx1"/>
                </a:solidFill>
              </a:rPr>
              <a:t>доцент </a:t>
            </a:r>
            <a:r>
              <a:rPr lang="ru-RU" dirty="0" smtClean="0">
                <a:solidFill>
                  <a:schemeClr val="tx1"/>
                </a:solidFill>
              </a:rPr>
              <a:t>кафедры уголовно-правовых дисциплин</a:t>
            </a:r>
          </a:p>
        </p:txBody>
      </p:sp>
    </p:spTree>
    <p:extLst>
      <p:ext uri="{BB962C8B-B14F-4D97-AF65-F5344CB8AC3E}">
        <p14:creationId xmlns:p14="http://schemas.microsoft.com/office/powerpoint/2010/main" val="211240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0745" y="1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запрещенных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предметов,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используемых осужденными в местах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8606" y="1324919"/>
            <a:ext cx="7632850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направленности использования: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339752" y="2348880"/>
            <a:ext cx="936104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8144" y="2378278"/>
            <a:ext cx="856977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212976"/>
            <a:ext cx="2730035" cy="2736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Запрещенные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предметы, применяемые для нападения на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сотрудников </a:t>
            </a:r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ним относятся различные заточки самодельного производства, создаваемые с определенным умыслом -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причинения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вреда жизни и здоровью сотрудников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28184" y="3212976"/>
            <a:ext cx="2736304" cy="2736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Используемые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совершения иных противоправных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деяний </a:t>
            </a:r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таковым относятся средства сотовой связи, сим-карты, а также иные технические средства и средства связи.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6982" y="3212976"/>
            <a:ext cx="2730035" cy="2736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Используемые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нападения на других осужденных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Здесь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как правило, круг предметов гораздо шире, так как используются и бельевые веревки для удушения осужденного, вынутые из пола или других предметов гвозди.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514248" y="2290140"/>
            <a:ext cx="0" cy="6215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1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0745" y="1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доставки запрещенных предметов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места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1412776"/>
            <a:ext cx="4680520" cy="43924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Переброс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через основное ограждение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выступает одним из основных способов доставки запрещенных предметов, в том числе и средств сотовой связи, несмотря на то, что они могут получить механические повреждения. Для перебросов запрещенных предметов на территорию ИУ правонарушители могут использовать различные приспособления, в том числе рогатки, арбалеты, пращи. 	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419" y="1916832"/>
            <a:ext cx="389497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1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0745" y="1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доставки запрещенных предметов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места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1124744"/>
            <a:ext cx="4104456" cy="31085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Лук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 стрелами: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Так, житель Вологодской области решил поупражняться в стрельбе из лука прямо напротив ИК №12 в поселке Шексна. Все завершилось четким «попаданием»: лучник запустил на территорию колонии стрелы с приклеенными к ним мобильниками и сразу оказался в руках сотрудников отдела безопасности. Был составлен протокол об административном правонарушении.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1" y="4365104"/>
            <a:ext cx="374441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60" y="1124744"/>
            <a:ext cx="3752593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756108" y="2852936"/>
            <a:ext cx="4104456" cy="40050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Самодельная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катапульта на крыше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машины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снимке — творение гражданина Б. из Воронежской области, соорудившего катапульту на крыше автомобиля, чтобы перебросить на территорию ИК-3 в поселке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Перелешино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18 мобильных телефонов и 20 зарядных устройств. Все это предназначалось двум заключенным, которые, судя по всему, собирались открыть в колонии «салон сотовой связи». Так или иначе, они остались без телефонов, а нарушитель нарвался на перспективу штрафа до пяти тысяч рублей в соответствии со статьей 19.12 КоАП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РФ.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7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0745" y="1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доставки запрещенных предметов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места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5576" y="1204550"/>
            <a:ext cx="7344816" cy="32325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Тульской области сотрудники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исправительной колонии № 4 остановили трех злоумышленников, пытавшихся доставить на территорию учреждения запрещенные предметы. Среди найденных устройств были 60 мобильных телефонов, 38 зарядных устройств,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Wi-Fi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роутера, 4 флэш-карты, 10 гарнитур к мобильным телефонам и 2 MP3-плеера. 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Всю партию запрещенных предметов нарушители пытались перебросить через ограждение в 22 свертках, обмотанных скотчем. По информации УФСИН России по Тульской области, все предметы предназначались одному заключенному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0" y="4581128"/>
            <a:ext cx="3164115" cy="210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895" y="4581128"/>
            <a:ext cx="3164585" cy="210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36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0745" y="1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доставки запрещенных предметов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места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5897" y="1019637"/>
            <a:ext cx="5310886" cy="56497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Квадрокоптер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Тульской области на территории исправительной колонии № 7 перехватили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квадрокоптер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Его заметили сотрудники отдела охраны и сообщили в дежурную часть ИК. На высоте 7−8 метров сотрудники дежурной группы обнаружили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квадрокоптер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белого цвета, к которому веревкой был привязан полимерный пакет зеленого цвета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«посылке» были шесть мобильных телефонов,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сим-карт, 10 наушников для телефона, 4 зарядных устройства, 9 USB-проводов, 11 свертков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растительным веществом зеленого цвета,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пластин с медицинским препаратом, два запаянных шприца с зеленым порошкообразным веществом, 1 пакет с темно-коричневым веществом, 1 сверток с коричневым порошкообразным веществом и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др.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Мужчина, пытавшийся передать запрещенные вещества и наркотики, был задержан полицейскими.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1438881"/>
            <a:ext cx="3058666" cy="188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3827471"/>
            <a:ext cx="3058666" cy="191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58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0745" y="1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доставки запрещенных предметов в места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669" y="1340768"/>
            <a:ext cx="3363393" cy="505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95534" y="1484784"/>
            <a:ext cx="4680522" cy="46805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Кошка-курьер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Сотрудниками отдела по контролю за оборотом наркотиков ОМВД России по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Новомосковску совместно с коллегами из УФСИН России по Тульской области задержаны подозреваемые, которые пытались передать наркотические вещества в исправительную колонию общего режима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Полицейским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службы безопасности одной из исправительных колоний поступила информация о том, что неизвестные собираются пронести в нее наркотические вещества, а в качестве переносчика запрещенной посылки будет использован кот, живущий на территории колонии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0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0745" y="1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доставки запрещенных предметов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места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6376" y="1268760"/>
            <a:ext cx="8136902" cy="23762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Арбалет</a:t>
            </a:r>
          </a:p>
          <a:p>
            <a:pPr algn="ctr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вот случай попытки доставить наркотики 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Тульскую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ИК. Он произошел в марте 2020 года. Тогда “почтальоны” пытались перебросить 18,20 грамм марихуаны и 19,56 грамм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амфетамина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Наркотики перебросили через ограждение с помощью арбалета.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89" y="3933056"/>
            <a:ext cx="3877022" cy="258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95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0745" y="1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доставки запрещенных предметов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места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1184558"/>
            <a:ext cx="5112568" cy="54848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Пронос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через КПП в замаскированном виде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это подшивка вещей за подкладкой головного убора, в воротничок, в каблук или подошву обуви, заливание спиртного в обувь, грелки, фляжки, помещение за пояс, в проделанное отверстие в книге, в трубчатые кости животных и птиц (могут использоваться и для проноса наркотиков, денег и т.п.), в арбузы, дыни и т.п., в законсервированные компоты, в специально создаваемые длинные и тонкие сосуды как жесткие, так и гибкие, также вшиваемые,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подвешиваемые, подвязываемые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подклеиваемые и пр. в различные части одежды, чаще верхней, ибо она толще, к разным частям тела – ногам, рукам, пояснице, спине и т.д., проносятся в сумках, чемоданах с двойным дном.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508" y="1484784"/>
            <a:ext cx="3049521" cy="228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508" y="4149080"/>
            <a:ext cx="3043652" cy="228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42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0306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доставки запрещенных предметов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места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430" y="1184558"/>
            <a:ext cx="4480793" cy="260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67544" y="4077071"/>
            <a:ext cx="8280918" cy="25202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Курочка и консервы с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сюрпризом 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Вот такую необычную начинку в курице - гриль обнаружили в феврале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 сотрудники исправительной колонии №1 в Соликамск. Ими гражданка хотела «накормить» осуждённого, к которому прибыла на длительное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свидание.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нескольких курицах нашли две пары наушников, шесть сотовых телефонов и столько же зарядных устройств. В отношении женщины составили протокол об административном правонарушении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7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0306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доставки запрещенных предметов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места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944" y="1184558"/>
            <a:ext cx="4752528" cy="5196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Икона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запрещенной «начинкой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Тульской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исправительной колонии №5 одному из заключенных пытались передать запрещенную посылку в православной иконе. Об этом сообщает пресс-служба УФСИН России по Тульской области.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Сообщается, что бандероль с образом Святого осужденному передал житель Московской области. Внутри иконы сотрудники исправительного учреждения обнаружили мобильный телефон, гарнитуру и USB-провод. Запрещенные предметы были изъяты сотрудниками отдела безопасности колонии.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52" y="1544103"/>
            <a:ext cx="2985120" cy="447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6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7949"/>
            <a:ext cx="9144000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6760" y="1219133"/>
            <a:ext cx="8670480" cy="53062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Введение;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Статистические данные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УФСИН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России по Тульской области за 2021г.;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Понятие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запрещенных предметов в местах лишения свободы;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запрещенных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предметов,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используемых осужденными в местах лишения свободы;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доставки запрещенных предметов в места лишения свободы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Роль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сотрудников в борьбе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проникновением  запрещённых предметов;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Список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использованных источников.</a:t>
            </a:r>
          </a:p>
        </p:txBody>
      </p:sp>
    </p:spTree>
    <p:extLst>
      <p:ext uri="{BB962C8B-B14F-4D97-AF65-F5344CB8AC3E}">
        <p14:creationId xmlns:p14="http://schemas.microsoft.com/office/powerpoint/2010/main" val="8212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0306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доставки запрещенных предметов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места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6180" y="3573016"/>
            <a:ext cx="8496946" cy="30963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елефоны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роутер в сыре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Wi-fi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роутер, а также восемь сотовых телефонов, спрятанных в сыре, пытались ввезти в колонию строгого режима №7 в Тульской области, об этом 10 декабря сообщила пресс-служба ФСИН России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Роутер, телефоны, а также семь SIM-карт, семь USB-шнуров, пять аудио-гарнитур, семь зарядных устройств сотрудники колонии нашли 9 декабря при досмотре передачи для заключённого.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Запрещённые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предметы были спрятаны в четырех вакуумных пакетах с сыром.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0" y="1368636"/>
            <a:ext cx="3177708" cy="19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82" y="1368636"/>
            <a:ext cx="3182523" cy="19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4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0306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доставки запрещенных предметов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места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552" y="1184558"/>
            <a:ext cx="8208910" cy="28205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Баллоны с двойным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дном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сотовых телефонов, 18 зарядных устройств, 12 гарнитур, 1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блютуз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гарнитура, 5 зажигалок, 72 сим-карты и 4 флакона туалетной воды – вот такой куш совсем недавно сорвали сотрудники безопасности ИК-10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Чусовом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И, соответственно, недополучили адресаты этого целого арсенала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запрещёнки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обнаружили всё это богатство 17 сентября 2019 года при досмотре автомобиля – в кислородных баллонах, предназначавшихся для производственных нужд колонии. В баллонах было двойное дно, куда злоумышленники и спрятали мини-магазин сотовой техники.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33" y="4365104"/>
            <a:ext cx="396044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06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10" name="Содержимое 9" descr="111111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69156" y="1219200"/>
            <a:ext cx="7405688" cy="4937125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0306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4285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Роль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сотрудников в борьбе с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проникновением запрещённых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предметов в места лишения 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1214422"/>
            <a:ext cx="4824536" cy="49087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последние годы учреждениями и органами УИС проделана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социально-ориентированная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государственно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значимая работа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совершенствованию их деятельности.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Благодаря сотрудникам УИС в местах лишения свободы проводится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профилактика и предупреждение правонарушений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сфере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передачи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запрещенных предметов. Такие мероприятия проводятся как в рамках оперативно-розыскной деятельности силами оперативных подразделений ФСИН России, так и в рамках режимных мероприятий, проводимых силами отделов безопасности ИУ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Рисунок 10" descr="1111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29" y="2571744"/>
            <a:ext cx="4131471" cy="28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11" name="Содержимое 10" descr="4de26278-311b-4d49-9013-311158c3eca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73712" y="3848163"/>
            <a:ext cx="3083974" cy="230816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0306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Роль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сотрудников в борьбе с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проникновением запрещённых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предметов в места лишения свободы</a:t>
            </a: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3105" y="849920"/>
            <a:ext cx="8424934" cy="36846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Роль сотрудников в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противодействии проникновению запрещенных предметов </a:t>
            </a:r>
            <a:b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места лишения свободы:</a:t>
            </a:r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оперативно-розыскных мероприятий, направленных на выявление лиц, склонных к приобретению, сбыту и употреблению наркотических средств и психотропных веществ;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прослушивание телефонных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разговоров;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досмотр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посылок, бандеролей и передач, а также одежды и вещей лиц, прибывших в места лишения свободы, на длительные свидания;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полный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личный обыск осуждённых после их длительного свидания;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тщательный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досмотр всех видов ТС и грузов, доставляемых в ИУ;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оборудование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ИУ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противоперебросовыми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заграждениями по периметру;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внезапных обысков сужденных и осмотр помещений, в которых они проживают;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служебных собак в целях выявления запрещенных предметов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1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4619611"/>
            <a:ext cx="3357586" cy="2238390"/>
          </a:xfrm>
          <a:prstGeom prst="rect">
            <a:avLst/>
          </a:prstGeom>
        </p:spPr>
      </p:pic>
      <p:pic>
        <p:nvPicPr>
          <p:cNvPr id="14" name="Рисунок 13" descr="111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4603752"/>
            <a:ext cx="3381372" cy="225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39" y="0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24739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4" y="671071"/>
            <a:ext cx="8496946" cy="15337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Таким образом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необходимо сделать выводы о том, что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запрещенные предметы в местах лишения свободы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это объекты материального мира, обладающие устойчивой формой, возникновение, перемещение или изменение которых связано с подготовкой, совершением или сокрытием преступления осужденными, а также наличие которых может содержать обстоятельства, содеянного в исправительном учреждении.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4" y="2348880"/>
            <a:ext cx="8496946" cy="18722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Рассмотрев конкретные способы проникновения запрещенных предметов на территорию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ИУ,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следует сделать вывод о том, что под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способом проникновения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понимается система ухищренных приемов, операций и действий заинтересованных субъектов с применением различных технических и иных средств, обеспечивающих тайную передачу их получателю (адресату), а также сохранение канала.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4" y="4365104"/>
            <a:ext cx="8496946" cy="23042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Следует отметить, что для большинства способов проникновения запрещенных предметов на территорию ИУ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характерна тщательная подготовка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состоящая из определенных элементов. Изучение вышеуказанных способов имеет особое практическое значение при разработке соответствующих мер предупреждения проникновения запрещенных предметов как процесса в целом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Сотрудники уголовно-исполнительной системы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проверяют содержание каждой посылки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чтобы не допустить доставку запрещённых предметов на территории режимных учреждений.</a:t>
            </a:r>
          </a:p>
        </p:txBody>
      </p:sp>
    </p:spTree>
    <p:extLst>
      <p:ext uri="{BB962C8B-B14F-4D97-AF65-F5344CB8AC3E}">
        <p14:creationId xmlns:p14="http://schemas.microsoft.com/office/powerpoint/2010/main" val="34588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Список использованных источников: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642918"/>
            <a:ext cx="8715436" cy="60722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Уголовно-исполнительный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кодекс Российской Федерации: Федеральный закон от 08.01.1997 № 1-ФЗ 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// 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СЗ РФ.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- 13.01.1997. - № 2. - ст. 198.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Кодекс Российской Федерации об административных правонарушениях от 30.12.2001 № 195-ФЗ 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// 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СЗ РФ. -  07.01.2002. - 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1 (ч.1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- 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ст.1.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утверждении Правил внутреннего распорядка исправительных 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учреждений: Приказ Министерства юстиции РФ от 16 декабря 2016 г. </a:t>
            </a:r>
            <a:r>
              <a:rPr lang="ru-RU" sz="175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75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295 // 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Зарегистрировано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Минюсте 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России. -  26.12.2016. -  № 44930.</a:t>
            </a:r>
            <a:endParaRPr lang="ru-RU" sz="17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Антонов,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В.П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Криминалистический порядок работы со следами и предметами при осмотре места происшествия / В.П. Антонов // Вестник криминалистики. Выпуск 2 (14). - М.: </a:t>
            </a:r>
            <a:r>
              <a:rPr lang="ru-RU" sz="17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Спарк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2017. С.107-113.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Кабанова,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Ж.Ю., </a:t>
            </a:r>
            <a:r>
              <a:rPr lang="ru-RU" sz="17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Кремлев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М.В. Теория и практика назначения и производства криминалистических экспертиз / ФКОУ ВПО кузбасский институт ФСИН России. - Новокузнецк: ООО "Полиграфист", 2019. - С.6.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7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Синкин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К.А., 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Кабанова,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Ж.Ю., </a:t>
            </a:r>
            <a:r>
              <a:rPr lang="ru-RU" sz="17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Брыляков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С.П. Производство неотложных следственных действий в уголовно-исполнительной системе: учебное пособие ФКОУ ВПО Кузбасский институт ФСИН России - </a:t>
            </a:r>
            <a:r>
              <a:rPr lang="ru-RU" sz="17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Нововкузнецк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ООО "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Полиграфист". </a:t>
            </a:r>
            <a:r>
              <a:rPr lang="ru-RU" sz="1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2019. - 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С.5-8.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Уголовно-исполнительное право : учебник для вузов / И. Я. </a:t>
            </a:r>
            <a:r>
              <a:rPr lang="ru-RU" sz="17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Козаченко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[и др.] ; под редакцией И. Я. </a:t>
            </a:r>
            <a:r>
              <a:rPr lang="ru-RU" sz="17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Козаченко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А. П. Деткова. — Москва : Издательство </a:t>
            </a:r>
            <a:r>
              <a:rPr lang="ru-RU" sz="17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Юрайт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2021. — 408 с. — (Высшее образование). — ISBN 978-5-534-05397-5. — Текст : электронный//Образовательная платформа </a:t>
            </a:r>
            <a:r>
              <a:rPr lang="ru-RU" sz="17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Юрайт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[сайт]. — URL: </a:t>
            </a:r>
            <a:r>
              <a:rPr lang="en-US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urait.ru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7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bcode</a:t>
            </a:r>
            <a:r>
              <a:rPr lang="ru-RU" sz="17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/468523 (дата обращения: 15.05.2022).</a:t>
            </a:r>
            <a:endParaRPr lang="ru-RU" sz="17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731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" y="0"/>
            <a:ext cx="914336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0" y="1"/>
            <a:ext cx="9143360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Введение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2348" y="1484784"/>
            <a:ext cx="8748464" cy="15963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Совершение правонарушений в местах лишения характеризуется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повышенной скрытностью и ухищренностью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так как преступления на территории исправительного учреждения, как правило, совершают осужденные-рецидивисты, имеющие уже определенные умения и навыки по совершению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преступлений,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иными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словами,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опытные правонарушители.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2348" y="3438943"/>
            <a:ext cx="8748464" cy="18722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Осужденные, отбывающие наказание в исправительных колониях 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тюрьмах,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имеют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достаточное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свободного времени,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свою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очередь,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позволяет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 лучше планировать совершение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противоправных действий,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детально подходить к выбору орудия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их совершения,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также появляется свобода воображения при изготовлении и укрытии от глаз сотрудников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УИС запрещенных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предметов.</a:t>
            </a:r>
          </a:p>
        </p:txBody>
      </p:sp>
    </p:spTree>
    <p:extLst>
      <p:ext uri="{BB962C8B-B14F-4D97-AF65-F5344CB8AC3E}">
        <p14:creationId xmlns:p14="http://schemas.microsoft.com/office/powerpoint/2010/main" val="41616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2324" y="0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6784" y="245839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Статистические данные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Тульской области за 2021 год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6784" y="1340768"/>
            <a:ext cx="8352928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статистическим данным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УФСИН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России по Тульской области в 2021 г. в исправительных учреждениях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изъято запрещённых предметов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2348880"/>
            <a:ext cx="5472608" cy="360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0,375 л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спиртных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напитков;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61588" y="2924944"/>
            <a:ext cx="5472608" cy="360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315,13 гр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наркотических и психотропных веществ;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54504" y="3501008"/>
            <a:ext cx="5472608" cy="3600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558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сотовых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телефонов.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8127" y="4581128"/>
            <a:ext cx="8352928" cy="9361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минувший год к ответственности привлекли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 граждан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16 из них проходят по уголовным делам, а 31 - по административным. 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468127" y="2420888"/>
            <a:ext cx="360040" cy="21602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468127" y="2996952"/>
            <a:ext cx="360040" cy="21602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468708" y="3585888"/>
            <a:ext cx="359459" cy="1902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6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1429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Понятие запрещенных предметов в местах лишения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02"/>
          <a:stretch/>
        </p:blipFill>
        <p:spPr bwMode="auto">
          <a:xfrm>
            <a:off x="6156176" y="1357298"/>
            <a:ext cx="3096344" cy="319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9512" y="1428736"/>
            <a:ext cx="5760642" cy="27923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определения понятия запрещенных предметов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проанализируем действующую нормативную базу.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Среди ведомственных нормативных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актов,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регулирующих деятельность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УИС,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следует выделить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Приказ Министерства юстиции РФ от 16 декабря 2016 г.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295 "Об утверждении Правил внутреннего распорядка исправительных учреждений"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 изменениями и дополнениями).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4" y="4653136"/>
            <a:ext cx="8424938" cy="2088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ст. 17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Приказа Министерства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Юстиции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РФ № 295 "Об утверждении Правил внутреннего распорядка исправительных учреждений" осужденным запрещается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изготавливать, приобретать, хранить и пользоваться запрещенными вещами и предметами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предусмотренными перечнем. Перечень вещей и предметов, продуктов питания, которые осужденным запрещается иметь при себе, получать в посылках, передачах, бандеролях либо иным способом приобретать содержится в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Приложении №1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 данному приказу.</a:t>
            </a:r>
          </a:p>
        </p:txBody>
      </p:sp>
    </p:spTree>
    <p:extLst>
      <p:ext uri="{BB962C8B-B14F-4D97-AF65-F5344CB8AC3E}">
        <p14:creationId xmlns:p14="http://schemas.microsoft.com/office/powerpoint/2010/main" val="10332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Понятие запрещенных предметов в местах лишения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4005064"/>
            <a:ext cx="8640960" cy="25922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основе данного перечня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можно дать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понятие запрещенным предметам в местах лишения свободы. Итак,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запрещенные предметы в местах лишения свободы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это те предметы, средства, приборы, или вещества которые могут послужить препятствием процессу исправления осужденных, создают или могут создать в дальнейшем угрозу для жизни и здоровья лиц находящихся в местах лишения свободы и персоналу учреждений УИС, могут служить орудиями или способами совершения противоправных деяний и как следствие нарушать установленный порядок и безопасность учреждения в целом. 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5417"/>
            <a:ext cx="2600832" cy="17325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70" y="1741110"/>
            <a:ext cx="2566256" cy="17281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72"/>
          <a:stretch/>
        </p:blipFill>
        <p:spPr bwMode="auto">
          <a:xfrm>
            <a:off x="6326224" y="1759780"/>
            <a:ext cx="2566256" cy="17095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9143999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запрещенных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предметов,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используемых осужденными в местах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99992" y="1268760"/>
            <a:ext cx="4392488" cy="4752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Общепринятой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классификацией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запрещенных для осужденных предметов нет ни в уголовно-исполнительном законодательстве, ни в теории науки криминалистики.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Поэтому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непосредственно анализируя работу сотрудников УИС по обнаружению, описанию и изъятию запрещенных предметов, а также рассмотрев перечень запрещенных для осужденных предметов, произведем классификацию запрещенных предметов используемых осужденными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собственным основаниям.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933056"/>
            <a:ext cx="403244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484784"/>
            <a:ext cx="4032448" cy="220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3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0745" y="1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запрещенных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предметов,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используемых осужденными в местах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0" y="1340768"/>
            <a:ext cx="7632850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способу изготовления и проникновения в исправительное учреждение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339752" y="2348880"/>
            <a:ext cx="936104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8144" y="2378278"/>
            <a:ext cx="856977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004048" y="3273862"/>
            <a:ext cx="3744414" cy="31794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зготовленные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постоянно находящиеся на территории исправительного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учреждения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изготавливаются осужденными для себя, поэтому они вкладывают максимум навыков и умений для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того,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чтобы изготовить удобный и максимально практичный предмет.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3273862"/>
            <a:ext cx="3888430" cy="31794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опавшие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исправительное учреждение от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лиц,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находящихся вне территории данных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учреждений</a:t>
            </a:r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данной категории относятся те предметы, которые попадают в исправительное учреждение путем проноса их персоналом учреждений, переброса через заграждение учреждения, которое как правило осуществляется в ночное и вечернее время при помощи автомобиля через наиболее уязвимые места заграждения.</a:t>
            </a:r>
          </a:p>
        </p:txBody>
      </p:sp>
    </p:spTree>
    <p:extLst>
      <p:ext uri="{BB962C8B-B14F-4D97-AF65-F5344CB8AC3E}">
        <p14:creationId xmlns:p14="http://schemas.microsoft.com/office/powerpoint/2010/main" val="357685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695" y="-1"/>
            <a:ext cx="9171145" cy="685799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0" y="47667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запрещенных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предметов,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используемых осужденными в местах лишения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0" y="1340768"/>
            <a:ext cx="7632850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назначению и сфере применения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539552" y="2780928"/>
            <a:ext cx="504056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331640" y="2633960"/>
            <a:ext cx="7200799" cy="5099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Запрещенные предметы, используемые осужденными как орудие преступления;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31640" y="3257061"/>
            <a:ext cx="7200799" cy="4981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Запрещенные предметы для употребления в виде продуктов питания и алкогольные напитки;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31640" y="3875939"/>
            <a:ext cx="7200799" cy="4643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Запрещенные предметы для ношения (одежда, обувь, головные уборы, украшения и т.д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.);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31640" y="4501854"/>
            <a:ext cx="7200799" cy="511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Иные запрещенные предметы, используемые в бытовой и хозяйственной сферах.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539552" y="3381232"/>
            <a:ext cx="504056" cy="21602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539552" y="4656947"/>
            <a:ext cx="521121" cy="20113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550987" y="4007534"/>
            <a:ext cx="492621" cy="20113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2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367</TotalTime>
  <Words>2565</Words>
  <Application>Microsoft Office PowerPoint</Application>
  <PresentationFormat>Экран (4:3)</PresentationFormat>
  <Paragraphs>152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Bookman Old Style</vt:lpstr>
      <vt:lpstr>Calibri</vt:lpstr>
      <vt:lpstr>Cambria</vt:lpstr>
      <vt:lpstr>Gill Sans MT</vt:lpstr>
      <vt:lpstr>Times New Roman</vt:lpstr>
      <vt:lpstr>Wingdings</vt:lpstr>
      <vt:lpstr>Wingdings 3</vt:lpstr>
      <vt:lpstr>Начальная</vt:lpstr>
      <vt:lpstr>Презентация PowerPoint</vt:lpstr>
      <vt:lpstr>Содержание:</vt:lpstr>
      <vt:lpstr>Презентация PowerPoint</vt:lpstr>
      <vt:lpstr>\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\</vt:lpstr>
      <vt:lpstr>\</vt:lpstr>
      <vt:lpstr>\</vt:lpstr>
      <vt:lpstr>\</vt:lpstr>
      <vt:lpstr>\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Макасеева Ася Александровна</cp:lastModifiedBy>
  <cp:revision>67</cp:revision>
  <dcterms:created xsi:type="dcterms:W3CDTF">2022-05-16T12:12:51Z</dcterms:created>
  <dcterms:modified xsi:type="dcterms:W3CDTF">2022-05-26T22:46:29Z</dcterms:modified>
</cp:coreProperties>
</file>