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63" r:id="rId4"/>
    <p:sldId id="264" r:id="rId5"/>
    <p:sldId id="265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5" r:id="rId14"/>
    <p:sldId id="276" r:id="rId15"/>
    <p:sldId id="277" r:id="rId16"/>
    <p:sldId id="278" r:id="rId17"/>
    <p:sldId id="279" r:id="rId18"/>
    <p:sldId id="280" r:id="rId19"/>
    <p:sldId id="282" r:id="rId20"/>
    <p:sldId id="281" r:id="rId21"/>
    <p:sldId id="283" r:id="rId22"/>
    <p:sldId id="284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25" userDrawn="1">
          <p15:clr>
            <a:srgbClr val="A4A3A4"/>
          </p15:clr>
        </p15:guide>
        <p15:guide id="4" pos="7333" userDrawn="1">
          <p15:clr>
            <a:srgbClr val="A4A3A4"/>
          </p15:clr>
        </p15:guide>
        <p15:guide id="5" orient="horz" pos="210" userDrawn="1">
          <p15:clr>
            <a:srgbClr val="A4A3A4"/>
          </p15:clr>
        </p15:guide>
        <p15:guide id="6" orient="horz" pos="40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8442"/>
    <a:srgbClr val="035629"/>
    <a:srgbClr val="5EC28C"/>
    <a:srgbClr val="3AC279"/>
    <a:srgbClr val="A20B43"/>
    <a:srgbClr val="BB6B0D"/>
    <a:srgbClr val="DD9643"/>
    <a:srgbClr val="98D8B5"/>
    <a:srgbClr val="DDA96C"/>
    <a:srgbClr val="D0CF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79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666" y="108"/>
      </p:cViewPr>
      <p:guideLst>
        <p:guide orient="horz" pos="2160"/>
        <p:guide pos="3840"/>
        <p:guide pos="325"/>
        <p:guide pos="7333"/>
        <p:guide orient="horz" pos="210"/>
        <p:guide orient="horz" pos="40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AAD30-03F4-4C74-89B8-8DF410C7EC85}" type="datetimeFigureOut">
              <a:rPr lang="ru-RU" smtClean="0"/>
              <a:t>07.05.2022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B99D-BF9E-44EB-B716-6AFD3ED09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24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AAD30-03F4-4C74-89B8-8DF410C7EC85}" type="datetimeFigureOut">
              <a:rPr lang="ru-RU" smtClean="0"/>
              <a:t>07.05.2022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B99D-BF9E-44EB-B716-6AFD3ED09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634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AAD30-03F4-4C74-89B8-8DF410C7EC85}" type="datetimeFigureOut">
              <a:rPr lang="ru-RU" smtClean="0"/>
              <a:t>07.05.2022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B99D-BF9E-44EB-B716-6AFD3ED09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080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AAD30-03F4-4C74-89B8-8DF410C7EC85}" type="datetimeFigureOut">
              <a:rPr lang="ru-RU" smtClean="0"/>
              <a:t>07.05.2022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B99D-BF9E-44EB-B716-6AFD3ED09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496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AAD30-03F4-4C74-89B8-8DF410C7EC85}" type="datetimeFigureOut">
              <a:rPr lang="ru-RU" smtClean="0"/>
              <a:t>07.05.2022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B99D-BF9E-44EB-B716-6AFD3ED09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77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AAD30-03F4-4C74-89B8-8DF410C7EC85}" type="datetimeFigureOut">
              <a:rPr lang="ru-RU" smtClean="0"/>
              <a:t>07.05.2022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B99D-BF9E-44EB-B716-6AFD3ED09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916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AAD30-03F4-4C74-89B8-8DF410C7EC85}" type="datetimeFigureOut">
              <a:rPr lang="ru-RU" smtClean="0"/>
              <a:t>07.05.2022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B99D-BF9E-44EB-B716-6AFD3ED09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517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AAD30-03F4-4C74-89B8-8DF410C7EC85}" type="datetimeFigureOut">
              <a:rPr lang="ru-RU" smtClean="0"/>
              <a:t>07.05.2022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B99D-BF9E-44EB-B716-6AFD3ED09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248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AAD30-03F4-4C74-89B8-8DF410C7EC85}" type="datetimeFigureOut">
              <a:rPr lang="ru-RU" smtClean="0"/>
              <a:t>07.05.2022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B99D-BF9E-44EB-B716-6AFD3ED09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272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AAD30-03F4-4C74-89B8-8DF410C7EC85}" type="datetimeFigureOut">
              <a:rPr lang="ru-RU" smtClean="0"/>
              <a:t>07.05.2022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B99D-BF9E-44EB-B716-6AFD3ED09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106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AAD30-03F4-4C74-89B8-8DF410C7EC85}" type="datetimeFigureOut">
              <a:rPr lang="ru-RU" smtClean="0"/>
              <a:t>07.05.2022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B99D-BF9E-44EB-B716-6AFD3ED09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830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AAD30-03F4-4C74-89B8-8DF410C7EC85}" type="datetimeFigureOut">
              <a:rPr lang="ru-RU" smtClean="0"/>
              <a:t>07.05.2022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9B99D-BF9E-44EB-B716-6AFD3ED09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83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Трапеция 1"/>
          <p:cNvSpPr/>
          <p:nvPr/>
        </p:nvSpPr>
        <p:spPr>
          <a:xfrm flipV="1">
            <a:off x="-1915887" y="-14224"/>
            <a:ext cx="7445829" cy="6872224"/>
          </a:xfrm>
          <a:prstGeom prst="trapezoid">
            <a:avLst/>
          </a:prstGeom>
          <a:solidFill>
            <a:srgbClr val="0984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4305300" y="-190500"/>
            <a:ext cx="1368993" cy="5311764"/>
          </a:xfrm>
          <a:custGeom>
            <a:avLst/>
            <a:gdLst>
              <a:gd name="connsiteX0" fmla="*/ 0 w 1038225"/>
              <a:gd name="connsiteY0" fmla="*/ 3981450 h 3981450"/>
              <a:gd name="connsiteX1" fmla="*/ 0 w 1038225"/>
              <a:gd name="connsiteY1" fmla="*/ 0 h 3981450"/>
              <a:gd name="connsiteX2" fmla="*/ 1038225 w 1038225"/>
              <a:gd name="connsiteY2" fmla="*/ 0 h 3981450"/>
              <a:gd name="connsiteX3" fmla="*/ 0 w 1038225"/>
              <a:gd name="connsiteY3" fmla="*/ 3981450 h 398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8225" h="3981450">
                <a:moveTo>
                  <a:pt x="0" y="3981450"/>
                </a:moveTo>
                <a:lnTo>
                  <a:pt x="0" y="0"/>
                </a:lnTo>
                <a:lnTo>
                  <a:pt x="1038225" y="0"/>
                </a:lnTo>
                <a:lnTo>
                  <a:pt x="0" y="3981450"/>
                </a:lnTo>
                <a:close/>
              </a:path>
            </a:pathLst>
          </a:custGeom>
          <a:solidFill>
            <a:srgbClr val="035629">
              <a:alpha val="70000"/>
            </a:srgbClr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https://img5.goodfon.com/original/2560x1440/9/e6/ilia-garbuzov-gorod-tula-kreml-vecher-osveshchen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0" r="27409"/>
          <a:stretch>
            <a:fillRect/>
          </a:stretch>
        </p:blipFill>
        <p:spPr bwMode="auto">
          <a:xfrm>
            <a:off x="-1460134" y="-288862"/>
            <a:ext cx="7488842" cy="7146862"/>
          </a:xfrm>
          <a:custGeom>
            <a:avLst/>
            <a:gdLst>
              <a:gd name="connsiteX0" fmla="*/ 0 w 7488842"/>
              <a:gd name="connsiteY0" fmla="*/ 0 h 7146862"/>
              <a:gd name="connsiteX1" fmla="*/ 3844912 w 7488842"/>
              <a:gd name="connsiteY1" fmla="*/ 0 h 7146862"/>
              <a:gd name="connsiteX2" fmla="*/ 7488842 w 7488842"/>
              <a:gd name="connsiteY2" fmla="*/ 7146862 h 7146862"/>
              <a:gd name="connsiteX3" fmla="*/ 3643931 w 7488842"/>
              <a:gd name="connsiteY3" fmla="*/ 7146862 h 7146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88842" h="7146862">
                <a:moveTo>
                  <a:pt x="0" y="0"/>
                </a:moveTo>
                <a:lnTo>
                  <a:pt x="3844912" y="0"/>
                </a:lnTo>
                <a:lnTo>
                  <a:pt x="7488842" y="7146862"/>
                </a:lnTo>
                <a:lnTo>
                  <a:pt x="3643931" y="714686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19979075">
            <a:off x="2946378" y="5324581"/>
            <a:ext cx="417616" cy="2330238"/>
          </a:xfrm>
          <a:prstGeom prst="rect">
            <a:avLst/>
          </a:prstGeom>
          <a:solidFill>
            <a:srgbClr val="098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19979075" flipH="1">
            <a:off x="603344" y="-1462027"/>
            <a:ext cx="58561" cy="9749243"/>
          </a:xfrm>
          <a:prstGeom prst="rect">
            <a:avLst/>
          </a:prstGeom>
          <a:solidFill>
            <a:srgbClr val="3A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5404058" y="170629"/>
            <a:ext cx="3706295" cy="346463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098442"/>
                </a:solidFill>
                <a:latin typeface="Century Gothic" panose="020B0502020202020204" pitchFamily="34" charset="0"/>
              </a:rPr>
              <a:t>Тульский нотариат</a:t>
            </a:r>
            <a:r>
              <a:rPr lang="ru-RU" b="1" dirty="0" smtClean="0">
                <a:latin typeface="Century Gothic" panose="020B0502020202020204" pitchFamily="34" charset="0"/>
              </a:rPr>
              <a:t>: из прошлого в настоящее</a:t>
            </a:r>
            <a:endParaRPr lang="ru-RU" b="1" dirty="0">
              <a:latin typeface="Century Gothic" panose="020B0502020202020204" pitchFamily="34" charset="0"/>
            </a:endParaRPr>
          </a:p>
        </p:txBody>
      </p:sp>
      <p:pic>
        <p:nvPicPr>
          <p:cNvPr id="21" name="Picture 2" descr="https://media1.moyareklama.ru/i/p/770x576/201908/20190801111642_fb1b46def6bfb8782e4a9f72efbd6921.jpg">
            <a:extLst>
              <a:ext uri="{FF2B5EF4-FFF2-40B4-BE49-F238E27FC236}">
                <a16:creationId xmlns:a16="http://schemas.microsoft.com/office/drawing/2014/main" id="{739B7193-56EE-4972-B46D-8A8E281FD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255" y="152313"/>
            <a:ext cx="3331745" cy="333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78463" y="3627378"/>
            <a:ext cx="5362675" cy="2862322"/>
          </a:xfrm>
          <a:prstGeom prst="rect">
            <a:avLst/>
          </a:prstGeom>
          <a:noFill/>
          <a:ln>
            <a:solidFill>
              <a:srgbClr val="098442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latin typeface="Century Gothic" panose="020B0502020202020204" pitchFamily="34" charset="0"/>
              </a:rPr>
              <a:t>Тульский институт (филиал) федерального государственного бюджетного образовательного учреждения высшего образования "Всероссийский государственный университет юстиции (РПА Минюста России)"</a:t>
            </a:r>
          </a:p>
          <a:p>
            <a:pPr algn="r"/>
            <a:r>
              <a:rPr lang="ru-RU" b="1" dirty="0" smtClean="0">
                <a:solidFill>
                  <a:srgbClr val="098442"/>
                </a:solidFill>
                <a:latin typeface="Century Gothic" panose="020B0502020202020204" pitchFamily="34" charset="0"/>
              </a:rPr>
              <a:t>Степанова </a:t>
            </a:r>
            <a:r>
              <a:rPr lang="ru-RU" b="1" dirty="0">
                <a:solidFill>
                  <a:srgbClr val="098442"/>
                </a:solidFill>
                <a:latin typeface="Century Gothic" panose="020B0502020202020204" pitchFamily="34" charset="0"/>
              </a:rPr>
              <a:t>К. Р</a:t>
            </a:r>
            <a:r>
              <a:rPr lang="ru-RU" b="1" dirty="0">
                <a:latin typeface="Century Gothic" panose="020B0502020202020204" pitchFamily="34" charset="0"/>
              </a:rPr>
              <a:t>.</a:t>
            </a:r>
            <a:r>
              <a:rPr lang="ru-RU" dirty="0">
                <a:latin typeface="Century Gothic" panose="020B0502020202020204" pitchFamily="34" charset="0"/>
              </a:rPr>
              <a:t>, 2 курс,</a:t>
            </a:r>
          </a:p>
          <a:p>
            <a:pPr algn="r"/>
            <a:r>
              <a:rPr lang="ru-RU" b="1" dirty="0">
                <a:latin typeface="Century Gothic" panose="020B0502020202020204" pitchFamily="34" charset="0"/>
              </a:rPr>
              <a:t>Науч. рук.: </a:t>
            </a:r>
            <a:r>
              <a:rPr lang="ru-RU" b="1" dirty="0">
                <a:solidFill>
                  <a:srgbClr val="098442"/>
                </a:solidFill>
                <a:latin typeface="Century Gothic" panose="020B0502020202020204" pitchFamily="34" charset="0"/>
              </a:rPr>
              <a:t>Кирилин А. В</a:t>
            </a:r>
            <a:r>
              <a:rPr lang="ru-RU" dirty="0">
                <a:latin typeface="Century Gothic" panose="020B0502020202020204" pitchFamily="34" charset="0"/>
              </a:rPr>
              <a:t>., кандидат </a:t>
            </a:r>
            <a:r>
              <a:rPr lang="ru-RU" dirty="0" smtClean="0">
                <a:latin typeface="Century Gothic" panose="020B0502020202020204" pitchFamily="34" charset="0"/>
              </a:rPr>
              <a:t>юридических наук</a:t>
            </a:r>
            <a:r>
              <a:rPr lang="ru-RU" dirty="0">
                <a:latin typeface="Century Gothic" panose="020B0502020202020204" pitchFamily="34" charset="0"/>
              </a:rPr>
              <a:t>, доцент кафедры гражданско-правовых дисциплин</a:t>
            </a:r>
          </a:p>
        </p:txBody>
      </p:sp>
    </p:spTree>
    <p:extLst>
      <p:ext uri="{BB962C8B-B14F-4D97-AF65-F5344CB8AC3E}">
        <p14:creationId xmlns:p14="http://schemas.microsoft.com/office/powerpoint/2010/main" val="169879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Хорда 32"/>
          <p:cNvSpPr/>
          <p:nvPr/>
        </p:nvSpPr>
        <p:spPr>
          <a:xfrm rot="9000000">
            <a:off x="-1220583" y="4808929"/>
            <a:ext cx="2289988" cy="2289988"/>
          </a:xfrm>
          <a:prstGeom prst="chord">
            <a:avLst>
              <a:gd name="adj1" fmla="val 2700000"/>
              <a:gd name="adj2" fmla="val 16603733"/>
            </a:avLst>
          </a:prstGeom>
          <a:solidFill>
            <a:srgbClr val="5EC28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-292836" y="-945212"/>
            <a:ext cx="13711607" cy="8959789"/>
            <a:chOff x="-292836" y="-945212"/>
            <a:chExt cx="13711607" cy="8959789"/>
          </a:xfrm>
        </p:grpSpPr>
        <p:sp>
          <p:nvSpPr>
            <p:cNvPr id="16" name="Ромб 15"/>
            <p:cNvSpPr/>
            <p:nvPr/>
          </p:nvSpPr>
          <p:spPr>
            <a:xfrm rot="4548860">
              <a:off x="1992025" y="3349113"/>
              <a:ext cx="1278320" cy="1278320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Хорда 16"/>
            <p:cNvSpPr/>
            <p:nvPr/>
          </p:nvSpPr>
          <p:spPr>
            <a:xfrm rot="5023891">
              <a:off x="7675048" y="5724589"/>
              <a:ext cx="2289988" cy="2289988"/>
            </a:xfrm>
            <a:prstGeom prst="chord">
              <a:avLst>
                <a:gd name="adj1" fmla="val 2700000"/>
                <a:gd name="adj2" fmla="val 16603733"/>
              </a:avLst>
            </a:prstGeom>
            <a:solidFill>
              <a:srgbClr val="5EC28C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Ромб 17"/>
            <p:cNvSpPr/>
            <p:nvPr/>
          </p:nvSpPr>
          <p:spPr>
            <a:xfrm rot="5400000">
              <a:off x="5779086" y="3559510"/>
              <a:ext cx="483340" cy="483340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3350368" y="5246387"/>
              <a:ext cx="1070807" cy="1070807"/>
            </a:xfrm>
            <a:prstGeom prst="ellipse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Хорда 19"/>
            <p:cNvSpPr/>
            <p:nvPr/>
          </p:nvSpPr>
          <p:spPr>
            <a:xfrm rot="3136475">
              <a:off x="11128783" y="3919861"/>
              <a:ext cx="2289988" cy="2289988"/>
            </a:xfrm>
            <a:prstGeom prst="chord">
              <a:avLst>
                <a:gd name="adj1" fmla="val 2700000"/>
                <a:gd name="adj2" fmla="val 16603733"/>
              </a:avLst>
            </a:prstGeom>
            <a:solidFill>
              <a:srgbClr val="5EC28C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Хорда 20"/>
            <p:cNvSpPr/>
            <p:nvPr/>
          </p:nvSpPr>
          <p:spPr>
            <a:xfrm rot="16200000">
              <a:off x="-292836" y="-945212"/>
              <a:ext cx="2289988" cy="2289988"/>
            </a:xfrm>
            <a:prstGeom prst="chord">
              <a:avLst>
                <a:gd name="adj1" fmla="val 2700000"/>
                <a:gd name="adj2" fmla="val 16603733"/>
              </a:avLst>
            </a:prstGeom>
            <a:solidFill>
              <a:srgbClr val="5EC28C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Ромб 21"/>
            <p:cNvSpPr/>
            <p:nvPr/>
          </p:nvSpPr>
          <p:spPr>
            <a:xfrm rot="1154070">
              <a:off x="6447972" y="667276"/>
              <a:ext cx="1239277" cy="1239277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Ромб 22"/>
            <p:cNvSpPr/>
            <p:nvPr/>
          </p:nvSpPr>
          <p:spPr>
            <a:xfrm rot="1638341">
              <a:off x="5627044" y="5248920"/>
              <a:ext cx="1302774" cy="1302774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Ромб 23"/>
            <p:cNvSpPr/>
            <p:nvPr/>
          </p:nvSpPr>
          <p:spPr>
            <a:xfrm>
              <a:off x="6776188" y="2808236"/>
              <a:ext cx="2348121" cy="2348121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Ромб 24"/>
            <p:cNvSpPr/>
            <p:nvPr/>
          </p:nvSpPr>
          <p:spPr>
            <a:xfrm rot="19665013">
              <a:off x="10190258" y="-156497"/>
              <a:ext cx="1908323" cy="1908323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Ромб 25"/>
            <p:cNvSpPr/>
            <p:nvPr/>
          </p:nvSpPr>
          <p:spPr>
            <a:xfrm rot="3877652">
              <a:off x="2654099" y="1745628"/>
              <a:ext cx="799309" cy="799309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3667054" y="4202816"/>
              <a:ext cx="565956" cy="565956"/>
            </a:xfrm>
            <a:prstGeom prst="ellipse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9750279" y="1836559"/>
              <a:ext cx="474104" cy="474104"/>
            </a:xfrm>
            <a:prstGeom prst="ellipse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5074681" y="4239310"/>
              <a:ext cx="326130" cy="326130"/>
            </a:xfrm>
            <a:prstGeom prst="ellipse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Ромб 29"/>
            <p:cNvSpPr/>
            <p:nvPr/>
          </p:nvSpPr>
          <p:spPr>
            <a:xfrm rot="5400000">
              <a:off x="6579687" y="2614736"/>
              <a:ext cx="483340" cy="483340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4639224" y="3018883"/>
              <a:ext cx="474104" cy="474104"/>
            </a:xfrm>
            <a:prstGeom prst="ellipse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9797229" y="4731175"/>
              <a:ext cx="326130" cy="326130"/>
            </a:xfrm>
            <a:prstGeom prst="ellipse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Диагональная полоса 9"/>
          <p:cNvSpPr/>
          <p:nvPr/>
        </p:nvSpPr>
        <p:spPr>
          <a:xfrm rot="231232">
            <a:off x="-128875" y="437378"/>
            <a:ext cx="1482857" cy="1482857"/>
          </a:xfrm>
          <a:prstGeom prst="diagStripe">
            <a:avLst>
              <a:gd name="adj" fmla="val 97086"/>
            </a:avLst>
          </a:prstGeom>
          <a:solidFill>
            <a:srgbClr val="3A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2153709" y="368300"/>
            <a:ext cx="8769215" cy="1527001"/>
          </a:xfrm>
          <a:prstGeom prst="rect">
            <a:avLst/>
          </a:prstGeom>
          <a:ln w="38100">
            <a:solidFill>
              <a:srgbClr val="035629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Современная история Тульского нотариата</a:t>
            </a:r>
            <a:endParaRPr lang="ru-RU" sz="48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Равнобедренный треугольник 2"/>
          <p:cNvSpPr/>
          <p:nvPr/>
        </p:nvSpPr>
        <p:spPr>
          <a:xfrm rot="5400000">
            <a:off x="1038197" y="794667"/>
            <a:ext cx="973268" cy="839024"/>
          </a:xfrm>
          <a:prstGeom prst="triangle">
            <a:avLst/>
          </a:prstGeom>
          <a:solidFill>
            <a:srgbClr val="035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45662" y="727544"/>
            <a:ext cx="116115" cy="973267"/>
          </a:xfrm>
          <a:prstGeom prst="rect">
            <a:avLst/>
          </a:prstGeom>
          <a:solidFill>
            <a:srgbClr val="BB6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673850"/>
            <a:ext cx="12192000" cy="184150"/>
          </a:xfrm>
          <a:prstGeom prst="rect">
            <a:avLst/>
          </a:prstGeom>
          <a:solidFill>
            <a:srgbClr val="098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6483350"/>
            <a:ext cx="12192000" cy="190500"/>
          </a:xfrm>
          <a:prstGeom prst="rect">
            <a:avLst/>
          </a:prstGeom>
          <a:solidFill>
            <a:srgbClr val="035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12553" y="2959751"/>
            <a:ext cx="7337647" cy="83754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Прямоугольный треугольник 7"/>
          <p:cNvSpPr/>
          <p:nvPr/>
        </p:nvSpPr>
        <p:spPr>
          <a:xfrm rot="5631232">
            <a:off x="-117644" y="-119832"/>
            <a:ext cx="1828655" cy="1828655"/>
          </a:xfrm>
          <a:prstGeom prst="rtTriangle">
            <a:avLst/>
          </a:prstGeom>
          <a:solidFill>
            <a:srgbClr val="098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иагональная полоса 8"/>
          <p:cNvSpPr/>
          <p:nvPr/>
        </p:nvSpPr>
        <p:spPr>
          <a:xfrm rot="231232">
            <a:off x="-179082" y="-282033"/>
            <a:ext cx="1828655" cy="1828655"/>
          </a:xfrm>
          <a:prstGeom prst="diagStripe">
            <a:avLst>
              <a:gd name="adj" fmla="val 89849"/>
            </a:avLst>
          </a:prstGeom>
          <a:solidFill>
            <a:srgbClr val="035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5937" y="4737878"/>
            <a:ext cx="1116012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Принципиальным 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отличием от государственной системы нотариата стало создание</a:t>
            </a:r>
            <a:r>
              <a:rPr lang="ru-RU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>
                <a:solidFill>
                  <a:srgbClr val="5EC2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единого профессионального сообщества</a:t>
            </a:r>
            <a:r>
              <a:rPr lang="ru-RU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корпорации, объединения всех нотариусов, занимающихся частной практикой.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750241" y="2513361"/>
            <a:ext cx="8441760" cy="1818303"/>
          </a:xfrm>
          <a:prstGeom prst="rect">
            <a:avLst/>
          </a:prstGeom>
          <a:gradFill flip="none" rotWithShape="1">
            <a:gsLst>
              <a:gs pos="37000">
                <a:srgbClr val="035629"/>
              </a:gs>
              <a:gs pos="100000">
                <a:srgbClr val="5EC28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rgbClr val="DD96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3600" b="1" dirty="0">
                <a:solidFill>
                  <a:srgbClr val="DD96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1993 году 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российские </a:t>
            </a:r>
            <a:r>
              <a:rPr lang="ru-RU" sz="3600" b="1" dirty="0">
                <a:solidFill>
                  <a:srgbClr val="DD96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нотариусы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обрели </a:t>
            </a:r>
            <a:r>
              <a:rPr lang="ru-RU" sz="3600" b="1" dirty="0" smtClean="0">
                <a:solidFill>
                  <a:srgbClr val="DD96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свободу</a:t>
            </a:r>
            <a:r>
              <a:rPr lang="ru-RU" sz="3600" b="1" dirty="0" smtClean="0">
                <a:solidFill>
                  <a:srgbClr val="5EC2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 процессуальную </a:t>
            </a:r>
            <a:r>
              <a:rPr lang="ru-RU" sz="3600" b="1" dirty="0">
                <a:solidFill>
                  <a:srgbClr val="DD96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независимость. 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ru-RU" sz="3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Августовский путч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98541"/>
            <a:ext cx="3740145" cy="2190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-21875" y="4334902"/>
            <a:ext cx="3772115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Августовский путч 1991 года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6307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1" grpId="0"/>
      <p:bldP spid="12" grpId="0" animBg="1"/>
      <p:bldP spid="13" grpId="0" animBg="1"/>
      <p:bldP spid="1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894682" y="2340998"/>
            <a:ext cx="6788754" cy="505320"/>
          </a:xfrm>
          <a:prstGeom prst="rect">
            <a:avLst/>
          </a:prstGeom>
          <a:solidFill>
            <a:srgbClr val="098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 rot="9000000">
            <a:off x="-955032" y="-1536953"/>
            <a:ext cx="13711607" cy="8959789"/>
            <a:chOff x="-292836" y="-945212"/>
            <a:chExt cx="13711607" cy="8959789"/>
          </a:xfrm>
        </p:grpSpPr>
        <p:sp>
          <p:nvSpPr>
            <p:cNvPr id="15" name="Ромб 14"/>
            <p:cNvSpPr/>
            <p:nvPr/>
          </p:nvSpPr>
          <p:spPr>
            <a:xfrm rot="4548860">
              <a:off x="1992025" y="3349113"/>
              <a:ext cx="1278320" cy="1278320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Хорда 15"/>
            <p:cNvSpPr/>
            <p:nvPr/>
          </p:nvSpPr>
          <p:spPr>
            <a:xfrm rot="5023891">
              <a:off x="7675048" y="5724589"/>
              <a:ext cx="2289988" cy="2289988"/>
            </a:xfrm>
            <a:prstGeom prst="chord">
              <a:avLst>
                <a:gd name="adj1" fmla="val 2700000"/>
                <a:gd name="adj2" fmla="val 16603733"/>
              </a:avLst>
            </a:prstGeom>
            <a:solidFill>
              <a:srgbClr val="5EC28C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Ромб 16"/>
            <p:cNvSpPr/>
            <p:nvPr/>
          </p:nvSpPr>
          <p:spPr>
            <a:xfrm rot="5400000">
              <a:off x="5779086" y="3559510"/>
              <a:ext cx="483340" cy="483340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3350368" y="5246387"/>
              <a:ext cx="1070807" cy="1070807"/>
            </a:xfrm>
            <a:prstGeom prst="ellipse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Хорда 18"/>
            <p:cNvSpPr/>
            <p:nvPr/>
          </p:nvSpPr>
          <p:spPr>
            <a:xfrm rot="3136475">
              <a:off x="11128783" y="3919861"/>
              <a:ext cx="2289988" cy="2289988"/>
            </a:xfrm>
            <a:prstGeom prst="chord">
              <a:avLst>
                <a:gd name="adj1" fmla="val 2700000"/>
                <a:gd name="adj2" fmla="val 16603733"/>
              </a:avLst>
            </a:prstGeom>
            <a:solidFill>
              <a:srgbClr val="5EC28C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Хорда 19"/>
            <p:cNvSpPr/>
            <p:nvPr/>
          </p:nvSpPr>
          <p:spPr>
            <a:xfrm rot="16200000">
              <a:off x="-292836" y="-945212"/>
              <a:ext cx="2289988" cy="2289988"/>
            </a:xfrm>
            <a:prstGeom prst="chord">
              <a:avLst>
                <a:gd name="adj1" fmla="val 2700000"/>
                <a:gd name="adj2" fmla="val 16603733"/>
              </a:avLst>
            </a:prstGeom>
            <a:solidFill>
              <a:srgbClr val="5EC28C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Ромб 20"/>
            <p:cNvSpPr/>
            <p:nvPr/>
          </p:nvSpPr>
          <p:spPr>
            <a:xfrm rot="1154070">
              <a:off x="6447972" y="667276"/>
              <a:ext cx="1239277" cy="1239277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Ромб 21"/>
            <p:cNvSpPr/>
            <p:nvPr/>
          </p:nvSpPr>
          <p:spPr>
            <a:xfrm rot="1638341">
              <a:off x="5627044" y="5248920"/>
              <a:ext cx="1302774" cy="1302774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Ромб 22"/>
            <p:cNvSpPr/>
            <p:nvPr/>
          </p:nvSpPr>
          <p:spPr>
            <a:xfrm>
              <a:off x="6776188" y="2808236"/>
              <a:ext cx="2348121" cy="2348121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Ромб 23"/>
            <p:cNvSpPr/>
            <p:nvPr/>
          </p:nvSpPr>
          <p:spPr>
            <a:xfrm rot="19665013">
              <a:off x="10190258" y="-156497"/>
              <a:ext cx="1908323" cy="1908323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Ромб 24"/>
            <p:cNvSpPr/>
            <p:nvPr/>
          </p:nvSpPr>
          <p:spPr>
            <a:xfrm rot="3877652">
              <a:off x="2654099" y="1745628"/>
              <a:ext cx="799309" cy="799309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3667054" y="4202816"/>
              <a:ext cx="565956" cy="565956"/>
            </a:xfrm>
            <a:prstGeom prst="ellipse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9750279" y="1836559"/>
              <a:ext cx="474104" cy="474104"/>
            </a:xfrm>
            <a:prstGeom prst="ellipse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5074681" y="4239310"/>
              <a:ext cx="326130" cy="326130"/>
            </a:xfrm>
            <a:prstGeom prst="ellipse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Ромб 28"/>
            <p:cNvSpPr/>
            <p:nvPr/>
          </p:nvSpPr>
          <p:spPr>
            <a:xfrm rot="5400000">
              <a:off x="6579687" y="2614736"/>
              <a:ext cx="483340" cy="483340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4639224" y="3018883"/>
              <a:ext cx="474104" cy="474104"/>
            </a:xfrm>
            <a:prstGeom prst="ellipse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9797229" y="4731175"/>
              <a:ext cx="326130" cy="326130"/>
            </a:xfrm>
            <a:prstGeom prst="ellipse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Овал 7"/>
          <p:cNvSpPr/>
          <p:nvPr/>
        </p:nvSpPr>
        <p:spPr>
          <a:xfrm>
            <a:off x="910695" y="2846318"/>
            <a:ext cx="2772305" cy="2772305"/>
          </a:xfrm>
          <a:prstGeom prst="ellipse">
            <a:avLst/>
          </a:prstGeom>
          <a:noFill/>
          <a:ln w="38100">
            <a:gradFill flip="none" rotWithShape="1">
              <a:gsLst>
                <a:gs pos="71000">
                  <a:srgbClr val="BB6B0D"/>
                </a:gs>
                <a:gs pos="0">
                  <a:srgbClr val="035629"/>
                </a:gs>
                <a:gs pos="100000">
                  <a:srgbClr val="A20B43"/>
                </a:gs>
              </a:gsLst>
              <a:lin ang="2700000" scaled="1"/>
              <a:tileRect/>
            </a:gradFill>
          </a:ln>
          <a:effectLst>
            <a:glow rad="38100">
              <a:srgbClr val="3AC279">
                <a:alpha val="2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Равнобедренный треугольник 1"/>
          <p:cNvSpPr/>
          <p:nvPr/>
        </p:nvSpPr>
        <p:spPr>
          <a:xfrm rot="5400000">
            <a:off x="945173" y="899879"/>
            <a:ext cx="973268" cy="839024"/>
          </a:xfrm>
          <a:prstGeom prst="triangle">
            <a:avLst/>
          </a:prstGeom>
          <a:solidFill>
            <a:srgbClr val="035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52638" y="832756"/>
            <a:ext cx="116115" cy="973267"/>
          </a:xfrm>
          <a:prstGeom prst="rect">
            <a:avLst/>
          </a:prstGeom>
          <a:solidFill>
            <a:srgbClr val="BB6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156119" y="527956"/>
            <a:ext cx="9519945" cy="1569660"/>
          </a:xfrm>
          <a:prstGeom prst="rect">
            <a:avLst/>
          </a:prstGeom>
          <a:ln w="38100">
            <a:solidFill>
              <a:srgbClr val="03562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Людмила 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Юрьевна Зюзина, первый президент Тульской областной нотариальной палаты, нотариус г. </a:t>
            </a: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Тулы</a:t>
            </a:r>
            <a:endParaRPr lang="ru-RU" sz="32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Рисунок 6" descr="https://storage.myseldon.com/yugo/720_900EB2F08A341BC303EC6A930F9C56D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295" y="2942942"/>
            <a:ext cx="2579057" cy="2579058"/>
          </a:xfrm>
          <a:custGeom>
            <a:avLst/>
            <a:gdLst>
              <a:gd name="connsiteX0" fmla="*/ 1289529 w 2579057"/>
              <a:gd name="connsiteY0" fmla="*/ 0 h 2579058"/>
              <a:gd name="connsiteX1" fmla="*/ 2572400 w 2579057"/>
              <a:gd name="connsiteY1" fmla="*/ 1157682 h 2579058"/>
              <a:gd name="connsiteX2" fmla="*/ 2579057 w 2579057"/>
              <a:gd name="connsiteY2" fmla="*/ 1289509 h 2579058"/>
              <a:gd name="connsiteX3" fmla="*/ 2579057 w 2579057"/>
              <a:gd name="connsiteY3" fmla="*/ 1289549 h 2579058"/>
              <a:gd name="connsiteX4" fmla="*/ 2572400 w 2579057"/>
              <a:gd name="connsiteY4" fmla="*/ 1421376 h 2579058"/>
              <a:gd name="connsiteX5" fmla="*/ 1289529 w 2579057"/>
              <a:gd name="connsiteY5" fmla="*/ 2579058 h 2579058"/>
              <a:gd name="connsiteX6" fmla="*/ 0 w 2579057"/>
              <a:gd name="connsiteY6" fmla="*/ 1289529 h 2579058"/>
              <a:gd name="connsiteX7" fmla="*/ 1289529 w 2579057"/>
              <a:gd name="connsiteY7" fmla="*/ 0 h 257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9057" h="2579058">
                <a:moveTo>
                  <a:pt x="1289529" y="0"/>
                </a:moveTo>
                <a:cubicBezTo>
                  <a:pt x="1957204" y="0"/>
                  <a:pt x="2506364" y="507430"/>
                  <a:pt x="2572400" y="1157682"/>
                </a:cubicBezTo>
                <a:lnTo>
                  <a:pt x="2579057" y="1289509"/>
                </a:lnTo>
                <a:lnTo>
                  <a:pt x="2579057" y="1289549"/>
                </a:lnTo>
                <a:lnTo>
                  <a:pt x="2572400" y="1421376"/>
                </a:lnTo>
                <a:cubicBezTo>
                  <a:pt x="2506364" y="2071629"/>
                  <a:pt x="1957204" y="2579058"/>
                  <a:pt x="1289529" y="2579058"/>
                </a:cubicBezTo>
                <a:cubicBezTo>
                  <a:pt x="577342" y="2579058"/>
                  <a:pt x="0" y="2001716"/>
                  <a:pt x="0" y="1289529"/>
                </a:cubicBezTo>
                <a:cubicBezTo>
                  <a:pt x="0" y="577342"/>
                  <a:pt x="577342" y="0"/>
                  <a:pt x="1289529" y="0"/>
                </a:cubicBezTo>
                <a:close/>
              </a:path>
            </a:pathLst>
          </a:cu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52950" y="0"/>
            <a:ext cx="4552950" cy="334327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791971" y="3005685"/>
            <a:ext cx="789146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Весной 1993 года, когда только что были опубликованы Основы законодательства РФ о нотариате, и несколько месяцев спустя, когда мы проводили учредительное собрание Тульской областной нотариальной палаты, все мы с трудом представляли, что это значит - «частная практика», что такое «нотариальное сообщество»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683436" y="2340998"/>
            <a:ext cx="94229" cy="3661187"/>
          </a:xfrm>
          <a:prstGeom prst="rect">
            <a:avLst/>
          </a:prstGeom>
          <a:solidFill>
            <a:srgbClr val="098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673850"/>
            <a:ext cx="12192000" cy="184150"/>
          </a:xfrm>
          <a:prstGeom prst="rect">
            <a:avLst/>
          </a:prstGeom>
          <a:solidFill>
            <a:srgbClr val="098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6483350"/>
            <a:ext cx="12192000" cy="190500"/>
          </a:xfrm>
          <a:prstGeom prst="rect">
            <a:avLst/>
          </a:prstGeom>
          <a:solidFill>
            <a:srgbClr val="035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бъект 2"/>
          <p:cNvSpPr txBox="1">
            <a:spLocks/>
          </p:cNvSpPr>
          <p:nvPr/>
        </p:nvSpPr>
        <p:spPr>
          <a:xfrm>
            <a:off x="4964375" y="2390019"/>
            <a:ext cx="4388551" cy="60555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5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Как вспоминала Зюзина Л. Ю.:</a:t>
            </a:r>
          </a:p>
        </p:txBody>
      </p:sp>
    </p:spTree>
    <p:extLst>
      <p:ext uri="{BB962C8B-B14F-4D97-AF65-F5344CB8AC3E}">
        <p14:creationId xmlns:p14="http://schemas.microsoft.com/office/powerpoint/2010/main" val="53485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3" grpId="0" animBg="1"/>
      <p:bldP spid="4" grpId="0" animBg="1"/>
      <p:bldP spid="10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-1395703" y="-1538751"/>
            <a:ext cx="13711607" cy="8959789"/>
            <a:chOff x="-292836" y="-945212"/>
            <a:chExt cx="13711607" cy="8959789"/>
          </a:xfrm>
        </p:grpSpPr>
        <p:sp>
          <p:nvSpPr>
            <p:cNvPr id="22" name="Ромб 21"/>
            <p:cNvSpPr/>
            <p:nvPr/>
          </p:nvSpPr>
          <p:spPr>
            <a:xfrm rot="4548860">
              <a:off x="1992025" y="3349113"/>
              <a:ext cx="1278320" cy="1278320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Хорда 22"/>
            <p:cNvSpPr/>
            <p:nvPr/>
          </p:nvSpPr>
          <p:spPr>
            <a:xfrm rot="5023891">
              <a:off x="7675048" y="5724589"/>
              <a:ext cx="2289988" cy="2289988"/>
            </a:xfrm>
            <a:prstGeom prst="chord">
              <a:avLst>
                <a:gd name="adj1" fmla="val 2700000"/>
                <a:gd name="adj2" fmla="val 16603733"/>
              </a:avLst>
            </a:prstGeom>
            <a:solidFill>
              <a:srgbClr val="5EC28C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Ромб 23"/>
            <p:cNvSpPr/>
            <p:nvPr/>
          </p:nvSpPr>
          <p:spPr>
            <a:xfrm rot="5400000">
              <a:off x="5779086" y="3559510"/>
              <a:ext cx="483340" cy="483340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3350368" y="5246387"/>
              <a:ext cx="1070807" cy="1070807"/>
            </a:xfrm>
            <a:prstGeom prst="ellipse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Хорда 25"/>
            <p:cNvSpPr/>
            <p:nvPr/>
          </p:nvSpPr>
          <p:spPr>
            <a:xfrm rot="3136475">
              <a:off x="11128783" y="3919861"/>
              <a:ext cx="2289988" cy="2289988"/>
            </a:xfrm>
            <a:prstGeom prst="chord">
              <a:avLst>
                <a:gd name="adj1" fmla="val 2700000"/>
                <a:gd name="adj2" fmla="val 16603733"/>
              </a:avLst>
            </a:prstGeom>
            <a:solidFill>
              <a:srgbClr val="5EC28C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Хорда 26"/>
            <p:cNvSpPr/>
            <p:nvPr/>
          </p:nvSpPr>
          <p:spPr>
            <a:xfrm rot="16200000">
              <a:off x="-292836" y="-945212"/>
              <a:ext cx="2289988" cy="2289988"/>
            </a:xfrm>
            <a:prstGeom prst="chord">
              <a:avLst>
                <a:gd name="adj1" fmla="val 2700000"/>
                <a:gd name="adj2" fmla="val 16603733"/>
              </a:avLst>
            </a:prstGeom>
            <a:solidFill>
              <a:srgbClr val="5EC28C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Ромб 27"/>
            <p:cNvSpPr/>
            <p:nvPr/>
          </p:nvSpPr>
          <p:spPr>
            <a:xfrm rot="1154070">
              <a:off x="6447972" y="667276"/>
              <a:ext cx="1239277" cy="1239277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Ромб 28"/>
            <p:cNvSpPr/>
            <p:nvPr/>
          </p:nvSpPr>
          <p:spPr>
            <a:xfrm rot="1638341">
              <a:off x="5627044" y="5248920"/>
              <a:ext cx="1302774" cy="1302774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Ромб 29"/>
            <p:cNvSpPr/>
            <p:nvPr/>
          </p:nvSpPr>
          <p:spPr>
            <a:xfrm>
              <a:off x="6776188" y="2808236"/>
              <a:ext cx="2348121" cy="2348121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Ромб 30"/>
            <p:cNvSpPr/>
            <p:nvPr/>
          </p:nvSpPr>
          <p:spPr>
            <a:xfrm rot="19665013">
              <a:off x="10190258" y="-156497"/>
              <a:ext cx="1908323" cy="1908323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Ромб 31"/>
            <p:cNvSpPr/>
            <p:nvPr/>
          </p:nvSpPr>
          <p:spPr>
            <a:xfrm rot="3877652">
              <a:off x="2654099" y="1745628"/>
              <a:ext cx="799309" cy="799309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3667054" y="4202816"/>
              <a:ext cx="565956" cy="565956"/>
            </a:xfrm>
            <a:prstGeom prst="ellipse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9750279" y="1836559"/>
              <a:ext cx="474104" cy="474104"/>
            </a:xfrm>
            <a:prstGeom prst="ellipse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5074681" y="4239310"/>
              <a:ext cx="326130" cy="326130"/>
            </a:xfrm>
            <a:prstGeom prst="ellipse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Ромб 35"/>
            <p:cNvSpPr/>
            <p:nvPr/>
          </p:nvSpPr>
          <p:spPr>
            <a:xfrm rot="5400000">
              <a:off x="6579687" y="2614736"/>
              <a:ext cx="483340" cy="483340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4639224" y="3018883"/>
              <a:ext cx="474104" cy="474104"/>
            </a:xfrm>
            <a:prstGeom prst="ellipse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9797229" y="4731175"/>
              <a:ext cx="326130" cy="326130"/>
            </a:xfrm>
            <a:prstGeom prst="ellipse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рямоугольный треугольник 10"/>
          <p:cNvSpPr/>
          <p:nvPr/>
        </p:nvSpPr>
        <p:spPr>
          <a:xfrm rot="729788" flipH="1" flipV="1">
            <a:off x="9586809" y="-1040150"/>
            <a:ext cx="3990161" cy="3990161"/>
          </a:xfrm>
          <a:prstGeom prst="rtTriangle">
            <a:avLst/>
          </a:prstGeom>
          <a:solidFill>
            <a:srgbClr val="098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иагональная полоса 7"/>
          <p:cNvSpPr/>
          <p:nvPr/>
        </p:nvSpPr>
        <p:spPr>
          <a:xfrm rot="231232">
            <a:off x="-128875" y="437378"/>
            <a:ext cx="1482857" cy="1482857"/>
          </a:xfrm>
          <a:prstGeom prst="diagStripe">
            <a:avLst>
              <a:gd name="adj" fmla="val 97086"/>
            </a:avLst>
          </a:prstGeom>
          <a:solidFill>
            <a:srgbClr val="3A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Равнобедренный треугольник 1"/>
          <p:cNvSpPr/>
          <p:nvPr/>
        </p:nvSpPr>
        <p:spPr>
          <a:xfrm rot="5400000">
            <a:off x="945173" y="899879"/>
            <a:ext cx="973268" cy="839024"/>
          </a:xfrm>
          <a:prstGeom prst="triangle">
            <a:avLst/>
          </a:prstGeom>
          <a:solidFill>
            <a:srgbClr val="035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52638" y="832756"/>
            <a:ext cx="116115" cy="973267"/>
          </a:xfrm>
          <a:prstGeom prst="rect">
            <a:avLst/>
          </a:prstGeom>
          <a:solidFill>
            <a:srgbClr val="BB6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156118" y="600528"/>
            <a:ext cx="9519945" cy="1446550"/>
          </a:xfrm>
          <a:prstGeom prst="rect">
            <a:avLst/>
          </a:prstGeom>
          <a:ln w="38100">
            <a:solidFill>
              <a:srgbClr val="03562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Создание Тульской областной нотариальной палаты </a:t>
            </a:r>
            <a:endParaRPr lang="ru-RU" sz="44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15939" y="2293301"/>
            <a:ext cx="11160124" cy="163988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 июля 1993 года в Управлении юстиции Тульской области нотариусы И. Э. Данко, Л. Ю. Зюзина, Е. А. Лепехина, Е. Д. Метелкина, Н. В. Попова, Т. В. Рожкова (</a:t>
            </a:r>
            <a:r>
              <a:rPr lang="ru-RU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Грезина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А. А. Соломатина, А. В. Семенова, И. П. Токарева и Е. Ю. Федосенко приняли решение о создании Тульской областной нотариальной палаты и единогласно утвердили ее первый устав.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6673850"/>
            <a:ext cx="12192000" cy="184150"/>
          </a:xfrm>
          <a:prstGeom prst="rect">
            <a:avLst/>
          </a:prstGeom>
          <a:solidFill>
            <a:srgbClr val="098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6483350"/>
            <a:ext cx="12192000" cy="190500"/>
          </a:xfrm>
          <a:prstGeom prst="rect">
            <a:avLst/>
          </a:prstGeom>
          <a:solidFill>
            <a:srgbClr val="035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ый треугольник 8"/>
          <p:cNvSpPr/>
          <p:nvPr/>
        </p:nvSpPr>
        <p:spPr>
          <a:xfrm rot="5631232">
            <a:off x="-117644" y="-119832"/>
            <a:ext cx="1828655" cy="1828655"/>
          </a:xfrm>
          <a:prstGeom prst="rtTriangle">
            <a:avLst/>
          </a:prstGeom>
          <a:solidFill>
            <a:srgbClr val="098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иагональная полоса 9"/>
          <p:cNvSpPr/>
          <p:nvPr/>
        </p:nvSpPr>
        <p:spPr>
          <a:xfrm rot="231232">
            <a:off x="-179082" y="-282033"/>
            <a:ext cx="1828655" cy="1828655"/>
          </a:xfrm>
          <a:prstGeom prst="diagStripe">
            <a:avLst>
              <a:gd name="adj" fmla="val 89849"/>
            </a:avLst>
          </a:prstGeom>
          <a:solidFill>
            <a:srgbClr val="035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Диагональная полоса 11"/>
          <p:cNvSpPr/>
          <p:nvPr/>
        </p:nvSpPr>
        <p:spPr>
          <a:xfrm rot="16929788" flipH="1" flipV="1">
            <a:off x="9849458" y="-1163182"/>
            <a:ext cx="3990160" cy="3990161"/>
          </a:xfrm>
          <a:prstGeom prst="diagStripe">
            <a:avLst>
              <a:gd name="adj" fmla="val 89849"/>
            </a:avLst>
          </a:prstGeom>
          <a:solidFill>
            <a:srgbClr val="035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Диагональная полоса 12"/>
          <p:cNvSpPr/>
          <p:nvPr/>
        </p:nvSpPr>
        <p:spPr>
          <a:xfrm rot="16929788" flipH="1" flipV="1">
            <a:off x="9964077" y="-403635"/>
            <a:ext cx="3235622" cy="3235623"/>
          </a:xfrm>
          <a:prstGeom prst="diagStripe">
            <a:avLst>
              <a:gd name="adj" fmla="val 97086"/>
            </a:avLst>
          </a:prstGeom>
          <a:solidFill>
            <a:srgbClr val="3A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Диагональная полоса 13"/>
          <p:cNvSpPr/>
          <p:nvPr/>
        </p:nvSpPr>
        <p:spPr>
          <a:xfrm rot="16929788" flipH="1" flipV="1">
            <a:off x="11251433" y="490266"/>
            <a:ext cx="1111876" cy="1111877"/>
          </a:xfrm>
          <a:prstGeom prst="diagStripe">
            <a:avLst>
              <a:gd name="adj" fmla="val 93596"/>
            </a:avLst>
          </a:prstGeom>
          <a:solidFill>
            <a:srgbClr val="3A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15938" y="3990739"/>
            <a:ext cx="752582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3562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 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том же собрании были 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созданы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" name="Picture 2" descr="https://region.center/source/TULA/2017/12/gerb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281" y="3650015"/>
            <a:ext cx="2868839" cy="283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 38"/>
          <p:cNvSpPr/>
          <p:nvPr/>
        </p:nvSpPr>
        <p:spPr>
          <a:xfrm>
            <a:off x="512171" y="4887192"/>
            <a:ext cx="3285337" cy="1161369"/>
          </a:xfrm>
          <a:prstGeom prst="rect">
            <a:avLst/>
          </a:prstGeom>
          <a:ln>
            <a:solidFill>
              <a:srgbClr val="03562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AC279"/>
                </a:solidFill>
              </a:rPr>
              <a:t>правление </a:t>
            </a:r>
            <a:r>
              <a:rPr lang="ru-RU" sz="2800" b="1" dirty="0">
                <a:solidFill>
                  <a:srgbClr val="3AC279"/>
                </a:solidFill>
              </a:rPr>
              <a:t>Палаты </a:t>
            </a:r>
            <a:endParaRPr lang="ru-RU" sz="2800" b="1" dirty="0" smtClean="0">
              <a:solidFill>
                <a:srgbClr val="3AC279"/>
              </a:solidFill>
            </a:endParaRPr>
          </a:p>
          <a:p>
            <a:pPr algn="ctr"/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Л. Ю. Зюзина, Н. В. Попова, А.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А.Соломатина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219218" y="4887319"/>
            <a:ext cx="3822548" cy="1446550"/>
          </a:xfrm>
          <a:prstGeom prst="rect">
            <a:avLst/>
          </a:prstGeom>
          <a:ln>
            <a:solidFill>
              <a:srgbClr val="03562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AC279"/>
                </a:solidFill>
              </a:rPr>
              <a:t>ревизионная </a:t>
            </a:r>
            <a:r>
              <a:rPr lang="ru-RU" sz="2800" b="1" dirty="0">
                <a:solidFill>
                  <a:srgbClr val="3AC279"/>
                </a:solidFill>
              </a:rPr>
              <a:t>комиссия </a:t>
            </a:r>
            <a:endParaRPr lang="ru-RU" sz="2800" b="1" dirty="0" smtClean="0">
              <a:solidFill>
                <a:srgbClr val="3AC279"/>
              </a:solidFill>
            </a:endParaRPr>
          </a:p>
          <a:p>
            <a:pPr algn="ctr"/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И. П. Токарева (председатель комиссии), Е. А. Лепехина, Е. Ю. Федосенко)</a:t>
            </a:r>
          </a:p>
        </p:txBody>
      </p:sp>
      <p:sp>
        <p:nvSpPr>
          <p:cNvPr id="15" name="Стрелка вниз 14"/>
          <p:cNvSpPr/>
          <p:nvPr/>
        </p:nvSpPr>
        <p:spPr>
          <a:xfrm>
            <a:off x="1864080" y="4446582"/>
            <a:ext cx="609576" cy="44061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низ 40"/>
          <p:cNvSpPr/>
          <p:nvPr/>
        </p:nvSpPr>
        <p:spPr>
          <a:xfrm>
            <a:off x="5788881" y="4446124"/>
            <a:ext cx="609576" cy="441067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60627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250"/>
                            </p:stCondLst>
                            <p:childTnLst>
                              <p:par>
                                <p:cTn id="64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75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000"/>
                            </p:stCondLst>
                            <p:childTnLst>
                              <p:par>
                                <p:cTn id="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19" grpId="0" animBg="1"/>
      <p:bldP spid="19" grpId="1" animBg="1"/>
      <p:bldP spid="39" grpId="0" animBg="1"/>
      <p:bldP spid="39" grpId="1" animBg="1"/>
      <p:bldP spid="40" grpId="0" animBg="1"/>
      <p:bldP spid="40" grpId="1" animBg="1"/>
      <p:bldP spid="15" grpId="0" animBg="1"/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1092730" y="-1398894"/>
            <a:ext cx="13711607" cy="8959789"/>
            <a:chOff x="-292836" y="-945212"/>
            <a:chExt cx="13711607" cy="8959789"/>
          </a:xfrm>
        </p:grpSpPr>
        <p:sp>
          <p:nvSpPr>
            <p:cNvPr id="15" name="Ромб 14"/>
            <p:cNvSpPr/>
            <p:nvPr/>
          </p:nvSpPr>
          <p:spPr>
            <a:xfrm rot="4548860">
              <a:off x="1992025" y="3349113"/>
              <a:ext cx="1278320" cy="1278320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Хорда 15"/>
            <p:cNvSpPr/>
            <p:nvPr/>
          </p:nvSpPr>
          <p:spPr>
            <a:xfrm rot="5023891">
              <a:off x="7675048" y="5724589"/>
              <a:ext cx="2289988" cy="2289988"/>
            </a:xfrm>
            <a:prstGeom prst="chord">
              <a:avLst>
                <a:gd name="adj1" fmla="val 2700000"/>
                <a:gd name="adj2" fmla="val 16603733"/>
              </a:avLst>
            </a:prstGeom>
            <a:solidFill>
              <a:srgbClr val="5EC28C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Ромб 16"/>
            <p:cNvSpPr/>
            <p:nvPr/>
          </p:nvSpPr>
          <p:spPr>
            <a:xfrm rot="5400000">
              <a:off x="5779086" y="3559510"/>
              <a:ext cx="483340" cy="483340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3350368" y="5246387"/>
              <a:ext cx="1070807" cy="1070807"/>
            </a:xfrm>
            <a:prstGeom prst="ellipse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Хорда 18"/>
            <p:cNvSpPr/>
            <p:nvPr/>
          </p:nvSpPr>
          <p:spPr>
            <a:xfrm rot="3136475">
              <a:off x="11128783" y="3919861"/>
              <a:ext cx="2289988" cy="2289988"/>
            </a:xfrm>
            <a:prstGeom prst="chord">
              <a:avLst>
                <a:gd name="adj1" fmla="val 2700000"/>
                <a:gd name="adj2" fmla="val 16603733"/>
              </a:avLst>
            </a:prstGeom>
            <a:solidFill>
              <a:srgbClr val="5EC28C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Хорда 19"/>
            <p:cNvSpPr/>
            <p:nvPr/>
          </p:nvSpPr>
          <p:spPr>
            <a:xfrm rot="16200000">
              <a:off x="-292836" y="-945212"/>
              <a:ext cx="2289988" cy="2289988"/>
            </a:xfrm>
            <a:prstGeom prst="chord">
              <a:avLst>
                <a:gd name="adj1" fmla="val 2700000"/>
                <a:gd name="adj2" fmla="val 16603733"/>
              </a:avLst>
            </a:prstGeom>
            <a:solidFill>
              <a:srgbClr val="5EC28C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Ромб 20"/>
            <p:cNvSpPr/>
            <p:nvPr/>
          </p:nvSpPr>
          <p:spPr>
            <a:xfrm rot="1154070">
              <a:off x="6447972" y="667276"/>
              <a:ext cx="1239277" cy="1239277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Ромб 21"/>
            <p:cNvSpPr/>
            <p:nvPr/>
          </p:nvSpPr>
          <p:spPr>
            <a:xfrm rot="1638341">
              <a:off x="5627044" y="5248920"/>
              <a:ext cx="1302774" cy="1302774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Ромб 22"/>
            <p:cNvSpPr/>
            <p:nvPr/>
          </p:nvSpPr>
          <p:spPr>
            <a:xfrm>
              <a:off x="6776188" y="2808236"/>
              <a:ext cx="2348121" cy="2348121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Ромб 23"/>
            <p:cNvSpPr/>
            <p:nvPr/>
          </p:nvSpPr>
          <p:spPr>
            <a:xfrm rot="19665013">
              <a:off x="10190258" y="-156497"/>
              <a:ext cx="1908323" cy="1908323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Ромб 24"/>
            <p:cNvSpPr/>
            <p:nvPr/>
          </p:nvSpPr>
          <p:spPr>
            <a:xfrm rot="3877652">
              <a:off x="2654099" y="1745628"/>
              <a:ext cx="799309" cy="799309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3667054" y="4202816"/>
              <a:ext cx="565956" cy="565956"/>
            </a:xfrm>
            <a:prstGeom prst="ellipse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9750279" y="1836559"/>
              <a:ext cx="474104" cy="474104"/>
            </a:xfrm>
            <a:prstGeom prst="ellipse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5074681" y="4239310"/>
              <a:ext cx="326130" cy="326130"/>
            </a:xfrm>
            <a:prstGeom prst="ellipse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Ромб 28"/>
            <p:cNvSpPr/>
            <p:nvPr/>
          </p:nvSpPr>
          <p:spPr>
            <a:xfrm rot="5400000">
              <a:off x="6579687" y="2614736"/>
              <a:ext cx="483340" cy="483340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4639224" y="3018883"/>
              <a:ext cx="474104" cy="474104"/>
            </a:xfrm>
            <a:prstGeom prst="ellipse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9797229" y="4731175"/>
              <a:ext cx="326130" cy="326130"/>
            </a:xfrm>
            <a:prstGeom prst="ellipse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Прямоугольный треугольник 1"/>
          <p:cNvSpPr/>
          <p:nvPr/>
        </p:nvSpPr>
        <p:spPr>
          <a:xfrm rot="729788" flipH="1" flipV="1">
            <a:off x="8701437" y="-299921"/>
            <a:ext cx="3990161" cy="3990161"/>
          </a:xfrm>
          <a:prstGeom prst="rtTriangle">
            <a:avLst/>
          </a:prstGeom>
          <a:solidFill>
            <a:srgbClr val="098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Диагональная полоса 2"/>
          <p:cNvSpPr/>
          <p:nvPr/>
        </p:nvSpPr>
        <p:spPr>
          <a:xfrm rot="16929788" flipH="1" flipV="1">
            <a:off x="8964086" y="-422953"/>
            <a:ext cx="3990160" cy="3990161"/>
          </a:xfrm>
          <a:prstGeom prst="diagStripe">
            <a:avLst>
              <a:gd name="adj" fmla="val 89849"/>
            </a:avLst>
          </a:prstGeom>
          <a:solidFill>
            <a:srgbClr val="035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Диагональная полоса 3"/>
          <p:cNvSpPr/>
          <p:nvPr/>
        </p:nvSpPr>
        <p:spPr>
          <a:xfrm rot="16929788" flipH="1" flipV="1">
            <a:off x="9078705" y="336594"/>
            <a:ext cx="3235622" cy="3235623"/>
          </a:xfrm>
          <a:prstGeom prst="diagStripe">
            <a:avLst>
              <a:gd name="adj" fmla="val 97086"/>
            </a:avLst>
          </a:prstGeom>
          <a:solidFill>
            <a:srgbClr val="3A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Диагональная полоса 4"/>
          <p:cNvSpPr/>
          <p:nvPr/>
        </p:nvSpPr>
        <p:spPr>
          <a:xfrm rot="16929788" flipH="1" flipV="1">
            <a:off x="9765695" y="551965"/>
            <a:ext cx="1951318" cy="1951320"/>
          </a:xfrm>
          <a:prstGeom prst="diagStripe">
            <a:avLst>
              <a:gd name="adj" fmla="val 93596"/>
            </a:avLst>
          </a:prstGeom>
          <a:solidFill>
            <a:srgbClr val="3A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Рисунок 5" descr="C:\Users\EE57~1\AppData\Local\Temp\FineReader12.00\media\image3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228" y="748818"/>
            <a:ext cx="3594316" cy="469733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8039775" y="577844"/>
            <a:ext cx="3594315" cy="4697333"/>
          </a:xfrm>
          <a:prstGeom prst="rect">
            <a:avLst/>
          </a:prstGeom>
          <a:noFill/>
          <a:ln w="50800">
            <a:gradFill flip="none" rotWithShape="1">
              <a:gsLst>
                <a:gs pos="18000">
                  <a:srgbClr val="098442"/>
                </a:gs>
                <a:gs pos="55000">
                  <a:srgbClr val="BB6B0D"/>
                </a:gs>
                <a:gs pos="100000">
                  <a:srgbClr val="A20B43"/>
                </a:gs>
              </a:gsLst>
              <a:lin ang="2700000" scaled="1"/>
              <a:tileRect/>
            </a:gradFill>
          </a:ln>
          <a:effectLst>
            <a:glow rad="38100">
              <a:srgbClr val="098442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673850"/>
            <a:ext cx="12192000" cy="184150"/>
          </a:xfrm>
          <a:prstGeom prst="rect">
            <a:avLst/>
          </a:prstGeom>
          <a:solidFill>
            <a:srgbClr val="098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6483350"/>
            <a:ext cx="12192000" cy="190500"/>
          </a:xfrm>
          <a:prstGeom prst="rect">
            <a:avLst/>
          </a:prstGeom>
          <a:solidFill>
            <a:srgbClr val="035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637154" y="165444"/>
            <a:ext cx="5685830" cy="1384995"/>
          </a:xfrm>
          <a:prstGeom prst="rect">
            <a:avLst/>
          </a:prstGeom>
          <a:ln w="38100">
            <a:solidFill>
              <a:srgbClr val="03562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Здание Первой тульской государственной нотариальной конторы на проспекте Ленина, 49.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Равнобедренный треугольник 10"/>
          <p:cNvSpPr/>
          <p:nvPr/>
        </p:nvSpPr>
        <p:spPr>
          <a:xfrm rot="5400000">
            <a:off x="668803" y="436629"/>
            <a:ext cx="970665" cy="796334"/>
          </a:xfrm>
          <a:prstGeom prst="triangle">
            <a:avLst/>
          </a:prstGeom>
          <a:solidFill>
            <a:srgbClr val="035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27120" y="358914"/>
            <a:ext cx="116115" cy="973267"/>
          </a:xfrm>
          <a:prstGeom prst="rect">
            <a:avLst/>
          </a:prstGeom>
          <a:solidFill>
            <a:srgbClr val="BB6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515888" y="2774123"/>
            <a:ext cx="6985204" cy="3365506"/>
          </a:xfrm>
          <a:prstGeom prst="rect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Долгое время члены правления Палаты полулегально собирались в 1 -й Тульской </a:t>
            </a:r>
            <a:r>
              <a:rPr lang="ru-RU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госнотконторе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на пр. Ленина, 49, в небольшой комнате между офисом Алевтины Львовны </a:t>
            </a:r>
            <a:r>
              <a:rPr lang="ru-RU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Фалдиной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 архивом Управления юстиции. На 6 квадратных метрах размещался скромный аппарат: исполнительный директор, главный бухгалтер Валерия Михайловна Литвинова и секретарь - референт Елена Владимировна Степанова. 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27120" y="1920368"/>
            <a:ext cx="6788754" cy="505320"/>
          </a:xfrm>
          <a:prstGeom prst="rect">
            <a:avLst/>
          </a:prstGeom>
          <a:solidFill>
            <a:srgbClr val="098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бъект 2"/>
          <p:cNvSpPr txBox="1">
            <a:spLocks/>
          </p:cNvSpPr>
          <p:nvPr/>
        </p:nvSpPr>
        <p:spPr>
          <a:xfrm>
            <a:off x="755968" y="1980871"/>
            <a:ext cx="6001012" cy="44481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5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Из воспоминаний ветеранов нотариата:</a:t>
            </a:r>
          </a:p>
        </p:txBody>
      </p:sp>
    </p:spTree>
    <p:extLst>
      <p:ext uri="{BB962C8B-B14F-4D97-AF65-F5344CB8AC3E}">
        <p14:creationId xmlns:p14="http://schemas.microsoft.com/office/powerpoint/2010/main" val="119460990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-1288963" y="-1856094"/>
            <a:ext cx="13711607" cy="8959789"/>
            <a:chOff x="-292836" y="-945212"/>
            <a:chExt cx="13711607" cy="8959789"/>
          </a:xfrm>
        </p:grpSpPr>
        <p:sp>
          <p:nvSpPr>
            <p:cNvPr id="17" name="Ромб 16"/>
            <p:cNvSpPr/>
            <p:nvPr/>
          </p:nvSpPr>
          <p:spPr>
            <a:xfrm rot="4548860">
              <a:off x="1992025" y="3349113"/>
              <a:ext cx="1278320" cy="1278320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Хорда 17"/>
            <p:cNvSpPr/>
            <p:nvPr/>
          </p:nvSpPr>
          <p:spPr>
            <a:xfrm rot="5023891">
              <a:off x="7675048" y="5724589"/>
              <a:ext cx="2289988" cy="2289988"/>
            </a:xfrm>
            <a:prstGeom prst="chord">
              <a:avLst>
                <a:gd name="adj1" fmla="val 2700000"/>
                <a:gd name="adj2" fmla="val 16603733"/>
              </a:avLst>
            </a:prstGeom>
            <a:solidFill>
              <a:srgbClr val="5EC28C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Ромб 18"/>
            <p:cNvSpPr/>
            <p:nvPr/>
          </p:nvSpPr>
          <p:spPr>
            <a:xfrm rot="5400000">
              <a:off x="5779086" y="3559510"/>
              <a:ext cx="483340" cy="483340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3350368" y="5246387"/>
              <a:ext cx="1070807" cy="1070807"/>
            </a:xfrm>
            <a:prstGeom prst="ellipse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Хорда 20"/>
            <p:cNvSpPr/>
            <p:nvPr/>
          </p:nvSpPr>
          <p:spPr>
            <a:xfrm rot="3136475">
              <a:off x="11128783" y="3919861"/>
              <a:ext cx="2289988" cy="2289988"/>
            </a:xfrm>
            <a:prstGeom prst="chord">
              <a:avLst>
                <a:gd name="adj1" fmla="val 2700000"/>
                <a:gd name="adj2" fmla="val 16603733"/>
              </a:avLst>
            </a:prstGeom>
            <a:solidFill>
              <a:srgbClr val="5EC28C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Хорда 21"/>
            <p:cNvSpPr/>
            <p:nvPr/>
          </p:nvSpPr>
          <p:spPr>
            <a:xfrm rot="16200000">
              <a:off x="-292836" y="-945212"/>
              <a:ext cx="2289988" cy="2289988"/>
            </a:xfrm>
            <a:prstGeom prst="chord">
              <a:avLst>
                <a:gd name="adj1" fmla="val 2700000"/>
                <a:gd name="adj2" fmla="val 16603733"/>
              </a:avLst>
            </a:prstGeom>
            <a:solidFill>
              <a:srgbClr val="5EC28C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Ромб 22"/>
            <p:cNvSpPr/>
            <p:nvPr/>
          </p:nvSpPr>
          <p:spPr>
            <a:xfrm rot="1154070">
              <a:off x="6447972" y="667276"/>
              <a:ext cx="1239277" cy="1239277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Ромб 23"/>
            <p:cNvSpPr/>
            <p:nvPr/>
          </p:nvSpPr>
          <p:spPr>
            <a:xfrm rot="1638341">
              <a:off x="5627044" y="5248920"/>
              <a:ext cx="1302774" cy="1302774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Ромб 24"/>
            <p:cNvSpPr/>
            <p:nvPr/>
          </p:nvSpPr>
          <p:spPr>
            <a:xfrm>
              <a:off x="6776188" y="2808236"/>
              <a:ext cx="2348121" cy="2348121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Ромб 25"/>
            <p:cNvSpPr/>
            <p:nvPr/>
          </p:nvSpPr>
          <p:spPr>
            <a:xfrm rot="19665013">
              <a:off x="10190258" y="-156497"/>
              <a:ext cx="1908323" cy="1908323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Ромб 26"/>
            <p:cNvSpPr/>
            <p:nvPr/>
          </p:nvSpPr>
          <p:spPr>
            <a:xfrm rot="3877652">
              <a:off x="2654099" y="1745628"/>
              <a:ext cx="799309" cy="799309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3667054" y="4202816"/>
              <a:ext cx="565956" cy="565956"/>
            </a:xfrm>
            <a:prstGeom prst="ellipse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9750279" y="1836559"/>
              <a:ext cx="474104" cy="474104"/>
            </a:xfrm>
            <a:prstGeom prst="ellipse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5074681" y="4239310"/>
              <a:ext cx="326130" cy="326130"/>
            </a:xfrm>
            <a:prstGeom prst="ellipse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Ромб 30"/>
            <p:cNvSpPr/>
            <p:nvPr/>
          </p:nvSpPr>
          <p:spPr>
            <a:xfrm rot="5400000">
              <a:off x="6579687" y="2614736"/>
              <a:ext cx="483340" cy="483340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4639224" y="3018883"/>
              <a:ext cx="474104" cy="474104"/>
            </a:xfrm>
            <a:prstGeom prst="ellipse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9797229" y="4731175"/>
              <a:ext cx="326130" cy="326130"/>
            </a:xfrm>
            <a:prstGeom prst="ellipse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Рисунок 11" descr="C:\Users\EE57~1\AppData\Local\Temp\FineReader12.00\media\image6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5" t="1351" b="97"/>
          <a:stretch>
            <a:fillRect/>
          </a:stretch>
        </p:blipFill>
        <p:spPr bwMode="auto">
          <a:xfrm>
            <a:off x="8918634" y="0"/>
            <a:ext cx="5184310" cy="6562148"/>
          </a:xfrm>
          <a:custGeom>
            <a:avLst/>
            <a:gdLst>
              <a:gd name="connsiteX0" fmla="*/ 2127446 w 5122057"/>
              <a:gd name="connsiteY0" fmla="*/ 0 h 6483350"/>
              <a:gd name="connsiteX1" fmla="*/ 5122057 w 5122057"/>
              <a:gd name="connsiteY1" fmla="*/ 0 h 6483350"/>
              <a:gd name="connsiteX2" fmla="*/ 5122057 w 5122057"/>
              <a:gd name="connsiteY2" fmla="*/ 4391758 h 6483350"/>
              <a:gd name="connsiteX3" fmla="*/ 4435722 w 5122057"/>
              <a:gd name="connsiteY3" fmla="*/ 6483350 h 6483350"/>
              <a:gd name="connsiteX4" fmla="*/ 0 w 5122057"/>
              <a:gd name="connsiteY4" fmla="*/ 6483350 h 648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057" h="6483350">
                <a:moveTo>
                  <a:pt x="2127446" y="0"/>
                </a:moveTo>
                <a:lnTo>
                  <a:pt x="5122057" y="0"/>
                </a:lnTo>
                <a:lnTo>
                  <a:pt x="5122057" y="4391758"/>
                </a:lnTo>
                <a:lnTo>
                  <a:pt x="4435722" y="6483350"/>
                </a:lnTo>
                <a:lnTo>
                  <a:pt x="0" y="6483350"/>
                </a:lnTo>
                <a:close/>
              </a:path>
            </a:pathLst>
          </a:cu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9346907" y="2863260"/>
            <a:ext cx="926091" cy="6593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араллелограмм 6"/>
          <p:cNvSpPr/>
          <p:nvPr/>
        </p:nvSpPr>
        <p:spPr>
          <a:xfrm>
            <a:off x="7086770" y="0"/>
            <a:ext cx="3110540" cy="6858000"/>
          </a:xfrm>
          <a:prstGeom prst="parallelogram">
            <a:avLst>
              <a:gd name="adj" fmla="val 71190"/>
            </a:avLst>
          </a:prstGeom>
          <a:solidFill>
            <a:srgbClr val="035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араллелограмм 7"/>
          <p:cNvSpPr/>
          <p:nvPr/>
        </p:nvSpPr>
        <p:spPr>
          <a:xfrm>
            <a:off x="7965609" y="0"/>
            <a:ext cx="3110540" cy="6858000"/>
          </a:xfrm>
          <a:prstGeom prst="parallelogram">
            <a:avLst>
              <a:gd name="adj" fmla="val 71190"/>
            </a:avLst>
          </a:prstGeom>
          <a:solidFill>
            <a:srgbClr val="098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6673850"/>
            <a:ext cx="12192000" cy="184150"/>
          </a:xfrm>
          <a:prstGeom prst="rect">
            <a:avLst/>
          </a:prstGeom>
          <a:solidFill>
            <a:srgbClr val="098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6483350"/>
            <a:ext cx="12192000" cy="190500"/>
          </a:xfrm>
          <a:prstGeom prst="rect">
            <a:avLst/>
          </a:prstGeom>
          <a:solidFill>
            <a:srgbClr val="035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063744" y="719224"/>
            <a:ext cx="5486180" cy="1200329"/>
          </a:xfrm>
          <a:prstGeom prst="rect">
            <a:avLst/>
          </a:prstGeom>
          <a:ln w="38100">
            <a:solidFill>
              <a:srgbClr val="03562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Снова обратимся к словам </a:t>
            </a:r>
            <a:r>
              <a:rPr lang="ru-RU" sz="2400" b="1" dirty="0" smtClean="0">
                <a:solidFill>
                  <a:srgbClr val="0984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r>
              <a:rPr lang="ru-RU" sz="2400" b="1" dirty="0">
                <a:solidFill>
                  <a:srgbClr val="0984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Ю. </a:t>
            </a:r>
            <a:r>
              <a:rPr lang="ru-RU" sz="2400" b="1" dirty="0" err="1" smtClean="0">
                <a:solidFill>
                  <a:srgbClr val="0984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Зюзиной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первого президента 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Тульской областной нотариальной 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палаты: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>
            <a:off x="945173" y="899879"/>
            <a:ext cx="973268" cy="839024"/>
          </a:xfrm>
          <a:prstGeom prst="triangle">
            <a:avLst/>
          </a:prstGeom>
          <a:solidFill>
            <a:srgbClr val="035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52638" y="832756"/>
            <a:ext cx="116115" cy="973267"/>
          </a:xfrm>
          <a:prstGeom prst="rect">
            <a:avLst/>
          </a:prstGeom>
          <a:solidFill>
            <a:srgbClr val="BB6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араллелограмм 13"/>
          <p:cNvSpPr/>
          <p:nvPr/>
        </p:nvSpPr>
        <p:spPr>
          <a:xfrm>
            <a:off x="389478" y="3415109"/>
            <a:ext cx="10354727" cy="2265844"/>
          </a:xfrm>
          <a:prstGeom prst="parallelogram">
            <a:avLst>
              <a:gd name="adj" fmla="val 15105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Мы долго шли к разработке оптимальной схемы работы, чтобы, с одной столоны, раз и навсегда покончить с проблемой очередей в нотариальных конторах, а с другой, не оставить нотариусов без дел. Не случайно первая комиссия, созданная при Палате, - по приему квалификационного экзамена»</a:t>
            </a:r>
          </a:p>
        </p:txBody>
      </p:sp>
      <p:sp>
        <p:nvSpPr>
          <p:cNvPr id="15" name="Диагональная полоса 14"/>
          <p:cNvSpPr/>
          <p:nvPr/>
        </p:nvSpPr>
        <p:spPr>
          <a:xfrm rot="16200000">
            <a:off x="10231035" y="2901939"/>
            <a:ext cx="551850" cy="474489"/>
          </a:xfrm>
          <a:prstGeom prst="diagStripe">
            <a:avLst>
              <a:gd name="adj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48020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 animBg="1"/>
      <p:bldP spid="4" grpId="1" animBg="1"/>
      <p:bldP spid="5" grpId="0" animBg="1"/>
      <p:bldP spid="6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Группа 31"/>
          <p:cNvGrpSpPr/>
          <p:nvPr/>
        </p:nvGrpSpPr>
        <p:grpSpPr>
          <a:xfrm>
            <a:off x="-1092730" y="-1398894"/>
            <a:ext cx="13711607" cy="8959789"/>
            <a:chOff x="-292836" y="-945212"/>
            <a:chExt cx="13711607" cy="8959789"/>
          </a:xfrm>
        </p:grpSpPr>
        <p:sp>
          <p:nvSpPr>
            <p:cNvPr id="33" name="Ромб 32"/>
            <p:cNvSpPr/>
            <p:nvPr/>
          </p:nvSpPr>
          <p:spPr>
            <a:xfrm rot="4548860">
              <a:off x="1992025" y="3349113"/>
              <a:ext cx="1278320" cy="1278320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Хорда 33"/>
            <p:cNvSpPr/>
            <p:nvPr/>
          </p:nvSpPr>
          <p:spPr>
            <a:xfrm rot="5023891">
              <a:off x="7675048" y="5724589"/>
              <a:ext cx="2289988" cy="2289988"/>
            </a:xfrm>
            <a:prstGeom prst="chord">
              <a:avLst>
                <a:gd name="adj1" fmla="val 2700000"/>
                <a:gd name="adj2" fmla="val 16603733"/>
              </a:avLst>
            </a:prstGeom>
            <a:solidFill>
              <a:srgbClr val="5EC28C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Ромб 34"/>
            <p:cNvSpPr/>
            <p:nvPr/>
          </p:nvSpPr>
          <p:spPr>
            <a:xfrm rot="5400000">
              <a:off x="5779086" y="3559510"/>
              <a:ext cx="483340" cy="483340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3350368" y="5246387"/>
              <a:ext cx="1070807" cy="1070807"/>
            </a:xfrm>
            <a:prstGeom prst="ellipse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Хорда 36"/>
            <p:cNvSpPr/>
            <p:nvPr/>
          </p:nvSpPr>
          <p:spPr>
            <a:xfrm rot="3136475">
              <a:off x="11128783" y="3919861"/>
              <a:ext cx="2289988" cy="2289988"/>
            </a:xfrm>
            <a:prstGeom prst="chord">
              <a:avLst>
                <a:gd name="adj1" fmla="val 2700000"/>
                <a:gd name="adj2" fmla="val 16603733"/>
              </a:avLst>
            </a:prstGeom>
            <a:solidFill>
              <a:srgbClr val="5EC28C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Хорда 37"/>
            <p:cNvSpPr/>
            <p:nvPr/>
          </p:nvSpPr>
          <p:spPr>
            <a:xfrm rot="16200000">
              <a:off x="-292836" y="-945212"/>
              <a:ext cx="2289988" cy="2289988"/>
            </a:xfrm>
            <a:prstGeom prst="chord">
              <a:avLst>
                <a:gd name="adj1" fmla="val 2700000"/>
                <a:gd name="adj2" fmla="val 16603733"/>
              </a:avLst>
            </a:prstGeom>
            <a:solidFill>
              <a:srgbClr val="5EC28C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Ромб 38"/>
            <p:cNvSpPr/>
            <p:nvPr/>
          </p:nvSpPr>
          <p:spPr>
            <a:xfrm rot="1154070">
              <a:off x="6447972" y="667276"/>
              <a:ext cx="1239277" cy="1239277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Ромб 39"/>
            <p:cNvSpPr/>
            <p:nvPr/>
          </p:nvSpPr>
          <p:spPr>
            <a:xfrm rot="1638341">
              <a:off x="5627044" y="5248920"/>
              <a:ext cx="1302774" cy="1302774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Ромб 40"/>
            <p:cNvSpPr/>
            <p:nvPr/>
          </p:nvSpPr>
          <p:spPr>
            <a:xfrm>
              <a:off x="6776188" y="2808236"/>
              <a:ext cx="2348121" cy="2348121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Ромб 41"/>
            <p:cNvSpPr/>
            <p:nvPr/>
          </p:nvSpPr>
          <p:spPr>
            <a:xfrm rot="19665013">
              <a:off x="10190258" y="-156497"/>
              <a:ext cx="1908323" cy="1908323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Ромб 42"/>
            <p:cNvSpPr/>
            <p:nvPr/>
          </p:nvSpPr>
          <p:spPr>
            <a:xfrm rot="3877652">
              <a:off x="2654099" y="1745628"/>
              <a:ext cx="799309" cy="799309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3667054" y="4202816"/>
              <a:ext cx="565956" cy="565956"/>
            </a:xfrm>
            <a:prstGeom prst="ellipse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9750279" y="1836559"/>
              <a:ext cx="474104" cy="474104"/>
            </a:xfrm>
            <a:prstGeom prst="ellipse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5074681" y="4239310"/>
              <a:ext cx="326130" cy="326130"/>
            </a:xfrm>
            <a:prstGeom prst="ellipse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Ромб 46"/>
            <p:cNvSpPr/>
            <p:nvPr/>
          </p:nvSpPr>
          <p:spPr>
            <a:xfrm rot="5400000">
              <a:off x="6579687" y="2614736"/>
              <a:ext cx="483340" cy="483340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4639224" y="3018883"/>
              <a:ext cx="474104" cy="474104"/>
            </a:xfrm>
            <a:prstGeom prst="ellipse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9797229" y="4731175"/>
              <a:ext cx="326130" cy="326130"/>
            </a:xfrm>
            <a:prstGeom prst="ellipse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0" y="6673850"/>
            <a:ext cx="12192000" cy="184150"/>
          </a:xfrm>
          <a:prstGeom prst="rect">
            <a:avLst/>
          </a:prstGeom>
          <a:solidFill>
            <a:srgbClr val="098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6483350"/>
            <a:ext cx="12192000" cy="190500"/>
          </a:xfrm>
          <a:prstGeom prst="rect">
            <a:avLst/>
          </a:prstGeom>
          <a:solidFill>
            <a:srgbClr val="035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28598" y="1959209"/>
            <a:ext cx="6516641" cy="4393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«Когда мне предложили стать исполнительным директором Палаты, я подумал, а почему нет? Хотя для многих это было шоком. Нотариусы в силу своей профессии идеалисты, приучены к правильному порядку вещей  ... А тут такое странное назначение. Но недоверие быстро прошло, и потом в приватных беседах нотариусы просили прощения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endParaRPr lang="ru-RU" sz="2800" b="1" dirty="0">
              <a:solidFill>
                <a:srgbClr val="5EC2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89"/>
          <a:stretch/>
        </p:blipFill>
        <p:spPr>
          <a:xfrm>
            <a:off x="44450" y="1646456"/>
            <a:ext cx="5543550" cy="4862294"/>
          </a:xfrm>
          <a:prstGeom prst="rect">
            <a:avLst/>
          </a:prstGeom>
        </p:spPr>
      </p:pic>
      <p:sp>
        <p:nvSpPr>
          <p:cNvPr id="25" name="Диагональная полоса 24"/>
          <p:cNvSpPr/>
          <p:nvPr/>
        </p:nvSpPr>
        <p:spPr>
          <a:xfrm rot="3687843">
            <a:off x="4466626" y="-680759"/>
            <a:ext cx="1482857" cy="1482857"/>
          </a:xfrm>
          <a:prstGeom prst="diagStripe">
            <a:avLst>
              <a:gd name="adj" fmla="val 97086"/>
            </a:avLst>
          </a:prstGeom>
          <a:solidFill>
            <a:srgbClr val="3A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рямоугольный треугольник 25"/>
          <p:cNvSpPr/>
          <p:nvPr/>
        </p:nvSpPr>
        <p:spPr>
          <a:xfrm rot="5631232">
            <a:off x="-191624" y="-213834"/>
            <a:ext cx="1828655" cy="1828655"/>
          </a:xfrm>
          <a:prstGeom prst="rtTriangle">
            <a:avLst/>
          </a:prstGeom>
          <a:solidFill>
            <a:srgbClr val="098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Диагональная полоса 26"/>
          <p:cNvSpPr/>
          <p:nvPr/>
        </p:nvSpPr>
        <p:spPr>
          <a:xfrm rot="231232">
            <a:off x="-257090" y="-350160"/>
            <a:ext cx="1828655" cy="1828655"/>
          </a:xfrm>
          <a:prstGeom prst="diagStripe">
            <a:avLst>
              <a:gd name="adj" fmla="val 89849"/>
            </a:avLst>
          </a:prstGeom>
          <a:solidFill>
            <a:srgbClr val="035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Диагональная полоса 27"/>
          <p:cNvSpPr/>
          <p:nvPr/>
        </p:nvSpPr>
        <p:spPr>
          <a:xfrm rot="4733443">
            <a:off x="6226142" y="-261837"/>
            <a:ext cx="720431" cy="720431"/>
          </a:xfrm>
          <a:prstGeom prst="diagStripe">
            <a:avLst>
              <a:gd name="adj" fmla="val 97086"/>
            </a:avLst>
          </a:prstGeom>
          <a:solidFill>
            <a:srgbClr val="3A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Диагональная полоса 28"/>
          <p:cNvSpPr/>
          <p:nvPr/>
        </p:nvSpPr>
        <p:spPr>
          <a:xfrm rot="11978238">
            <a:off x="3102557" y="-347148"/>
            <a:ext cx="878084" cy="878084"/>
          </a:xfrm>
          <a:prstGeom prst="diagStripe">
            <a:avLst>
              <a:gd name="adj" fmla="val 97086"/>
            </a:avLst>
          </a:prstGeom>
          <a:solidFill>
            <a:srgbClr val="3A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Диагональная полоса 29"/>
          <p:cNvSpPr/>
          <p:nvPr/>
        </p:nvSpPr>
        <p:spPr>
          <a:xfrm rot="5989955">
            <a:off x="5364494" y="147760"/>
            <a:ext cx="459966" cy="459966"/>
          </a:xfrm>
          <a:prstGeom prst="diagStripe">
            <a:avLst>
              <a:gd name="adj" fmla="val 97086"/>
            </a:avLst>
          </a:prstGeom>
          <a:solidFill>
            <a:srgbClr val="3A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Диагональная полоса 30"/>
          <p:cNvSpPr/>
          <p:nvPr/>
        </p:nvSpPr>
        <p:spPr>
          <a:xfrm rot="5989955">
            <a:off x="5636573" y="192992"/>
            <a:ext cx="256401" cy="256401"/>
          </a:xfrm>
          <a:prstGeom prst="diagStripe">
            <a:avLst>
              <a:gd name="adj" fmla="val 97086"/>
            </a:avLst>
          </a:prstGeom>
          <a:solidFill>
            <a:srgbClr val="3A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Диагональная полоса 49"/>
          <p:cNvSpPr/>
          <p:nvPr/>
        </p:nvSpPr>
        <p:spPr>
          <a:xfrm rot="5989955">
            <a:off x="3479365" y="135610"/>
            <a:ext cx="256401" cy="256401"/>
          </a:xfrm>
          <a:prstGeom prst="diagStripe">
            <a:avLst>
              <a:gd name="adj" fmla="val 97086"/>
            </a:avLst>
          </a:prstGeom>
          <a:solidFill>
            <a:srgbClr val="3A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1" name="Диагональная полоса 50"/>
          <p:cNvSpPr/>
          <p:nvPr/>
        </p:nvSpPr>
        <p:spPr>
          <a:xfrm rot="8034934">
            <a:off x="5350335" y="251637"/>
            <a:ext cx="256401" cy="256401"/>
          </a:xfrm>
          <a:prstGeom prst="diagStripe">
            <a:avLst>
              <a:gd name="adj" fmla="val 97086"/>
            </a:avLst>
          </a:prstGeom>
          <a:solidFill>
            <a:srgbClr val="3A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Диагональная полоса 51"/>
          <p:cNvSpPr/>
          <p:nvPr/>
        </p:nvSpPr>
        <p:spPr>
          <a:xfrm rot="11700000">
            <a:off x="10989882" y="-589851"/>
            <a:ext cx="1482857" cy="1482857"/>
          </a:xfrm>
          <a:prstGeom prst="diagStripe">
            <a:avLst>
              <a:gd name="adj" fmla="val 97086"/>
            </a:avLst>
          </a:prstGeom>
          <a:solidFill>
            <a:srgbClr val="3A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3" name="Диагональная полоса 52"/>
          <p:cNvSpPr/>
          <p:nvPr/>
        </p:nvSpPr>
        <p:spPr>
          <a:xfrm rot="19916150">
            <a:off x="11430656" y="246978"/>
            <a:ext cx="459966" cy="459966"/>
          </a:xfrm>
          <a:prstGeom prst="diagStripe">
            <a:avLst>
              <a:gd name="adj" fmla="val 97086"/>
            </a:avLst>
          </a:prstGeom>
          <a:solidFill>
            <a:srgbClr val="3A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Диагональная полоса 53"/>
          <p:cNvSpPr/>
          <p:nvPr/>
        </p:nvSpPr>
        <p:spPr>
          <a:xfrm rot="13539055">
            <a:off x="11006635" y="401160"/>
            <a:ext cx="158698" cy="158698"/>
          </a:xfrm>
          <a:prstGeom prst="diagStripe">
            <a:avLst>
              <a:gd name="adj" fmla="val 97086"/>
            </a:avLst>
          </a:prstGeom>
          <a:solidFill>
            <a:srgbClr val="3A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5" name="Диагональная полоса 54"/>
          <p:cNvSpPr/>
          <p:nvPr/>
        </p:nvSpPr>
        <p:spPr>
          <a:xfrm rot="14226125">
            <a:off x="11203860" y="135610"/>
            <a:ext cx="256401" cy="256401"/>
          </a:xfrm>
          <a:prstGeom prst="diagStripe">
            <a:avLst>
              <a:gd name="adj" fmla="val 97086"/>
            </a:avLst>
          </a:prstGeom>
          <a:solidFill>
            <a:srgbClr val="3A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Диагональная полоса 55"/>
          <p:cNvSpPr/>
          <p:nvPr/>
        </p:nvSpPr>
        <p:spPr>
          <a:xfrm rot="12177401">
            <a:off x="11448917" y="534876"/>
            <a:ext cx="158698" cy="158698"/>
          </a:xfrm>
          <a:prstGeom prst="diagStripe">
            <a:avLst>
              <a:gd name="adj" fmla="val 97086"/>
            </a:avLst>
          </a:prstGeom>
          <a:solidFill>
            <a:srgbClr val="3A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7" name="Диагональная полоса 56"/>
          <p:cNvSpPr/>
          <p:nvPr/>
        </p:nvSpPr>
        <p:spPr>
          <a:xfrm rot="17752754">
            <a:off x="11687314" y="280466"/>
            <a:ext cx="158698" cy="158698"/>
          </a:xfrm>
          <a:prstGeom prst="diagStripe">
            <a:avLst>
              <a:gd name="adj" fmla="val 97086"/>
            </a:avLst>
          </a:prstGeom>
          <a:solidFill>
            <a:srgbClr val="3A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Диагональная полоса 57"/>
          <p:cNvSpPr/>
          <p:nvPr/>
        </p:nvSpPr>
        <p:spPr>
          <a:xfrm rot="17752754">
            <a:off x="11633621" y="473127"/>
            <a:ext cx="113897" cy="113897"/>
          </a:xfrm>
          <a:prstGeom prst="diagStripe">
            <a:avLst>
              <a:gd name="adj" fmla="val 97086"/>
            </a:avLst>
          </a:prstGeom>
          <a:solidFill>
            <a:srgbClr val="3A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9" name="Диагональная полоса 58"/>
          <p:cNvSpPr/>
          <p:nvPr/>
        </p:nvSpPr>
        <p:spPr>
          <a:xfrm rot="18942394">
            <a:off x="11713811" y="383797"/>
            <a:ext cx="108827" cy="108827"/>
          </a:xfrm>
          <a:prstGeom prst="diagStripe">
            <a:avLst>
              <a:gd name="adj" fmla="val 97086"/>
            </a:avLst>
          </a:prstGeom>
          <a:solidFill>
            <a:srgbClr val="3A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0" name="Диагональная полоса 59"/>
          <p:cNvSpPr/>
          <p:nvPr/>
        </p:nvSpPr>
        <p:spPr>
          <a:xfrm rot="16200000">
            <a:off x="11745234" y="299472"/>
            <a:ext cx="108827" cy="108827"/>
          </a:xfrm>
          <a:prstGeom prst="diagStripe">
            <a:avLst>
              <a:gd name="adj" fmla="val 97086"/>
            </a:avLst>
          </a:prstGeom>
          <a:solidFill>
            <a:srgbClr val="3A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Объект 2"/>
          <p:cNvSpPr txBox="1">
            <a:spLocks/>
          </p:cNvSpPr>
          <p:nvPr/>
        </p:nvSpPr>
        <p:spPr>
          <a:xfrm>
            <a:off x="1157123" y="447292"/>
            <a:ext cx="3827041" cy="2101886"/>
          </a:xfrm>
          <a:prstGeom prst="rect">
            <a:avLst/>
          </a:prstGeom>
          <a:ln w="19050">
            <a:solidFill>
              <a:srgbClr val="035629"/>
            </a:solidFill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b="1" dirty="0" smtClean="0">
                <a:solidFill>
                  <a:srgbClr val="5EC2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Альберт Порфирьевич Медведев 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с апреля </a:t>
            </a:r>
            <a:r>
              <a:rPr lang="ru-RU" sz="2400" b="1" dirty="0" smtClean="0">
                <a:solidFill>
                  <a:srgbClr val="5EC2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1994 по 2004 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год </a:t>
            </a:r>
            <a:r>
              <a:rPr lang="ru-RU" sz="2400" b="1" dirty="0" smtClean="0">
                <a:solidFill>
                  <a:srgbClr val="5EC2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исполнительный директор 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Тульской областной 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нотариальной палаты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5328599" y="1204958"/>
            <a:ext cx="6481034" cy="505320"/>
          </a:xfrm>
          <a:prstGeom prst="rect">
            <a:avLst/>
          </a:prstGeom>
          <a:solidFill>
            <a:srgbClr val="098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бъект 2"/>
          <p:cNvSpPr txBox="1">
            <a:spLocks/>
          </p:cNvSpPr>
          <p:nvPr/>
        </p:nvSpPr>
        <p:spPr>
          <a:xfrm>
            <a:off x="5392953" y="1245081"/>
            <a:ext cx="6019713" cy="60555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5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А вот что вспоминает Медведев А. П.: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11800960" y="1204958"/>
            <a:ext cx="94256" cy="5303792"/>
          </a:xfrm>
          <a:prstGeom prst="rect">
            <a:avLst/>
          </a:prstGeom>
          <a:solidFill>
            <a:srgbClr val="098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44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2" grpId="1" animBg="1"/>
      <p:bldP spid="6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Группа 43"/>
          <p:cNvGrpSpPr/>
          <p:nvPr/>
        </p:nvGrpSpPr>
        <p:grpSpPr>
          <a:xfrm rot="11407608">
            <a:off x="4536721" y="-505750"/>
            <a:ext cx="4824363" cy="3152459"/>
            <a:chOff x="-292836" y="-945212"/>
            <a:chExt cx="13711607" cy="8959789"/>
          </a:xfrm>
        </p:grpSpPr>
        <p:sp>
          <p:nvSpPr>
            <p:cNvPr id="45" name="Ромб 44"/>
            <p:cNvSpPr/>
            <p:nvPr/>
          </p:nvSpPr>
          <p:spPr>
            <a:xfrm rot="4548860">
              <a:off x="1992025" y="3349113"/>
              <a:ext cx="1278320" cy="1278320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Хорда 45"/>
            <p:cNvSpPr/>
            <p:nvPr/>
          </p:nvSpPr>
          <p:spPr>
            <a:xfrm rot="5023891">
              <a:off x="7675048" y="5724589"/>
              <a:ext cx="2289988" cy="2289988"/>
            </a:xfrm>
            <a:prstGeom prst="chord">
              <a:avLst>
                <a:gd name="adj1" fmla="val 2700000"/>
                <a:gd name="adj2" fmla="val 16603733"/>
              </a:avLst>
            </a:prstGeom>
            <a:solidFill>
              <a:srgbClr val="5EC28C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Ромб 46"/>
            <p:cNvSpPr/>
            <p:nvPr/>
          </p:nvSpPr>
          <p:spPr>
            <a:xfrm rot="5400000">
              <a:off x="5779086" y="3559510"/>
              <a:ext cx="483340" cy="483340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3350368" y="5246387"/>
              <a:ext cx="1070807" cy="1070807"/>
            </a:xfrm>
            <a:prstGeom prst="ellipse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Хорда 48"/>
            <p:cNvSpPr/>
            <p:nvPr/>
          </p:nvSpPr>
          <p:spPr>
            <a:xfrm rot="3136475">
              <a:off x="11128783" y="3919861"/>
              <a:ext cx="2289988" cy="2289988"/>
            </a:xfrm>
            <a:prstGeom prst="chord">
              <a:avLst>
                <a:gd name="adj1" fmla="val 2700000"/>
                <a:gd name="adj2" fmla="val 16603733"/>
              </a:avLst>
            </a:prstGeom>
            <a:solidFill>
              <a:srgbClr val="5EC28C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Хорда 49"/>
            <p:cNvSpPr/>
            <p:nvPr/>
          </p:nvSpPr>
          <p:spPr>
            <a:xfrm rot="16200000">
              <a:off x="-292836" y="-945212"/>
              <a:ext cx="2289988" cy="2289988"/>
            </a:xfrm>
            <a:prstGeom prst="chord">
              <a:avLst>
                <a:gd name="adj1" fmla="val 2700000"/>
                <a:gd name="adj2" fmla="val 16603733"/>
              </a:avLst>
            </a:prstGeom>
            <a:solidFill>
              <a:srgbClr val="5EC28C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Ромб 50"/>
            <p:cNvSpPr/>
            <p:nvPr/>
          </p:nvSpPr>
          <p:spPr>
            <a:xfrm rot="1154070">
              <a:off x="6447972" y="667276"/>
              <a:ext cx="1239277" cy="1239277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Ромб 51"/>
            <p:cNvSpPr/>
            <p:nvPr/>
          </p:nvSpPr>
          <p:spPr>
            <a:xfrm rot="1638341">
              <a:off x="5627044" y="5248920"/>
              <a:ext cx="1302774" cy="1302774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Ромб 52"/>
            <p:cNvSpPr/>
            <p:nvPr/>
          </p:nvSpPr>
          <p:spPr>
            <a:xfrm>
              <a:off x="6776188" y="2808236"/>
              <a:ext cx="2348121" cy="2348121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Ромб 53"/>
            <p:cNvSpPr/>
            <p:nvPr/>
          </p:nvSpPr>
          <p:spPr>
            <a:xfrm rot="19665013">
              <a:off x="10190258" y="-156497"/>
              <a:ext cx="1908323" cy="1908323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Ромб 54"/>
            <p:cNvSpPr/>
            <p:nvPr/>
          </p:nvSpPr>
          <p:spPr>
            <a:xfrm rot="3877652">
              <a:off x="2654099" y="1745628"/>
              <a:ext cx="799309" cy="799309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3667054" y="4202816"/>
              <a:ext cx="565956" cy="565956"/>
            </a:xfrm>
            <a:prstGeom prst="ellipse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9750279" y="1836559"/>
              <a:ext cx="474104" cy="474104"/>
            </a:xfrm>
            <a:prstGeom prst="ellipse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5074681" y="4239310"/>
              <a:ext cx="326130" cy="326130"/>
            </a:xfrm>
            <a:prstGeom prst="ellipse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Ромб 58"/>
            <p:cNvSpPr/>
            <p:nvPr/>
          </p:nvSpPr>
          <p:spPr>
            <a:xfrm rot="5400000">
              <a:off x="6579687" y="2614736"/>
              <a:ext cx="483340" cy="483340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4639224" y="3018883"/>
              <a:ext cx="474104" cy="474104"/>
            </a:xfrm>
            <a:prstGeom prst="ellipse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9797229" y="4731175"/>
              <a:ext cx="326130" cy="326130"/>
            </a:xfrm>
            <a:prstGeom prst="ellipse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-1092730" y="-1398894"/>
            <a:ext cx="13711607" cy="8959789"/>
            <a:chOff x="-292836" y="-945212"/>
            <a:chExt cx="13711607" cy="8959789"/>
          </a:xfrm>
        </p:grpSpPr>
        <p:sp>
          <p:nvSpPr>
            <p:cNvPr id="26" name="Ромб 25"/>
            <p:cNvSpPr/>
            <p:nvPr/>
          </p:nvSpPr>
          <p:spPr>
            <a:xfrm rot="4548860">
              <a:off x="1992025" y="3349113"/>
              <a:ext cx="1278320" cy="1278320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Хорда 26"/>
            <p:cNvSpPr/>
            <p:nvPr/>
          </p:nvSpPr>
          <p:spPr>
            <a:xfrm rot="5023891">
              <a:off x="7675048" y="5724589"/>
              <a:ext cx="2289988" cy="2289988"/>
            </a:xfrm>
            <a:prstGeom prst="chord">
              <a:avLst>
                <a:gd name="adj1" fmla="val 2700000"/>
                <a:gd name="adj2" fmla="val 16603733"/>
              </a:avLst>
            </a:prstGeom>
            <a:solidFill>
              <a:srgbClr val="5EC28C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Ромб 27"/>
            <p:cNvSpPr/>
            <p:nvPr/>
          </p:nvSpPr>
          <p:spPr>
            <a:xfrm rot="5400000">
              <a:off x="5779086" y="3559510"/>
              <a:ext cx="483340" cy="483340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3350368" y="5246387"/>
              <a:ext cx="1070807" cy="1070807"/>
            </a:xfrm>
            <a:prstGeom prst="ellipse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Хорда 29"/>
            <p:cNvSpPr/>
            <p:nvPr/>
          </p:nvSpPr>
          <p:spPr>
            <a:xfrm rot="3136475">
              <a:off x="11128783" y="3919861"/>
              <a:ext cx="2289988" cy="2289988"/>
            </a:xfrm>
            <a:prstGeom prst="chord">
              <a:avLst>
                <a:gd name="adj1" fmla="val 2700000"/>
                <a:gd name="adj2" fmla="val 16603733"/>
              </a:avLst>
            </a:prstGeom>
            <a:solidFill>
              <a:srgbClr val="5EC28C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Хорда 30"/>
            <p:cNvSpPr/>
            <p:nvPr/>
          </p:nvSpPr>
          <p:spPr>
            <a:xfrm rot="16200000">
              <a:off x="-292836" y="-945212"/>
              <a:ext cx="2289988" cy="2289988"/>
            </a:xfrm>
            <a:prstGeom prst="chord">
              <a:avLst>
                <a:gd name="adj1" fmla="val 2700000"/>
                <a:gd name="adj2" fmla="val 16603733"/>
              </a:avLst>
            </a:prstGeom>
            <a:solidFill>
              <a:srgbClr val="5EC28C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Ромб 32"/>
            <p:cNvSpPr/>
            <p:nvPr/>
          </p:nvSpPr>
          <p:spPr>
            <a:xfrm rot="1638341">
              <a:off x="5627044" y="5248920"/>
              <a:ext cx="1302774" cy="1302774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Ромб 33"/>
            <p:cNvSpPr/>
            <p:nvPr/>
          </p:nvSpPr>
          <p:spPr>
            <a:xfrm>
              <a:off x="6776188" y="2808236"/>
              <a:ext cx="2348121" cy="2348121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Ромб 34"/>
            <p:cNvSpPr/>
            <p:nvPr/>
          </p:nvSpPr>
          <p:spPr>
            <a:xfrm rot="19665013">
              <a:off x="10190258" y="-156497"/>
              <a:ext cx="1908323" cy="1908323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Ромб 35"/>
            <p:cNvSpPr/>
            <p:nvPr/>
          </p:nvSpPr>
          <p:spPr>
            <a:xfrm rot="3877652">
              <a:off x="2654099" y="1745628"/>
              <a:ext cx="799309" cy="799309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3667054" y="4202816"/>
              <a:ext cx="565956" cy="565956"/>
            </a:xfrm>
            <a:prstGeom prst="ellipse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9750279" y="1836559"/>
              <a:ext cx="474104" cy="474104"/>
            </a:xfrm>
            <a:prstGeom prst="ellipse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5074681" y="4239310"/>
              <a:ext cx="326130" cy="326130"/>
            </a:xfrm>
            <a:prstGeom prst="ellipse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Ромб 39"/>
            <p:cNvSpPr/>
            <p:nvPr/>
          </p:nvSpPr>
          <p:spPr>
            <a:xfrm rot="5400000">
              <a:off x="6579687" y="2614736"/>
              <a:ext cx="483340" cy="483340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4639224" y="3018883"/>
              <a:ext cx="474104" cy="474104"/>
            </a:xfrm>
            <a:prstGeom prst="ellipse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9797229" y="4731175"/>
              <a:ext cx="326130" cy="326130"/>
            </a:xfrm>
            <a:prstGeom prst="ellipse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4" name="Рисунок 13" descr="https://www.appmysite.com/blog/wp-content/uploads/2020/06/process-optimis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6" t="98" r="13780"/>
          <a:stretch>
            <a:fillRect/>
          </a:stretch>
        </p:blipFill>
        <p:spPr bwMode="auto">
          <a:xfrm>
            <a:off x="9524216" y="0"/>
            <a:ext cx="6071384" cy="6483350"/>
          </a:xfrm>
          <a:custGeom>
            <a:avLst/>
            <a:gdLst>
              <a:gd name="connsiteX0" fmla="*/ 365798 w 6071384"/>
              <a:gd name="connsiteY0" fmla="*/ 0 h 6483350"/>
              <a:gd name="connsiteX1" fmla="*/ 6071384 w 6071384"/>
              <a:gd name="connsiteY1" fmla="*/ 0 h 6483350"/>
              <a:gd name="connsiteX2" fmla="*/ 5705586 w 6071384"/>
              <a:gd name="connsiteY2" fmla="*/ 6483350 h 6483350"/>
              <a:gd name="connsiteX3" fmla="*/ 0 w 6071384"/>
              <a:gd name="connsiteY3" fmla="*/ 6483350 h 648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1384" h="6483350">
                <a:moveTo>
                  <a:pt x="365798" y="0"/>
                </a:moveTo>
                <a:lnTo>
                  <a:pt x="6071384" y="0"/>
                </a:lnTo>
                <a:lnTo>
                  <a:pt x="5705586" y="6483350"/>
                </a:lnTo>
                <a:lnTo>
                  <a:pt x="0" y="648335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Параллелограмм 42"/>
          <p:cNvSpPr/>
          <p:nvPr/>
        </p:nvSpPr>
        <p:spPr>
          <a:xfrm>
            <a:off x="7642179" y="0"/>
            <a:ext cx="3110540" cy="6858000"/>
          </a:xfrm>
          <a:prstGeom prst="parallelogram">
            <a:avLst>
              <a:gd name="adj" fmla="val 71190"/>
            </a:avLst>
          </a:prstGeom>
          <a:solidFill>
            <a:srgbClr val="035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0108965" y="4236443"/>
            <a:ext cx="378109" cy="2704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0512139" y="3014025"/>
            <a:ext cx="378109" cy="2704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0731053" y="2314017"/>
            <a:ext cx="382152" cy="2704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араллелограмм 7"/>
          <p:cNvSpPr/>
          <p:nvPr/>
        </p:nvSpPr>
        <p:spPr>
          <a:xfrm>
            <a:off x="8530598" y="0"/>
            <a:ext cx="3110540" cy="6858000"/>
          </a:xfrm>
          <a:prstGeom prst="parallelogram">
            <a:avLst>
              <a:gd name="adj" fmla="val 71190"/>
            </a:avLst>
          </a:prstGeom>
          <a:solidFill>
            <a:srgbClr val="098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942683" y="715094"/>
            <a:ext cx="6593140" cy="1077218"/>
          </a:xfrm>
          <a:prstGeom prst="rect">
            <a:avLst/>
          </a:prstGeom>
          <a:ln w="38100">
            <a:solidFill>
              <a:srgbClr val="03562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 словам </a:t>
            </a:r>
            <a:r>
              <a:rPr lang="ru-RU" sz="3200" b="1" dirty="0" smtClean="0">
                <a:solidFill>
                  <a:srgbClr val="098442"/>
                </a:solidFill>
              </a:rPr>
              <a:t>Медведева А. П. </a:t>
            </a: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первоочередными </a:t>
            </a:r>
            <a:r>
              <a:rPr lang="ru-RU" sz="3200" b="1" dirty="0" smtClean="0">
                <a:solidFill>
                  <a:srgbClr val="098442"/>
                </a:solidFill>
              </a:rPr>
              <a:t>задачами</a:t>
            </a: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стали:</a:t>
            </a:r>
            <a:endParaRPr lang="ru-RU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Равнобедренный треугольник 2"/>
          <p:cNvSpPr/>
          <p:nvPr/>
        </p:nvSpPr>
        <p:spPr>
          <a:xfrm rot="5400000">
            <a:off x="945173" y="899879"/>
            <a:ext cx="973268" cy="839024"/>
          </a:xfrm>
          <a:prstGeom prst="triangle">
            <a:avLst/>
          </a:prstGeom>
          <a:solidFill>
            <a:srgbClr val="035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52638" y="832756"/>
            <a:ext cx="116115" cy="973267"/>
          </a:xfrm>
          <a:prstGeom prst="rect">
            <a:avLst/>
          </a:prstGeom>
          <a:solidFill>
            <a:srgbClr val="BB6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673850"/>
            <a:ext cx="12192000" cy="184150"/>
          </a:xfrm>
          <a:prstGeom prst="rect">
            <a:avLst/>
          </a:prstGeom>
          <a:solidFill>
            <a:srgbClr val="098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6483350"/>
            <a:ext cx="12192000" cy="190500"/>
          </a:xfrm>
          <a:prstGeom prst="rect">
            <a:avLst/>
          </a:prstGeom>
          <a:solidFill>
            <a:srgbClr val="035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араллелограмм 17"/>
          <p:cNvSpPr/>
          <p:nvPr/>
        </p:nvSpPr>
        <p:spPr>
          <a:xfrm>
            <a:off x="2062264" y="2476373"/>
            <a:ext cx="9183008" cy="401806"/>
          </a:xfrm>
          <a:prstGeom prst="parallelogram">
            <a:avLst>
              <a:gd name="adj" fmla="val 32291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поиск подходящего помещения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Диагональная полоса 18"/>
          <p:cNvSpPr/>
          <p:nvPr/>
        </p:nvSpPr>
        <p:spPr>
          <a:xfrm rot="16200000">
            <a:off x="11100707" y="2325024"/>
            <a:ext cx="162985" cy="140972"/>
          </a:xfrm>
          <a:prstGeom prst="diagStripe">
            <a:avLst>
              <a:gd name="adj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араллелограмм 19"/>
          <p:cNvSpPr/>
          <p:nvPr/>
        </p:nvSpPr>
        <p:spPr>
          <a:xfrm>
            <a:off x="1634248" y="3176381"/>
            <a:ext cx="9388069" cy="952592"/>
          </a:xfrm>
          <a:prstGeom prst="parallelogram">
            <a:avLst>
              <a:gd name="adj" fmla="val 32291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выяснение проблем, которые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есть у действующих нотариусов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Диагональная полоса 20"/>
          <p:cNvSpPr/>
          <p:nvPr/>
        </p:nvSpPr>
        <p:spPr>
          <a:xfrm rot="16200000">
            <a:off x="10878496" y="3025778"/>
            <a:ext cx="162985" cy="139481"/>
          </a:xfrm>
          <a:prstGeom prst="diagStripe">
            <a:avLst>
              <a:gd name="adj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араллелограмм 21"/>
          <p:cNvSpPr/>
          <p:nvPr/>
        </p:nvSpPr>
        <p:spPr>
          <a:xfrm>
            <a:off x="1186775" y="4398798"/>
            <a:ext cx="9432368" cy="1116494"/>
          </a:xfrm>
          <a:prstGeom prst="parallelogram">
            <a:avLst>
              <a:gd name="adj" fmla="val 32291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установление, как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живут нотариусы, вышедшие на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пенсию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Диагональная полоса 22"/>
          <p:cNvSpPr/>
          <p:nvPr/>
        </p:nvSpPr>
        <p:spPr>
          <a:xfrm rot="16200000">
            <a:off x="10475322" y="4248196"/>
            <a:ext cx="162985" cy="139481"/>
          </a:xfrm>
          <a:prstGeom prst="diagStripe">
            <a:avLst>
              <a:gd name="adj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7461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" grpId="0" animBg="1"/>
      <p:bldP spid="3" grpId="0" animBg="1"/>
      <p:bldP spid="4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673850"/>
            <a:ext cx="12192000" cy="184150"/>
          </a:xfrm>
          <a:prstGeom prst="rect">
            <a:avLst/>
          </a:prstGeom>
          <a:solidFill>
            <a:srgbClr val="098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6483350"/>
            <a:ext cx="12192000" cy="190500"/>
          </a:xfrm>
          <a:prstGeom prst="rect">
            <a:avLst/>
          </a:prstGeom>
          <a:solidFill>
            <a:srgbClr val="035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Диагональная полоса 3"/>
          <p:cNvSpPr/>
          <p:nvPr/>
        </p:nvSpPr>
        <p:spPr>
          <a:xfrm rot="231232">
            <a:off x="-128875" y="437378"/>
            <a:ext cx="1482857" cy="1482857"/>
          </a:xfrm>
          <a:prstGeom prst="diagStripe">
            <a:avLst>
              <a:gd name="adj" fmla="val 97086"/>
            </a:avLst>
          </a:prstGeom>
          <a:solidFill>
            <a:srgbClr val="3A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ый треугольник 4"/>
          <p:cNvSpPr/>
          <p:nvPr/>
        </p:nvSpPr>
        <p:spPr>
          <a:xfrm rot="5631232">
            <a:off x="-117644" y="-119832"/>
            <a:ext cx="1828655" cy="1828655"/>
          </a:xfrm>
          <a:prstGeom prst="rtTriangle">
            <a:avLst/>
          </a:prstGeom>
          <a:solidFill>
            <a:srgbClr val="098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иагональная полоса 5"/>
          <p:cNvSpPr/>
          <p:nvPr/>
        </p:nvSpPr>
        <p:spPr>
          <a:xfrm rot="231232">
            <a:off x="-179082" y="-282033"/>
            <a:ext cx="1828655" cy="1828655"/>
          </a:xfrm>
          <a:prstGeom prst="diagStripe">
            <a:avLst>
              <a:gd name="adj" fmla="val 89849"/>
            </a:avLst>
          </a:prstGeom>
          <a:solidFill>
            <a:srgbClr val="035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Диагональная полоса 6"/>
          <p:cNvSpPr/>
          <p:nvPr/>
        </p:nvSpPr>
        <p:spPr>
          <a:xfrm rot="3687843">
            <a:off x="4466626" y="-680759"/>
            <a:ext cx="1482857" cy="1482857"/>
          </a:xfrm>
          <a:prstGeom prst="diagStripe">
            <a:avLst>
              <a:gd name="adj" fmla="val 97086"/>
            </a:avLst>
          </a:prstGeom>
          <a:solidFill>
            <a:srgbClr val="3A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Диагональная полоса 7"/>
          <p:cNvSpPr/>
          <p:nvPr/>
        </p:nvSpPr>
        <p:spPr>
          <a:xfrm rot="4733443">
            <a:off x="6226142" y="-261837"/>
            <a:ext cx="720431" cy="720431"/>
          </a:xfrm>
          <a:prstGeom prst="diagStripe">
            <a:avLst>
              <a:gd name="adj" fmla="val 97086"/>
            </a:avLst>
          </a:prstGeom>
          <a:solidFill>
            <a:srgbClr val="3A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Диагональная полоса 8"/>
          <p:cNvSpPr/>
          <p:nvPr/>
        </p:nvSpPr>
        <p:spPr>
          <a:xfrm rot="11978238">
            <a:off x="3102557" y="-347148"/>
            <a:ext cx="878084" cy="878084"/>
          </a:xfrm>
          <a:prstGeom prst="diagStripe">
            <a:avLst>
              <a:gd name="adj" fmla="val 97086"/>
            </a:avLst>
          </a:prstGeom>
          <a:solidFill>
            <a:srgbClr val="3A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Диагональная полоса 9"/>
          <p:cNvSpPr/>
          <p:nvPr/>
        </p:nvSpPr>
        <p:spPr>
          <a:xfrm rot="5989955">
            <a:off x="5364494" y="147760"/>
            <a:ext cx="459966" cy="459966"/>
          </a:xfrm>
          <a:prstGeom prst="diagStripe">
            <a:avLst>
              <a:gd name="adj" fmla="val 97086"/>
            </a:avLst>
          </a:prstGeom>
          <a:solidFill>
            <a:srgbClr val="3A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Диагональная полоса 10"/>
          <p:cNvSpPr/>
          <p:nvPr/>
        </p:nvSpPr>
        <p:spPr>
          <a:xfrm rot="5989955">
            <a:off x="5636573" y="192992"/>
            <a:ext cx="256401" cy="256401"/>
          </a:xfrm>
          <a:prstGeom prst="diagStripe">
            <a:avLst>
              <a:gd name="adj" fmla="val 97086"/>
            </a:avLst>
          </a:prstGeom>
          <a:solidFill>
            <a:srgbClr val="3A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Диагональная полоса 11"/>
          <p:cNvSpPr/>
          <p:nvPr/>
        </p:nvSpPr>
        <p:spPr>
          <a:xfrm rot="5989955">
            <a:off x="3479365" y="135610"/>
            <a:ext cx="256401" cy="256401"/>
          </a:xfrm>
          <a:prstGeom prst="diagStripe">
            <a:avLst>
              <a:gd name="adj" fmla="val 97086"/>
            </a:avLst>
          </a:prstGeom>
          <a:solidFill>
            <a:srgbClr val="3A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Диагональная полоса 12"/>
          <p:cNvSpPr/>
          <p:nvPr/>
        </p:nvSpPr>
        <p:spPr>
          <a:xfrm rot="8034934">
            <a:off x="5350335" y="251637"/>
            <a:ext cx="256401" cy="256401"/>
          </a:xfrm>
          <a:prstGeom prst="diagStripe">
            <a:avLst>
              <a:gd name="adj" fmla="val 97086"/>
            </a:avLst>
          </a:prstGeom>
          <a:solidFill>
            <a:srgbClr val="3A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Диагональная полоса 14"/>
          <p:cNvSpPr/>
          <p:nvPr/>
        </p:nvSpPr>
        <p:spPr>
          <a:xfrm rot="19916150">
            <a:off x="9123834" y="275368"/>
            <a:ext cx="459966" cy="459966"/>
          </a:xfrm>
          <a:prstGeom prst="diagStripe">
            <a:avLst>
              <a:gd name="adj" fmla="val 97086"/>
            </a:avLst>
          </a:prstGeom>
          <a:solidFill>
            <a:srgbClr val="3A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Диагональная полоса 15"/>
          <p:cNvSpPr/>
          <p:nvPr/>
        </p:nvSpPr>
        <p:spPr>
          <a:xfrm rot="13539055">
            <a:off x="8699813" y="429550"/>
            <a:ext cx="158698" cy="158698"/>
          </a:xfrm>
          <a:prstGeom prst="diagStripe">
            <a:avLst>
              <a:gd name="adj" fmla="val 97086"/>
            </a:avLst>
          </a:prstGeom>
          <a:solidFill>
            <a:srgbClr val="3A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Диагональная полоса 16"/>
          <p:cNvSpPr/>
          <p:nvPr/>
        </p:nvSpPr>
        <p:spPr>
          <a:xfrm rot="14226125">
            <a:off x="8897038" y="164000"/>
            <a:ext cx="256401" cy="256401"/>
          </a:xfrm>
          <a:prstGeom prst="diagStripe">
            <a:avLst>
              <a:gd name="adj" fmla="val 97086"/>
            </a:avLst>
          </a:prstGeom>
          <a:solidFill>
            <a:srgbClr val="3A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Диагональная полоса 17"/>
          <p:cNvSpPr/>
          <p:nvPr/>
        </p:nvSpPr>
        <p:spPr>
          <a:xfrm rot="12177401">
            <a:off x="9142095" y="563266"/>
            <a:ext cx="158698" cy="158698"/>
          </a:xfrm>
          <a:prstGeom prst="diagStripe">
            <a:avLst>
              <a:gd name="adj" fmla="val 97086"/>
            </a:avLst>
          </a:prstGeom>
          <a:solidFill>
            <a:srgbClr val="3A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Диагональная полоса 18"/>
          <p:cNvSpPr/>
          <p:nvPr/>
        </p:nvSpPr>
        <p:spPr>
          <a:xfrm rot="17752754">
            <a:off x="9380492" y="308856"/>
            <a:ext cx="158698" cy="158698"/>
          </a:xfrm>
          <a:prstGeom prst="diagStripe">
            <a:avLst>
              <a:gd name="adj" fmla="val 97086"/>
            </a:avLst>
          </a:prstGeom>
          <a:solidFill>
            <a:srgbClr val="3A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Диагональная полоса 19"/>
          <p:cNvSpPr/>
          <p:nvPr/>
        </p:nvSpPr>
        <p:spPr>
          <a:xfrm rot="17752754">
            <a:off x="9326799" y="501517"/>
            <a:ext cx="113897" cy="113897"/>
          </a:xfrm>
          <a:prstGeom prst="diagStripe">
            <a:avLst>
              <a:gd name="adj" fmla="val 97086"/>
            </a:avLst>
          </a:prstGeom>
          <a:solidFill>
            <a:srgbClr val="3A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Диагональная полоса 20"/>
          <p:cNvSpPr/>
          <p:nvPr/>
        </p:nvSpPr>
        <p:spPr>
          <a:xfrm rot="18942394">
            <a:off x="9406989" y="412187"/>
            <a:ext cx="108827" cy="108827"/>
          </a:xfrm>
          <a:prstGeom prst="diagStripe">
            <a:avLst>
              <a:gd name="adj" fmla="val 97086"/>
            </a:avLst>
          </a:prstGeom>
          <a:solidFill>
            <a:srgbClr val="3A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Диагональная полоса 21"/>
          <p:cNvSpPr/>
          <p:nvPr/>
        </p:nvSpPr>
        <p:spPr>
          <a:xfrm rot="16200000">
            <a:off x="9438412" y="327862"/>
            <a:ext cx="108827" cy="108827"/>
          </a:xfrm>
          <a:prstGeom prst="diagStripe">
            <a:avLst>
              <a:gd name="adj" fmla="val 97086"/>
            </a:avLst>
          </a:prstGeom>
          <a:solidFill>
            <a:srgbClr val="3A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3" name="Группа 22"/>
          <p:cNvGrpSpPr/>
          <p:nvPr/>
        </p:nvGrpSpPr>
        <p:grpSpPr>
          <a:xfrm rot="11407608">
            <a:off x="4536721" y="-505750"/>
            <a:ext cx="4824363" cy="3152459"/>
            <a:chOff x="-292836" y="-945212"/>
            <a:chExt cx="13711607" cy="8959789"/>
          </a:xfrm>
        </p:grpSpPr>
        <p:sp>
          <p:nvSpPr>
            <p:cNvPr id="24" name="Ромб 23"/>
            <p:cNvSpPr/>
            <p:nvPr/>
          </p:nvSpPr>
          <p:spPr>
            <a:xfrm rot="4548860">
              <a:off x="1992025" y="3349113"/>
              <a:ext cx="1278320" cy="1278320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Хорда 24"/>
            <p:cNvSpPr/>
            <p:nvPr/>
          </p:nvSpPr>
          <p:spPr>
            <a:xfrm rot="5023891">
              <a:off x="7675048" y="5724589"/>
              <a:ext cx="2289988" cy="2289988"/>
            </a:xfrm>
            <a:prstGeom prst="chord">
              <a:avLst>
                <a:gd name="adj1" fmla="val 2700000"/>
                <a:gd name="adj2" fmla="val 16603733"/>
              </a:avLst>
            </a:prstGeom>
            <a:solidFill>
              <a:srgbClr val="5EC28C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Ромб 25"/>
            <p:cNvSpPr/>
            <p:nvPr/>
          </p:nvSpPr>
          <p:spPr>
            <a:xfrm rot="5400000">
              <a:off x="5779086" y="3559510"/>
              <a:ext cx="483340" cy="483340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3350368" y="5246387"/>
              <a:ext cx="1070807" cy="1070807"/>
            </a:xfrm>
            <a:prstGeom prst="ellipse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Хорда 27"/>
            <p:cNvSpPr/>
            <p:nvPr/>
          </p:nvSpPr>
          <p:spPr>
            <a:xfrm rot="3136475">
              <a:off x="11128783" y="3919861"/>
              <a:ext cx="2289988" cy="2289988"/>
            </a:xfrm>
            <a:prstGeom prst="chord">
              <a:avLst>
                <a:gd name="adj1" fmla="val 2700000"/>
                <a:gd name="adj2" fmla="val 16603733"/>
              </a:avLst>
            </a:prstGeom>
            <a:solidFill>
              <a:srgbClr val="5EC28C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Хорда 28"/>
            <p:cNvSpPr/>
            <p:nvPr/>
          </p:nvSpPr>
          <p:spPr>
            <a:xfrm rot="16200000">
              <a:off x="-292836" y="-945212"/>
              <a:ext cx="2289988" cy="2289988"/>
            </a:xfrm>
            <a:prstGeom prst="chord">
              <a:avLst>
                <a:gd name="adj1" fmla="val 2700000"/>
                <a:gd name="adj2" fmla="val 16603733"/>
              </a:avLst>
            </a:prstGeom>
            <a:solidFill>
              <a:srgbClr val="5EC28C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Ромб 29"/>
            <p:cNvSpPr/>
            <p:nvPr/>
          </p:nvSpPr>
          <p:spPr>
            <a:xfrm rot="1154070">
              <a:off x="6447972" y="667276"/>
              <a:ext cx="1239277" cy="1239277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Ромб 30"/>
            <p:cNvSpPr/>
            <p:nvPr/>
          </p:nvSpPr>
          <p:spPr>
            <a:xfrm rot="1638341">
              <a:off x="5627044" y="5248920"/>
              <a:ext cx="1302774" cy="1302774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Ромб 31"/>
            <p:cNvSpPr/>
            <p:nvPr/>
          </p:nvSpPr>
          <p:spPr>
            <a:xfrm>
              <a:off x="6776188" y="2808236"/>
              <a:ext cx="2348121" cy="2348121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Ромб 32"/>
            <p:cNvSpPr/>
            <p:nvPr/>
          </p:nvSpPr>
          <p:spPr>
            <a:xfrm rot="19665013">
              <a:off x="10190258" y="-156497"/>
              <a:ext cx="1908323" cy="1908323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Ромб 33"/>
            <p:cNvSpPr/>
            <p:nvPr/>
          </p:nvSpPr>
          <p:spPr>
            <a:xfrm rot="3877652">
              <a:off x="2654099" y="1745628"/>
              <a:ext cx="799309" cy="799309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3667054" y="4202816"/>
              <a:ext cx="565956" cy="565956"/>
            </a:xfrm>
            <a:prstGeom prst="ellipse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9750279" y="1836559"/>
              <a:ext cx="474104" cy="474104"/>
            </a:xfrm>
            <a:prstGeom prst="ellipse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5074681" y="4239310"/>
              <a:ext cx="326130" cy="326130"/>
            </a:xfrm>
            <a:prstGeom prst="ellipse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Ромб 37"/>
            <p:cNvSpPr/>
            <p:nvPr/>
          </p:nvSpPr>
          <p:spPr>
            <a:xfrm rot="5400000">
              <a:off x="6579687" y="2614736"/>
              <a:ext cx="483340" cy="483340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4639224" y="3018883"/>
              <a:ext cx="474104" cy="474104"/>
            </a:xfrm>
            <a:prstGeom prst="ellipse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9797229" y="4731175"/>
              <a:ext cx="326130" cy="326130"/>
            </a:xfrm>
            <a:prstGeom prst="ellipse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-1092730" y="-1398894"/>
            <a:ext cx="13711607" cy="8959789"/>
            <a:chOff x="-292836" y="-945212"/>
            <a:chExt cx="13711607" cy="8959789"/>
          </a:xfrm>
        </p:grpSpPr>
        <p:sp>
          <p:nvSpPr>
            <p:cNvPr id="42" name="Ромб 41"/>
            <p:cNvSpPr/>
            <p:nvPr/>
          </p:nvSpPr>
          <p:spPr>
            <a:xfrm rot="4548860">
              <a:off x="1992025" y="3349113"/>
              <a:ext cx="1278320" cy="1278320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Хорда 42"/>
            <p:cNvSpPr/>
            <p:nvPr/>
          </p:nvSpPr>
          <p:spPr>
            <a:xfrm rot="5023891">
              <a:off x="7675048" y="5724589"/>
              <a:ext cx="2289988" cy="2289988"/>
            </a:xfrm>
            <a:prstGeom prst="chord">
              <a:avLst>
                <a:gd name="adj1" fmla="val 2700000"/>
                <a:gd name="adj2" fmla="val 16603733"/>
              </a:avLst>
            </a:prstGeom>
            <a:solidFill>
              <a:srgbClr val="5EC28C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Ромб 43"/>
            <p:cNvSpPr/>
            <p:nvPr/>
          </p:nvSpPr>
          <p:spPr>
            <a:xfrm rot="5400000">
              <a:off x="5779086" y="3559510"/>
              <a:ext cx="483340" cy="483340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350368" y="5246387"/>
              <a:ext cx="1070807" cy="1070807"/>
            </a:xfrm>
            <a:prstGeom prst="ellipse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Хорда 45"/>
            <p:cNvSpPr/>
            <p:nvPr/>
          </p:nvSpPr>
          <p:spPr>
            <a:xfrm rot="3136475">
              <a:off x="11128783" y="3919861"/>
              <a:ext cx="2289988" cy="2289988"/>
            </a:xfrm>
            <a:prstGeom prst="chord">
              <a:avLst>
                <a:gd name="adj1" fmla="val 2700000"/>
                <a:gd name="adj2" fmla="val 16603733"/>
              </a:avLst>
            </a:prstGeom>
            <a:solidFill>
              <a:srgbClr val="5EC28C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Хорда 46"/>
            <p:cNvSpPr/>
            <p:nvPr/>
          </p:nvSpPr>
          <p:spPr>
            <a:xfrm rot="16200000">
              <a:off x="-292836" y="-945212"/>
              <a:ext cx="2289988" cy="2289988"/>
            </a:xfrm>
            <a:prstGeom prst="chord">
              <a:avLst>
                <a:gd name="adj1" fmla="val 2700000"/>
                <a:gd name="adj2" fmla="val 16603733"/>
              </a:avLst>
            </a:prstGeom>
            <a:solidFill>
              <a:srgbClr val="5EC28C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Ромб 47"/>
            <p:cNvSpPr/>
            <p:nvPr/>
          </p:nvSpPr>
          <p:spPr>
            <a:xfrm rot="1638341">
              <a:off x="5627044" y="5248920"/>
              <a:ext cx="1302774" cy="1302774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Ромб 48"/>
            <p:cNvSpPr/>
            <p:nvPr/>
          </p:nvSpPr>
          <p:spPr>
            <a:xfrm>
              <a:off x="6776188" y="2808236"/>
              <a:ext cx="2348121" cy="2348121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Ромб 49"/>
            <p:cNvSpPr/>
            <p:nvPr/>
          </p:nvSpPr>
          <p:spPr>
            <a:xfrm rot="19665013">
              <a:off x="10190258" y="-156497"/>
              <a:ext cx="1908323" cy="1908323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Ромб 50"/>
            <p:cNvSpPr/>
            <p:nvPr/>
          </p:nvSpPr>
          <p:spPr>
            <a:xfrm rot="3877652">
              <a:off x="2654099" y="1745628"/>
              <a:ext cx="799309" cy="799309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3667054" y="4202816"/>
              <a:ext cx="565956" cy="565956"/>
            </a:xfrm>
            <a:prstGeom prst="ellipse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9750279" y="1836559"/>
              <a:ext cx="474104" cy="474104"/>
            </a:xfrm>
            <a:prstGeom prst="ellipse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5074681" y="4239310"/>
              <a:ext cx="326130" cy="326130"/>
            </a:xfrm>
            <a:prstGeom prst="ellipse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Ромб 54"/>
            <p:cNvSpPr/>
            <p:nvPr/>
          </p:nvSpPr>
          <p:spPr>
            <a:xfrm rot="5400000">
              <a:off x="6579687" y="2614736"/>
              <a:ext cx="483340" cy="483340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4639224" y="3018883"/>
              <a:ext cx="474104" cy="474104"/>
            </a:xfrm>
            <a:prstGeom prst="ellipse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8" name="Группа 57"/>
          <p:cNvGrpSpPr/>
          <p:nvPr/>
        </p:nvGrpSpPr>
        <p:grpSpPr>
          <a:xfrm rot="3600000">
            <a:off x="-1189054" y="3176999"/>
            <a:ext cx="3835393" cy="2506221"/>
            <a:chOff x="-292836" y="-945212"/>
            <a:chExt cx="13711607" cy="8959789"/>
          </a:xfrm>
        </p:grpSpPr>
        <p:sp>
          <p:nvSpPr>
            <p:cNvPr id="59" name="Ромб 58"/>
            <p:cNvSpPr/>
            <p:nvPr/>
          </p:nvSpPr>
          <p:spPr>
            <a:xfrm rot="4548860">
              <a:off x="1992025" y="3349113"/>
              <a:ext cx="1278320" cy="1278320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Хорда 59"/>
            <p:cNvSpPr/>
            <p:nvPr/>
          </p:nvSpPr>
          <p:spPr>
            <a:xfrm rot="5023891">
              <a:off x="7675048" y="5724589"/>
              <a:ext cx="2289988" cy="2289988"/>
            </a:xfrm>
            <a:prstGeom prst="chord">
              <a:avLst>
                <a:gd name="adj1" fmla="val 2700000"/>
                <a:gd name="adj2" fmla="val 16603733"/>
              </a:avLst>
            </a:prstGeom>
            <a:solidFill>
              <a:srgbClr val="5EC28C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Ромб 60"/>
            <p:cNvSpPr/>
            <p:nvPr/>
          </p:nvSpPr>
          <p:spPr>
            <a:xfrm rot="5400000">
              <a:off x="5779086" y="3559510"/>
              <a:ext cx="483340" cy="483340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3350368" y="5246387"/>
              <a:ext cx="1070807" cy="1070807"/>
            </a:xfrm>
            <a:prstGeom prst="ellipse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Хорда 62"/>
            <p:cNvSpPr/>
            <p:nvPr/>
          </p:nvSpPr>
          <p:spPr>
            <a:xfrm rot="3136475">
              <a:off x="11128783" y="3919861"/>
              <a:ext cx="2289988" cy="2289988"/>
            </a:xfrm>
            <a:prstGeom prst="chord">
              <a:avLst>
                <a:gd name="adj1" fmla="val 2700000"/>
                <a:gd name="adj2" fmla="val 16603733"/>
              </a:avLst>
            </a:prstGeom>
            <a:solidFill>
              <a:srgbClr val="5EC28C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Хорда 63"/>
            <p:cNvSpPr/>
            <p:nvPr/>
          </p:nvSpPr>
          <p:spPr>
            <a:xfrm rot="16200000">
              <a:off x="-292836" y="-945212"/>
              <a:ext cx="2289988" cy="2289988"/>
            </a:xfrm>
            <a:prstGeom prst="chord">
              <a:avLst>
                <a:gd name="adj1" fmla="val 2700000"/>
                <a:gd name="adj2" fmla="val 16603733"/>
              </a:avLst>
            </a:prstGeom>
            <a:solidFill>
              <a:srgbClr val="5EC28C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Ромб 64"/>
            <p:cNvSpPr/>
            <p:nvPr/>
          </p:nvSpPr>
          <p:spPr>
            <a:xfrm rot="1154070">
              <a:off x="6447972" y="667276"/>
              <a:ext cx="1239277" cy="1239277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Ромб 65"/>
            <p:cNvSpPr/>
            <p:nvPr/>
          </p:nvSpPr>
          <p:spPr>
            <a:xfrm rot="1638341">
              <a:off x="5627044" y="5248920"/>
              <a:ext cx="1302774" cy="1302774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Ромб 66"/>
            <p:cNvSpPr/>
            <p:nvPr/>
          </p:nvSpPr>
          <p:spPr>
            <a:xfrm>
              <a:off x="6776188" y="2808236"/>
              <a:ext cx="2348121" cy="2348121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Ромб 67"/>
            <p:cNvSpPr/>
            <p:nvPr/>
          </p:nvSpPr>
          <p:spPr>
            <a:xfrm rot="19665013">
              <a:off x="10190258" y="-156497"/>
              <a:ext cx="1908323" cy="1908323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Ромб 68"/>
            <p:cNvSpPr/>
            <p:nvPr/>
          </p:nvSpPr>
          <p:spPr>
            <a:xfrm rot="3877652">
              <a:off x="2654099" y="1745628"/>
              <a:ext cx="799309" cy="799309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3667054" y="4202816"/>
              <a:ext cx="565956" cy="565956"/>
            </a:xfrm>
            <a:prstGeom prst="ellipse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9750279" y="1836559"/>
              <a:ext cx="474104" cy="474104"/>
            </a:xfrm>
            <a:prstGeom prst="ellipse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5074681" y="4239310"/>
              <a:ext cx="326130" cy="326130"/>
            </a:xfrm>
            <a:prstGeom prst="ellipse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Ромб 72"/>
            <p:cNvSpPr/>
            <p:nvPr/>
          </p:nvSpPr>
          <p:spPr>
            <a:xfrm rot="5400000">
              <a:off x="6579687" y="2614736"/>
              <a:ext cx="483340" cy="483340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Овал 73"/>
            <p:cNvSpPr/>
            <p:nvPr/>
          </p:nvSpPr>
          <p:spPr>
            <a:xfrm>
              <a:off x="4639224" y="3018883"/>
              <a:ext cx="474104" cy="474104"/>
            </a:xfrm>
            <a:prstGeom prst="ellipse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9797229" y="4731175"/>
              <a:ext cx="326130" cy="326130"/>
            </a:xfrm>
            <a:prstGeom prst="ellipse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6" name="Группа 75"/>
          <p:cNvGrpSpPr/>
          <p:nvPr/>
        </p:nvGrpSpPr>
        <p:grpSpPr>
          <a:xfrm rot="18000000">
            <a:off x="7408251" y="2794253"/>
            <a:ext cx="3835393" cy="2097025"/>
            <a:chOff x="-292836" y="-945212"/>
            <a:chExt cx="13711607" cy="7496906"/>
          </a:xfrm>
        </p:grpSpPr>
        <p:sp>
          <p:nvSpPr>
            <p:cNvPr id="77" name="Ромб 76"/>
            <p:cNvSpPr/>
            <p:nvPr/>
          </p:nvSpPr>
          <p:spPr>
            <a:xfrm rot="4548860">
              <a:off x="1992025" y="3349113"/>
              <a:ext cx="1278320" cy="1278320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Ромб 78"/>
            <p:cNvSpPr/>
            <p:nvPr/>
          </p:nvSpPr>
          <p:spPr>
            <a:xfrm rot="5400000">
              <a:off x="5779086" y="3559510"/>
              <a:ext cx="483340" cy="483340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Овал 79"/>
            <p:cNvSpPr/>
            <p:nvPr/>
          </p:nvSpPr>
          <p:spPr>
            <a:xfrm>
              <a:off x="3350368" y="5246387"/>
              <a:ext cx="1070807" cy="1070807"/>
            </a:xfrm>
            <a:prstGeom prst="ellipse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Хорда 80"/>
            <p:cNvSpPr/>
            <p:nvPr/>
          </p:nvSpPr>
          <p:spPr>
            <a:xfrm rot="3136475">
              <a:off x="11128783" y="3919861"/>
              <a:ext cx="2289988" cy="2289988"/>
            </a:xfrm>
            <a:prstGeom prst="chord">
              <a:avLst>
                <a:gd name="adj1" fmla="val 2700000"/>
                <a:gd name="adj2" fmla="val 16603733"/>
              </a:avLst>
            </a:prstGeom>
            <a:solidFill>
              <a:srgbClr val="5EC28C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Хорда 81"/>
            <p:cNvSpPr/>
            <p:nvPr/>
          </p:nvSpPr>
          <p:spPr>
            <a:xfrm rot="16200000">
              <a:off x="-292836" y="-945212"/>
              <a:ext cx="2289988" cy="2289988"/>
            </a:xfrm>
            <a:prstGeom prst="chord">
              <a:avLst>
                <a:gd name="adj1" fmla="val 2700000"/>
                <a:gd name="adj2" fmla="val 16603733"/>
              </a:avLst>
            </a:prstGeom>
            <a:solidFill>
              <a:srgbClr val="5EC28C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Ромб 82"/>
            <p:cNvSpPr/>
            <p:nvPr/>
          </p:nvSpPr>
          <p:spPr>
            <a:xfrm rot="1154070">
              <a:off x="6447972" y="667276"/>
              <a:ext cx="1239277" cy="1239277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Ромб 83"/>
            <p:cNvSpPr/>
            <p:nvPr/>
          </p:nvSpPr>
          <p:spPr>
            <a:xfrm rot="1638341">
              <a:off x="5627044" y="5248920"/>
              <a:ext cx="1302774" cy="1302774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Ромб 84"/>
            <p:cNvSpPr/>
            <p:nvPr/>
          </p:nvSpPr>
          <p:spPr>
            <a:xfrm>
              <a:off x="6776188" y="2808236"/>
              <a:ext cx="2348121" cy="2348121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Ромб 85"/>
            <p:cNvSpPr/>
            <p:nvPr/>
          </p:nvSpPr>
          <p:spPr>
            <a:xfrm rot="19665013">
              <a:off x="10190258" y="-156497"/>
              <a:ext cx="1908323" cy="1908323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Ромб 86"/>
            <p:cNvSpPr/>
            <p:nvPr/>
          </p:nvSpPr>
          <p:spPr>
            <a:xfrm rot="3877652">
              <a:off x="2654099" y="1745628"/>
              <a:ext cx="799309" cy="799309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3667054" y="4202816"/>
              <a:ext cx="565956" cy="565956"/>
            </a:xfrm>
            <a:prstGeom prst="ellipse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9750279" y="1836559"/>
              <a:ext cx="474104" cy="474104"/>
            </a:xfrm>
            <a:prstGeom prst="ellipse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5074681" y="4239310"/>
              <a:ext cx="326130" cy="326130"/>
            </a:xfrm>
            <a:prstGeom prst="ellipse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Ромб 90"/>
            <p:cNvSpPr/>
            <p:nvPr/>
          </p:nvSpPr>
          <p:spPr>
            <a:xfrm rot="5400000">
              <a:off x="6579687" y="2614736"/>
              <a:ext cx="483340" cy="483340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Овал 91"/>
            <p:cNvSpPr/>
            <p:nvPr/>
          </p:nvSpPr>
          <p:spPr>
            <a:xfrm>
              <a:off x="4639224" y="3018883"/>
              <a:ext cx="474104" cy="474104"/>
            </a:xfrm>
            <a:prstGeom prst="ellipse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9797229" y="4731175"/>
              <a:ext cx="326130" cy="326130"/>
            </a:xfrm>
            <a:prstGeom prst="ellipse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4" name="Прямоугольный треугольник 93"/>
          <p:cNvSpPr/>
          <p:nvPr/>
        </p:nvSpPr>
        <p:spPr>
          <a:xfrm rot="729788" flipH="1" flipV="1">
            <a:off x="8701437" y="-299921"/>
            <a:ext cx="3990161" cy="3990161"/>
          </a:xfrm>
          <a:prstGeom prst="rtTriangle">
            <a:avLst/>
          </a:prstGeom>
          <a:solidFill>
            <a:srgbClr val="098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Диагональная полоса 94"/>
          <p:cNvSpPr/>
          <p:nvPr/>
        </p:nvSpPr>
        <p:spPr>
          <a:xfrm rot="16929788" flipH="1" flipV="1">
            <a:off x="8964086" y="-422953"/>
            <a:ext cx="3990160" cy="3990161"/>
          </a:xfrm>
          <a:prstGeom prst="diagStripe">
            <a:avLst>
              <a:gd name="adj" fmla="val 89849"/>
            </a:avLst>
          </a:prstGeom>
          <a:solidFill>
            <a:srgbClr val="035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6" name="Диагональная полоса 95"/>
          <p:cNvSpPr/>
          <p:nvPr/>
        </p:nvSpPr>
        <p:spPr>
          <a:xfrm rot="16929788" flipH="1" flipV="1">
            <a:off x="9722712" y="1319232"/>
            <a:ext cx="3235622" cy="3235623"/>
          </a:xfrm>
          <a:prstGeom prst="diagStripe">
            <a:avLst>
              <a:gd name="adj" fmla="val 97086"/>
            </a:avLst>
          </a:prstGeom>
          <a:solidFill>
            <a:srgbClr val="3A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7" name="Диагональная полоса 96"/>
          <p:cNvSpPr/>
          <p:nvPr/>
        </p:nvSpPr>
        <p:spPr>
          <a:xfrm rot="16929788" flipH="1" flipV="1">
            <a:off x="9765695" y="551965"/>
            <a:ext cx="1951318" cy="1951320"/>
          </a:xfrm>
          <a:prstGeom prst="diagStripe">
            <a:avLst>
              <a:gd name="adj" fmla="val 93596"/>
            </a:avLst>
          </a:prstGeom>
          <a:solidFill>
            <a:srgbClr val="3A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Диагональная полоса 13"/>
          <p:cNvSpPr/>
          <p:nvPr/>
        </p:nvSpPr>
        <p:spPr>
          <a:xfrm rot="11700000">
            <a:off x="8683060" y="-561461"/>
            <a:ext cx="1482857" cy="1482857"/>
          </a:xfrm>
          <a:prstGeom prst="diagStripe">
            <a:avLst>
              <a:gd name="adj" fmla="val 97086"/>
            </a:avLst>
          </a:prstGeom>
          <a:solidFill>
            <a:srgbClr val="3A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8" name="Объект 2"/>
          <p:cNvSpPr txBox="1">
            <a:spLocks/>
          </p:cNvSpPr>
          <p:nvPr/>
        </p:nvSpPr>
        <p:spPr>
          <a:xfrm>
            <a:off x="515939" y="947019"/>
            <a:ext cx="9729226" cy="1589604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b="1" dirty="0" smtClean="0">
                <a:solidFill>
                  <a:srgbClr val="3AC2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Рабочие условия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для аппарата Тульской областной нотариальной палаты удалось создать уже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smtClean="0">
                <a:solidFill>
                  <a:srgbClr val="3AC2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 1994 году.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Было получено помещение в здании «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Тульскгражданпроекта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»: несколько просторных комнат, в том числе зал заседаний правления.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ru-RU" sz="2400" b="1" dirty="0">
              <a:solidFill>
                <a:srgbClr val="3AC27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Объект 2"/>
          <p:cNvSpPr txBox="1">
            <a:spLocks/>
          </p:cNvSpPr>
          <p:nvPr/>
        </p:nvSpPr>
        <p:spPr>
          <a:xfrm>
            <a:off x="495687" y="5525929"/>
            <a:ext cx="11145451" cy="7939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Одно из серьезных достижений Тульской областной нотариальной палаты</a:t>
            </a:r>
            <a:r>
              <a:rPr lang="ru-RU" sz="2400" b="1" dirty="0" smtClean="0">
                <a:solidFill>
                  <a:srgbClr val="3AC2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ru-RU" sz="2400" b="1" dirty="0" smtClean="0">
                <a:solidFill>
                  <a:srgbClr val="3AC2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создание в 1999 году методического совета. </a:t>
            </a:r>
            <a:endParaRPr lang="ru-RU" sz="2400" b="1" dirty="0">
              <a:solidFill>
                <a:srgbClr val="3AC27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Объект 2"/>
          <p:cNvSpPr txBox="1">
            <a:spLocks/>
          </p:cNvSpPr>
          <p:nvPr/>
        </p:nvSpPr>
        <p:spPr>
          <a:xfrm>
            <a:off x="509928" y="2904721"/>
            <a:ext cx="10806111" cy="2151431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 здании, расположенном по адресу: </a:t>
            </a:r>
            <a:r>
              <a:rPr lang="ru-RU" sz="2400" b="1" dirty="0" smtClean="0">
                <a:solidFill>
                  <a:srgbClr val="3AC2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ул. Советская, 112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Тульская Областная Нотариальная Палата разместилась лишь </a:t>
            </a:r>
            <a:r>
              <a:rPr lang="ru-RU" sz="2400" b="1" dirty="0" smtClean="0">
                <a:solidFill>
                  <a:srgbClr val="3AC2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 2005 году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Благодаря хлопотам нового исполнительного директора Палаты </a:t>
            </a:r>
            <a:r>
              <a:rPr lang="ru-RU" sz="2400" b="1" dirty="0" smtClean="0">
                <a:solidFill>
                  <a:srgbClr val="3AC2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Игоря Николаевича </a:t>
            </a:r>
            <a:r>
              <a:rPr lang="ru-RU" sz="2400" b="1" dirty="0" err="1" smtClean="0">
                <a:solidFill>
                  <a:srgbClr val="3AC2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Ревтова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удалось найти понимание у руководства Тулы и области, в итоге была одобрена сделка купли-продажи.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i="1" dirty="0" smtClean="0">
                <a:solidFill>
                  <a:srgbClr val="3AC2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Собственное помещение площадью 239,2 кв. м.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 это событие в истории тульского нотариата.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ru-RU" sz="2400" b="1" dirty="0">
              <a:solidFill>
                <a:srgbClr val="3AC27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59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Группа 58"/>
          <p:cNvGrpSpPr/>
          <p:nvPr/>
        </p:nvGrpSpPr>
        <p:grpSpPr>
          <a:xfrm>
            <a:off x="-1092730" y="-1398894"/>
            <a:ext cx="13711607" cy="8959789"/>
            <a:chOff x="-1092730" y="-1398894"/>
            <a:chExt cx="13711607" cy="8959789"/>
          </a:xfrm>
        </p:grpSpPr>
        <p:grpSp>
          <p:nvGrpSpPr>
            <p:cNvPr id="7" name="Группа 6"/>
            <p:cNvGrpSpPr/>
            <p:nvPr/>
          </p:nvGrpSpPr>
          <p:grpSpPr>
            <a:xfrm rot="11407608">
              <a:off x="4536721" y="-505750"/>
              <a:ext cx="4824363" cy="3152459"/>
              <a:chOff x="-292836" y="-945212"/>
              <a:chExt cx="13711607" cy="8959789"/>
            </a:xfrm>
          </p:grpSpPr>
          <p:sp>
            <p:nvSpPr>
              <p:cNvPr id="8" name="Ромб 7"/>
              <p:cNvSpPr/>
              <p:nvPr/>
            </p:nvSpPr>
            <p:spPr>
              <a:xfrm rot="4548860">
                <a:off x="1992025" y="3349113"/>
                <a:ext cx="1278320" cy="1278320"/>
              </a:xfrm>
              <a:prstGeom prst="diamond">
                <a:avLst/>
              </a:prstGeom>
              <a:solidFill>
                <a:srgbClr val="3AC279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Хорда 8"/>
              <p:cNvSpPr/>
              <p:nvPr/>
            </p:nvSpPr>
            <p:spPr>
              <a:xfrm rot="5023891">
                <a:off x="7675048" y="5724589"/>
                <a:ext cx="2289988" cy="2289988"/>
              </a:xfrm>
              <a:prstGeom prst="chord">
                <a:avLst>
                  <a:gd name="adj1" fmla="val 2700000"/>
                  <a:gd name="adj2" fmla="val 16603733"/>
                </a:avLst>
              </a:prstGeom>
              <a:solidFill>
                <a:srgbClr val="5EC28C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Ромб 9"/>
              <p:cNvSpPr/>
              <p:nvPr/>
            </p:nvSpPr>
            <p:spPr>
              <a:xfrm rot="5400000">
                <a:off x="5779086" y="3559510"/>
                <a:ext cx="483340" cy="483340"/>
              </a:xfrm>
              <a:prstGeom prst="diamond">
                <a:avLst/>
              </a:prstGeom>
              <a:solidFill>
                <a:srgbClr val="3AC279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3350368" y="5246387"/>
                <a:ext cx="1070807" cy="1070807"/>
              </a:xfrm>
              <a:prstGeom prst="ellipse">
                <a:avLst/>
              </a:prstGeom>
              <a:solidFill>
                <a:srgbClr val="3AC279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Хорда 11"/>
              <p:cNvSpPr/>
              <p:nvPr/>
            </p:nvSpPr>
            <p:spPr>
              <a:xfrm rot="3136475">
                <a:off x="11128783" y="3919861"/>
                <a:ext cx="2289988" cy="2289988"/>
              </a:xfrm>
              <a:prstGeom prst="chord">
                <a:avLst>
                  <a:gd name="adj1" fmla="val 2700000"/>
                  <a:gd name="adj2" fmla="val 16603733"/>
                </a:avLst>
              </a:prstGeom>
              <a:solidFill>
                <a:srgbClr val="5EC28C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Хорда 12"/>
              <p:cNvSpPr/>
              <p:nvPr/>
            </p:nvSpPr>
            <p:spPr>
              <a:xfrm rot="16200000">
                <a:off x="-292836" y="-945212"/>
                <a:ext cx="2289988" cy="2289988"/>
              </a:xfrm>
              <a:prstGeom prst="chord">
                <a:avLst>
                  <a:gd name="adj1" fmla="val 2700000"/>
                  <a:gd name="adj2" fmla="val 16603733"/>
                </a:avLst>
              </a:prstGeom>
              <a:solidFill>
                <a:srgbClr val="5EC28C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Ромб 13"/>
              <p:cNvSpPr/>
              <p:nvPr/>
            </p:nvSpPr>
            <p:spPr>
              <a:xfrm rot="1154070">
                <a:off x="6447972" y="667276"/>
                <a:ext cx="1239277" cy="1239277"/>
              </a:xfrm>
              <a:prstGeom prst="diamond">
                <a:avLst/>
              </a:prstGeom>
              <a:solidFill>
                <a:srgbClr val="3AC279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Ромб 14"/>
              <p:cNvSpPr/>
              <p:nvPr/>
            </p:nvSpPr>
            <p:spPr>
              <a:xfrm rot="1638341">
                <a:off x="5627044" y="5248920"/>
                <a:ext cx="1302774" cy="1302774"/>
              </a:xfrm>
              <a:prstGeom prst="diamond">
                <a:avLst/>
              </a:prstGeom>
              <a:solidFill>
                <a:srgbClr val="3AC279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Ромб 15"/>
              <p:cNvSpPr/>
              <p:nvPr/>
            </p:nvSpPr>
            <p:spPr>
              <a:xfrm>
                <a:off x="6776188" y="2808236"/>
                <a:ext cx="2348121" cy="2348121"/>
              </a:xfrm>
              <a:prstGeom prst="diamond">
                <a:avLst/>
              </a:prstGeom>
              <a:solidFill>
                <a:srgbClr val="3AC279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Ромб 16"/>
              <p:cNvSpPr/>
              <p:nvPr/>
            </p:nvSpPr>
            <p:spPr>
              <a:xfrm rot="19665013">
                <a:off x="10190258" y="-156497"/>
                <a:ext cx="1908323" cy="1908323"/>
              </a:xfrm>
              <a:prstGeom prst="diamond">
                <a:avLst/>
              </a:prstGeom>
              <a:solidFill>
                <a:srgbClr val="3AC279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Ромб 17"/>
              <p:cNvSpPr/>
              <p:nvPr/>
            </p:nvSpPr>
            <p:spPr>
              <a:xfrm rot="3877652">
                <a:off x="2654099" y="1745628"/>
                <a:ext cx="799309" cy="799309"/>
              </a:xfrm>
              <a:prstGeom prst="diamond">
                <a:avLst/>
              </a:prstGeom>
              <a:solidFill>
                <a:srgbClr val="3AC279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Овал 18"/>
              <p:cNvSpPr/>
              <p:nvPr/>
            </p:nvSpPr>
            <p:spPr>
              <a:xfrm>
                <a:off x="3667054" y="4202816"/>
                <a:ext cx="565956" cy="565956"/>
              </a:xfrm>
              <a:prstGeom prst="ellipse">
                <a:avLst/>
              </a:prstGeom>
              <a:solidFill>
                <a:srgbClr val="3AC279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Овал 19"/>
              <p:cNvSpPr/>
              <p:nvPr/>
            </p:nvSpPr>
            <p:spPr>
              <a:xfrm>
                <a:off x="9750279" y="1836559"/>
                <a:ext cx="474104" cy="474104"/>
              </a:xfrm>
              <a:prstGeom prst="ellipse">
                <a:avLst/>
              </a:prstGeom>
              <a:solidFill>
                <a:srgbClr val="3AC279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Овал 20"/>
              <p:cNvSpPr/>
              <p:nvPr/>
            </p:nvSpPr>
            <p:spPr>
              <a:xfrm>
                <a:off x="5074681" y="4239310"/>
                <a:ext cx="326130" cy="326130"/>
              </a:xfrm>
              <a:prstGeom prst="ellipse">
                <a:avLst/>
              </a:prstGeom>
              <a:solidFill>
                <a:srgbClr val="3AC279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Ромб 21"/>
              <p:cNvSpPr/>
              <p:nvPr/>
            </p:nvSpPr>
            <p:spPr>
              <a:xfrm rot="5400000">
                <a:off x="6579687" y="2614736"/>
                <a:ext cx="483340" cy="483340"/>
              </a:xfrm>
              <a:prstGeom prst="diamond">
                <a:avLst/>
              </a:prstGeom>
              <a:solidFill>
                <a:srgbClr val="3AC279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Овал 22"/>
              <p:cNvSpPr/>
              <p:nvPr/>
            </p:nvSpPr>
            <p:spPr>
              <a:xfrm>
                <a:off x="4639224" y="3018883"/>
                <a:ext cx="474104" cy="474104"/>
              </a:xfrm>
              <a:prstGeom prst="ellipse">
                <a:avLst/>
              </a:prstGeom>
              <a:solidFill>
                <a:srgbClr val="3AC279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Овал 23"/>
              <p:cNvSpPr/>
              <p:nvPr/>
            </p:nvSpPr>
            <p:spPr>
              <a:xfrm>
                <a:off x="9797229" y="4731175"/>
                <a:ext cx="326130" cy="326130"/>
              </a:xfrm>
              <a:prstGeom prst="ellipse">
                <a:avLst/>
              </a:prstGeom>
              <a:solidFill>
                <a:srgbClr val="3AC279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" name="Группа 24"/>
            <p:cNvGrpSpPr/>
            <p:nvPr/>
          </p:nvGrpSpPr>
          <p:grpSpPr>
            <a:xfrm>
              <a:off x="-1092730" y="-1398894"/>
              <a:ext cx="13711607" cy="8959789"/>
              <a:chOff x="-292836" y="-945212"/>
              <a:chExt cx="13711607" cy="8959789"/>
            </a:xfrm>
          </p:grpSpPr>
          <p:sp>
            <p:nvSpPr>
              <p:cNvPr id="26" name="Ромб 25"/>
              <p:cNvSpPr/>
              <p:nvPr/>
            </p:nvSpPr>
            <p:spPr>
              <a:xfrm rot="4548860">
                <a:off x="1992025" y="3349113"/>
                <a:ext cx="1278320" cy="1278320"/>
              </a:xfrm>
              <a:prstGeom prst="diamond">
                <a:avLst/>
              </a:prstGeom>
              <a:solidFill>
                <a:srgbClr val="3AC279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Хорда 26"/>
              <p:cNvSpPr/>
              <p:nvPr/>
            </p:nvSpPr>
            <p:spPr>
              <a:xfrm rot="5023891">
                <a:off x="7675048" y="5724589"/>
                <a:ext cx="2289988" cy="2289988"/>
              </a:xfrm>
              <a:prstGeom prst="chord">
                <a:avLst>
                  <a:gd name="adj1" fmla="val 2700000"/>
                  <a:gd name="adj2" fmla="val 16603733"/>
                </a:avLst>
              </a:prstGeom>
              <a:solidFill>
                <a:srgbClr val="5EC28C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Ромб 27"/>
              <p:cNvSpPr/>
              <p:nvPr/>
            </p:nvSpPr>
            <p:spPr>
              <a:xfrm rot="5400000">
                <a:off x="5779086" y="3559510"/>
                <a:ext cx="483340" cy="483340"/>
              </a:xfrm>
              <a:prstGeom prst="diamond">
                <a:avLst/>
              </a:prstGeom>
              <a:solidFill>
                <a:srgbClr val="3AC279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3350368" y="5246387"/>
                <a:ext cx="1070807" cy="1070807"/>
              </a:xfrm>
              <a:prstGeom prst="ellipse">
                <a:avLst/>
              </a:prstGeom>
              <a:solidFill>
                <a:srgbClr val="3AC279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Хорда 29"/>
              <p:cNvSpPr/>
              <p:nvPr/>
            </p:nvSpPr>
            <p:spPr>
              <a:xfrm rot="3136475">
                <a:off x="11128783" y="3919861"/>
                <a:ext cx="2289988" cy="2289988"/>
              </a:xfrm>
              <a:prstGeom prst="chord">
                <a:avLst>
                  <a:gd name="adj1" fmla="val 2700000"/>
                  <a:gd name="adj2" fmla="val 16603733"/>
                </a:avLst>
              </a:prstGeom>
              <a:solidFill>
                <a:srgbClr val="5EC28C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Хорда 30"/>
              <p:cNvSpPr/>
              <p:nvPr/>
            </p:nvSpPr>
            <p:spPr>
              <a:xfrm rot="16200000">
                <a:off x="-292836" y="-945212"/>
                <a:ext cx="2289988" cy="2289988"/>
              </a:xfrm>
              <a:prstGeom prst="chord">
                <a:avLst>
                  <a:gd name="adj1" fmla="val 2700000"/>
                  <a:gd name="adj2" fmla="val 16603733"/>
                </a:avLst>
              </a:prstGeom>
              <a:solidFill>
                <a:srgbClr val="5EC28C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Ромб 31"/>
              <p:cNvSpPr/>
              <p:nvPr/>
            </p:nvSpPr>
            <p:spPr>
              <a:xfrm rot="1638341">
                <a:off x="5627044" y="5248920"/>
                <a:ext cx="1302774" cy="1302774"/>
              </a:xfrm>
              <a:prstGeom prst="diamond">
                <a:avLst/>
              </a:prstGeom>
              <a:solidFill>
                <a:srgbClr val="3AC279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Ромб 32"/>
              <p:cNvSpPr/>
              <p:nvPr/>
            </p:nvSpPr>
            <p:spPr>
              <a:xfrm>
                <a:off x="6776188" y="2808236"/>
                <a:ext cx="2348121" cy="2348121"/>
              </a:xfrm>
              <a:prstGeom prst="diamond">
                <a:avLst/>
              </a:prstGeom>
              <a:solidFill>
                <a:srgbClr val="3AC279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Ромб 33"/>
              <p:cNvSpPr/>
              <p:nvPr/>
            </p:nvSpPr>
            <p:spPr>
              <a:xfrm rot="19665013">
                <a:off x="10190258" y="-156497"/>
                <a:ext cx="1908323" cy="1908323"/>
              </a:xfrm>
              <a:prstGeom prst="diamond">
                <a:avLst/>
              </a:prstGeom>
              <a:solidFill>
                <a:srgbClr val="3AC279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Ромб 34"/>
              <p:cNvSpPr/>
              <p:nvPr/>
            </p:nvSpPr>
            <p:spPr>
              <a:xfrm rot="3877652">
                <a:off x="2654099" y="1745628"/>
                <a:ext cx="799309" cy="799309"/>
              </a:xfrm>
              <a:prstGeom prst="diamond">
                <a:avLst/>
              </a:prstGeom>
              <a:solidFill>
                <a:srgbClr val="3AC279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Овал 35"/>
              <p:cNvSpPr/>
              <p:nvPr/>
            </p:nvSpPr>
            <p:spPr>
              <a:xfrm>
                <a:off x="3667054" y="4202816"/>
                <a:ext cx="565956" cy="565956"/>
              </a:xfrm>
              <a:prstGeom prst="ellipse">
                <a:avLst/>
              </a:prstGeom>
              <a:solidFill>
                <a:srgbClr val="3AC279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Овал 36"/>
              <p:cNvSpPr/>
              <p:nvPr/>
            </p:nvSpPr>
            <p:spPr>
              <a:xfrm>
                <a:off x="9750279" y="1836559"/>
                <a:ext cx="474104" cy="474104"/>
              </a:xfrm>
              <a:prstGeom prst="ellipse">
                <a:avLst/>
              </a:prstGeom>
              <a:solidFill>
                <a:srgbClr val="3AC279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Овал 37"/>
              <p:cNvSpPr/>
              <p:nvPr/>
            </p:nvSpPr>
            <p:spPr>
              <a:xfrm>
                <a:off x="5074681" y="4239310"/>
                <a:ext cx="326130" cy="326130"/>
              </a:xfrm>
              <a:prstGeom prst="ellipse">
                <a:avLst/>
              </a:prstGeom>
              <a:solidFill>
                <a:srgbClr val="3AC279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Ромб 38"/>
              <p:cNvSpPr/>
              <p:nvPr/>
            </p:nvSpPr>
            <p:spPr>
              <a:xfrm rot="5400000">
                <a:off x="6579687" y="2614736"/>
                <a:ext cx="483340" cy="483340"/>
              </a:xfrm>
              <a:prstGeom prst="diamond">
                <a:avLst/>
              </a:prstGeom>
              <a:solidFill>
                <a:srgbClr val="3AC279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Овал 39"/>
              <p:cNvSpPr/>
              <p:nvPr/>
            </p:nvSpPr>
            <p:spPr>
              <a:xfrm>
                <a:off x="4639224" y="3018883"/>
                <a:ext cx="474104" cy="474104"/>
              </a:xfrm>
              <a:prstGeom prst="ellipse">
                <a:avLst/>
              </a:prstGeom>
              <a:solidFill>
                <a:srgbClr val="3AC279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1" name="Группа 40"/>
            <p:cNvGrpSpPr/>
            <p:nvPr/>
          </p:nvGrpSpPr>
          <p:grpSpPr>
            <a:xfrm rot="19099615">
              <a:off x="7482694" y="3188777"/>
              <a:ext cx="3466111" cy="2097025"/>
              <a:chOff x="-292836" y="-945212"/>
              <a:chExt cx="12391417" cy="7496906"/>
            </a:xfrm>
          </p:grpSpPr>
          <p:sp>
            <p:nvSpPr>
              <p:cNvPr id="42" name="Ромб 41"/>
              <p:cNvSpPr/>
              <p:nvPr/>
            </p:nvSpPr>
            <p:spPr>
              <a:xfrm rot="4548860">
                <a:off x="1992025" y="3349113"/>
                <a:ext cx="1278320" cy="1278320"/>
              </a:xfrm>
              <a:prstGeom prst="diamond">
                <a:avLst/>
              </a:prstGeom>
              <a:solidFill>
                <a:srgbClr val="3AC279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Ромб 43"/>
              <p:cNvSpPr/>
              <p:nvPr/>
            </p:nvSpPr>
            <p:spPr>
              <a:xfrm rot="5400000">
                <a:off x="5779086" y="3559510"/>
                <a:ext cx="483340" cy="483340"/>
              </a:xfrm>
              <a:prstGeom prst="diamond">
                <a:avLst/>
              </a:prstGeom>
              <a:solidFill>
                <a:srgbClr val="3AC279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Овал 44"/>
              <p:cNvSpPr/>
              <p:nvPr/>
            </p:nvSpPr>
            <p:spPr>
              <a:xfrm>
                <a:off x="3350368" y="5246387"/>
                <a:ext cx="1070807" cy="1070807"/>
              </a:xfrm>
              <a:prstGeom prst="ellipse">
                <a:avLst/>
              </a:prstGeom>
              <a:solidFill>
                <a:srgbClr val="3AC279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Хорда 46"/>
              <p:cNvSpPr/>
              <p:nvPr/>
            </p:nvSpPr>
            <p:spPr>
              <a:xfrm rot="16200000">
                <a:off x="-292836" y="-945212"/>
                <a:ext cx="2289988" cy="2289988"/>
              </a:xfrm>
              <a:prstGeom prst="chord">
                <a:avLst>
                  <a:gd name="adj1" fmla="val 2700000"/>
                  <a:gd name="adj2" fmla="val 16603733"/>
                </a:avLst>
              </a:prstGeom>
              <a:solidFill>
                <a:srgbClr val="5EC28C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Ромб 47"/>
              <p:cNvSpPr/>
              <p:nvPr/>
            </p:nvSpPr>
            <p:spPr>
              <a:xfrm rot="1154070">
                <a:off x="6447972" y="667276"/>
                <a:ext cx="1239277" cy="1239277"/>
              </a:xfrm>
              <a:prstGeom prst="diamond">
                <a:avLst/>
              </a:prstGeom>
              <a:solidFill>
                <a:srgbClr val="3AC279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Ромб 48"/>
              <p:cNvSpPr/>
              <p:nvPr/>
            </p:nvSpPr>
            <p:spPr>
              <a:xfrm rot="1638341">
                <a:off x="5627044" y="5248920"/>
                <a:ext cx="1302774" cy="1302774"/>
              </a:xfrm>
              <a:prstGeom prst="diamond">
                <a:avLst/>
              </a:prstGeom>
              <a:solidFill>
                <a:srgbClr val="3AC279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Ромб 49"/>
              <p:cNvSpPr/>
              <p:nvPr/>
            </p:nvSpPr>
            <p:spPr>
              <a:xfrm>
                <a:off x="6776188" y="2808236"/>
                <a:ext cx="2348121" cy="2348121"/>
              </a:xfrm>
              <a:prstGeom prst="diamond">
                <a:avLst/>
              </a:prstGeom>
              <a:solidFill>
                <a:srgbClr val="3AC279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Ромб 50"/>
              <p:cNvSpPr/>
              <p:nvPr/>
            </p:nvSpPr>
            <p:spPr>
              <a:xfrm rot="19665013">
                <a:off x="10190258" y="-156497"/>
                <a:ext cx="1908323" cy="1908323"/>
              </a:xfrm>
              <a:prstGeom prst="diamond">
                <a:avLst/>
              </a:prstGeom>
              <a:solidFill>
                <a:srgbClr val="3AC279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Ромб 51"/>
              <p:cNvSpPr/>
              <p:nvPr/>
            </p:nvSpPr>
            <p:spPr>
              <a:xfrm rot="3877652">
                <a:off x="2654099" y="1745628"/>
                <a:ext cx="799309" cy="799309"/>
              </a:xfrm>
              <a:prstGeom prst="diamond">
                <a:avLst/>
              </a:prstGeom>
              <a:solidFill>
                <a:srgbClr val="3AC279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Овал 52"/>
              <p:cNvSpPr/>
              <p:nvPr/>
            </p:nvSpPr>
            <p:spPr>
              <a:xfrm>
                <a:off x="3667054" y="4202816"/>
                <a:ext cx="565956" cy="565956"/>
              </a:xfrm>
              <a:prstGeom prst="ellipse">
                <a:avLst/>
              </a:prstGeom>
              <a:solidFill>
                <a:srgbClr val="3AC279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Овал 53"/>
              <p:cNvSpPr/>
              <p:nvPr/>
            </p:nvSpPr>
            <p:spPr>
              <a:xfrm>
                <a:off x="9750279" y="1836559"/>
                <a:ext cx="474104" cy="474104"/>
              </a:xfrm>
              <a:prstGeom prst="ellipse">
                <a:avLst/>
              </a:prstGeom>
              <a:solidFill>
                <a:srgbClr val="3AC279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" name="Овал 54"/>
              <p:cNvSpPr/>
              <p:nvPr/>
            </p:nvSpPr>
            <p:spPr>
              <a:xfrm>
                <a:off x="5074681" y="4239310"/>
                <a:ext cx="326130" cy="326130"/>
              </a:xfrm>
              <a:prstGeom prst="ellipse">
                <a:avLst/>
              </a:prstGeom>
              <a:solidFill>
                <a:srgbClr val="3AC279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Ромб 55"/>
              <p:cNvSpPr/>
              <p:nvPr/>
            </p:nvSpPr>
            <p:spPr>
              <a:xfrm rot="5400000">
                <a:off x="6579687" y="2614736"/>
                <a:ext cx="483340" cy="483340"/>
              </a:xfrm>
              <a:prstGeom prst="diamond">
                <a:avLst/>
              </a:prstGeom>
              <a:solidFill>
                <a:srgbClr val="3AC279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Овал 56"/>
              <p:cNvSpPr/>
              <p:nvPr/>
            </p:nvSpPr>
            <p:spPr>
              <a:xfrm>
                <a:off x="4639224" y="3018883"/>
                <a:ext cx="474104" cy="474104"/>
              </a:xfrm>
              <a:prstGeom prst="ellipse">
                <a:avLst/>
              </a:prstGeom>
              <a:solidFill>
                <a:srgbClr val="3AC279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Овал 57"/>
              <p:cNvSpPr/>
              <p:nvPr/>
            </p:nvSpPr>
            <p:spPr>
              <a:xfrm>
                <a:off x="9797229" y="4731175"/>
                <a:ext cx="326130" cy="326130"/>
              </a:xfrm>
              <a:prstGeom prst="ellipse">
                <a:avLst/>
              </a:prstGeom>
              <a:solidFill>
                <a:srgbClr val="3AC279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65" name="Прямоугольник 64"/>
          <p:cNvSpPr/>
          <p:nvPr/>
        </p:nvSpPr>
        <p:spPr>
          <a:xfrm>
            <a:off x="3714973" y="4220956"/>
            <a:ext cx="7945668" cy="230832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	Ежемесячно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группа нотариусов </a:t>
            </a:r>
            <a:r>
              <a:rPr lang="ru-RU" sz="2400" b="1" dirty="0">
                <a:solidFill>
                  <a:srgbClr val="5EC2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посещает школу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 общается с детьми. Игры, викторины, спортивные соревнования – то, что нотариусы организуют для воспитанников школы-интерната во время посещений. Учащиеся в свою очередь неоднократно радовали гостей концертами.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13568" y="2288333"/>
            <a:ext cx="328464" cy="32846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араллелограмм 1"/>
          <p:cNvSpPr/>
          <p:nvPr/>
        </p:nvSpPr>
        <p:spPr>
          <a:xfrm>
            <a:off x="-2859314" y="0"/>
            <a:ext cx="7122077" cy="6858000"/>
          </a:xfrm>
          <a:prstGeom prst="parallelogram">
            <a:avLst>
              <a:gd name="adj" fmla="val 32556"/>
            </a:avLst>
          </a:prstGeom>
          <a:solidFill>
            <a:srgbClr val="3A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иагональная полоса 5"/>
          <p:cNvSpPr/>
          <p:nvPr/>
        </p:nvSpPr>
        <p:spPr>
          <a:xfrm rot="16200000">
            <a:off x="4426097" y="2304268"/>
            <a:ext cx="220995" cy="189125"/>
          </a:xfrm>
          <a:prstGeom prst="diagStripe">
            <a:avLst>
              <a:gd name="adj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Объект 2"/>
          <p:cNvSpPr txBox="1">
            <a:spLocks/>
          </p:cNvSpPr>
          <p:nvPr/>
        </p:nvSpPr>
        <p:spPr>
          <a:xfrm>
            <a:off x="4861036" y="1593151"/>
            <a:ext cx="6780101" cy="245615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Так, например,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smtClean="0">
                <a:solidFill>
                  <a:srgbClr val="5EC2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весны 2005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года нотариусы Тульской области </a:t>
            </a:r>
            <a:r>
              <a:rPr lang="ru-RU" sz="2400" b="1" dirty="0" smtClean="0">
                <a:solidFill>
                  <a:srgbClr val="5EC2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взяли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smtClean="0">
                <a:solidFill>
                  <a:srgbClr val="5EC2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шефство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над </a:t>
            </a:r>
            <a:r>
              <a:rPr lang="ru-RU" sz="2400" b="1" dirty="0" err="1" smtClean="0">
                <a:solidFill>
                  <a:srgbClr val="5EC2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Обидимской</a:t>
            </a:r>
            <a:r>
              <a:rPr lang="ru-RU" sz="2400" b="1" dirty="0" smtClean="0">
                <a:solidFill>
                  <a:srgbClr val="5EC2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школой интернатом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Нотариусы объединили усилия для осуществления мероприятий, направленных на создание </a:t>
            </a:r>
            <a:r>
              <a:rPr lang="ru-RU" sz="2400" b="1" dirty="0" smtClean="0">
                <a:solidFill>
                  <a:srgbClr val="5EC2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благоприятных условий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реабилитации и адаптации детей, оказывая посильную </a:t>
            </a:r>
            <a:r>
              <a:rPr lang="ru-RU" sz="2400" b="1" dirty="0" smtClean="0">
                <a:solidFill>
                  <a:srgbClr val="5EC2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помощь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как </a:t>
            </a:r>
            <a:r>
              <a:rPr lang="ru-RU" sz="2400" b="1" dirty="0" smtClean="0">
                <a:solidFill>
                  <a:srgbClr val="5EC2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материальную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так и </a:t>
            </a:r>
            <a:r>
              <a:rPr lang="ru-RU" sz="2400" b="1" dirty="0" smtClean="0">
                <a:solidFill>
                  <a:srgbClr val="5EC2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моральную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4719376" y="350335"/>
            <a:ext cx="6941264" cy="772343"/>
          </a:xfrm>
          <a:prstGeom prst="rect">
            <a:avLst/>
          </a:prstGeom>
          <a:solidFill>
            <a:srgbClr val="098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араллелограмм 2"/>
          <p:cNvSpPr/>
          <p:nvPr/>
        </p:nvSpPr>
        <p:spPr>
          <a:xfrm>
            <a:off x="2031062" y="0"/>
            <a:ext cx="3110540" cy="6858000"/>
          </a:xfrm>
          <a:prstGeom prst="parallelogram">
            <a:avLst>
              <a:gd name="adj" fmla="val 71190"/>
            </a:avLst>
          </a:prstGeom>
          <a:solidFill>
            <a:srgbClr val="035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бъект 2"/>
          <p:cNvSpPr txBox="1">
            <a:spLocks/>
          </p:cNvSpPr>
          <p:nvPr/>
        </p:nvSpPr>
        <p:spPr>
          <a:xfrm>
            <a:off x="4524036" y="362020"/>
            <a:ext cx="7277050" cy="44481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tabLst>
                <a:tab pos="1166813" algn="l"/>
              </a:tabLst>
            </a:pPr>
            <a:r>
              <a:rPr lang="ru-RU" sz="25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Но не только своей непосредственной деятельностью занимался Тульский Нотариат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94793" y="4360734"/>
            <a:ext cx="32971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alibri" panose="020F0502020204030204" pitchFamily="34" charset="0"/>
              </a:rPr>
              <a:t>Обидимская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alibri" panose="020F0502020204030204" pitchFamily="34" charset="0"/>
              </a:rPr>
              <a:t> школа интернат</a:t>
            </a:r>
            <a:endParaRPr lang="ru-RU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62" name="Рисунок 61" descr="http://cdn.n71.ru/files/forms/people_send/d52737de2e7edd38fb62811ec2e6cf871b1652f8/image1175162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" t="18839" b="31052"/>
          <a:stretch>
            <a:fillRect/>
          </a:stretch>
        </p:blipFill>
        <p:spPr bwMode="auto">
          <a:xfrm>
            <a:off x="-719643" y="2509328"/>
            <a:ext cx="5344590" cy="1839344"/>
          </a:xfrm>
          <a:custGeom>
            <a:avLst/>
            <a:gdLst>
              <a:gd name="connsiteX0" fmla="*/ 593943 w 5344590"/>
              <a:gd name="connsiteY0" fmla="*/ 0 h 1839344"/>
              <a:gd name="connsiteX1" fmla="*/ 5344590 w 5344590"/>
              <a:gd name="connsiteY1" fmla="*/ 0 h 1839344"/>
              <a:gd name="connsiteX2" fmla="*/ 5344590 w 5344590"/>
              <a:gd name="connsiteY2" fmla="*/ 150401 h 1839344"/>
              <a:gd name="connsiteX3" fmla="*/ 4799213 w 5344590"/>
              <a:gd name="connsiteY3" fmla="*/ 1839344 h 1839344"/>
              <a:gd name="connsiteX4" fmla="*/ 0 w 5344590"/>
              <a:gd name="connsiteY4" fmla="*/ 1839344 h 1839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4590" h="1839344">
                <a:moveTo>
                  <a:pt x="593943" y="0"/>
                </a:moveTo>
                <a:lnTo>
                  <a:pt x="5344590" y="0"/>
                </a:lnTo>
                <a:lnTo>
                  <a:pt x="5344590" y="150401"/>
                </a:lnTo>
                <a:lnTo>
                  <a:pt x="4799213" y="1839344"/>
                </a:lnTo>
                <a:lnTo>
                  <a:pt x="0" y="183934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0138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4" grpId="0" animBg="1"/>
      <p:bldP spid="6" grpId="0" animBg="1"/>
      <p:bldP spid="64" grpId="0" animBg="1"/>
      <p:bldP spid="6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Прямоугольник 96"/>
          <p:cNvSpPr/>
          <p:nvPr/>
        </p:nvSpPr>
        <p:spPr>
          <a:xfrm>
            <a:off x="-764164" y="1259752"/>
            <a:ext cx="14204623" cy="987585"/>
          </a:xfrm>
          <a:prstGeom prst="rect">
            <a:avLst/>
          </a:prstGeom>
          <a:solidFill>
            <a:srgbClr val="5EC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6" name="Группа 55"/>
          <p:cNvGrpSpPr/>
          <p:nvPr/>
        </p:nvGrpSpPr>
        <p:grpSpPr>
          <a:xfrm rot="3600000">
            <a:off x="-1189054" y="3176999"/>
            <a:ext cx="3835393" cy="2506221"/>
            <a:chOff x="-292836" y="-945212"/>
            <a:chExt cx="13711607" cy="8959789"/>
          </a:xfrm>
        </p:grpSpPr>
        <p:sp>
          <p:nvSpPr>
            <p:cNvPr id="57" name="Ромб 56"/>
            <p:cNvSpPr/>
            <p:nvPr/>
          </p:nvSpPr>
          <p:spPr>
            <a:xfrm rot="4548860">
              <a:off x="1992025" y="3349113"/>
              <a:ext cx="1278320" cy="1278320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Хорда 57"/>
            <p:cNvSpPr/>
            <p:nvPr/>
          </p:nvSpPr>
          <p:spPr>
            <a:xfrm rot="5023891">
              <a:off x="7675048" y="5724589"/>
              <a:ext cx="2289988" cy="2289988"/>
            </a:xfrm>
            <a:prstGeom prst="chord">
              <a:avLst>
                <a:gd name="adj1" fmla="val 2700000"/>
                <a:gd name="adj2" fmla="val 16603733"/>
              </a:avLst>
            </a:prstGeom>
            <a:solidFill>
              <a:srgbClr val="5EC28C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Ромб 58"/>
            <p:cNvSpPr/>
            <p:nvPr/>
          </p:nvSpPr>
          <p:spPr>
            <a:xfrm rot="5400000">
              <a:off x="5779086" y="3559510"/>
              <a:ext cx="483340" cy="483340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3350368" y="5246387"/>
              <a:ext cx="1070807" cy="1070807"/>
            </a:xfrm>
            <a:prstGeom prst="ellipse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Хорда 60"/>
            <p:cNvSpPr/>
            <p:nvPr/>
          </p:nvSpPr>
          <p:spPr>
            <a:xfrm rot="3136475">
              <a:off x="11128783" y="3919861"/>
              <a:ext cx="2289988" cy="2289988"/>
            </a:xfrm>
            <a:prstGeom prst="chord">
              <a:avLst>
                <a:gd name="adj1" fmla="val 2700000"/>
                <a:gd name="adj2" fmla="val 16603733"/>
              </a:avLst>
            </a:prstGeom>
            <a:solidFill>
              <a:srgbClr val="5EC28C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Хорда 61"/>
            <p:cNvSpPr/>
            <p:nvPr/>
          </p:nvSpPr>
          <p:spPr>
            <a:xfrm rot="16200000">
              <a:off x="-292836" y="-945212"/>
              <a:ext cx="2289988" cy="2289988"/>
            </a:xfrm>
            <a:prstGeom prst="chord">
              <a:avLst>
                <a:gd name="adj1" fmla="val 2700000"/>
                <a:gd name="adj2" fmla="val 16603733"/>
              </a:avLst>
            </a:prstGeom>
            <a:solidFill>
              <a:srgbClr val="5EC28C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Ромб 62"/>
            <p:cNvSpPr/>
            <p:nvPr/>
          </p:nvSpPr>
          <p:spPr>
            <a:xfrm rot="1154070">
              <a:off x="6447972" y="667276"/>
              <a:ext cx="1239277" cy="1239277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Ромб 63"/>
            <p:cNvSpPr/>
            <p:nvPr/>
          </p:nvSpPr>
          <p:spPr>
            <a:xfrm rot="1638341">
              <a:off x="5627044" y="5248920"/>
              <a:ext cx="1302774" cy="1302774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Ромб 64"/>
            <p:cNvSpPr/>
            <p:nvPr/>
          </p:nvSpPr>
          <p:spPr>
            <a:xfrm>
              <a:off x="6776188" y="2808236"/>
              <a:ext cx="2348121" cy="2348121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Ромб 65"/>
            <p:cNvSpPr/>
            <p:nvPr/>
          </p:nvSpPr>
          <p:spPr>
            <a:xfrm rot="19665013">
              <a:off x="10190258" y="-156497"/>
              <a:ext cx="1908323" cy="1908323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Ромб 66"/>
            <p:cNvSpPr/>
            <p:nvPr/>
          </p:nvSpPr>
          <p:spPr>
            <a:xfrm rot="3877652">
              <a:off x="2654099" y="1745628"/>
              <a:ext cx="799309" cy="799309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Овал 67"/>
            <p:cNvSpPr/>
            <p:nvPr/>
          </p:nvSpPr>
          <p:spPr>
            <a:xfrm>
              <a:off x="3667054" y="4202816"/>
              <a:ext cx="565956" cy="565956"/>
            </a:xfrm>
            <a:prstGeom prst="ellipse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9750279" y="1836559"/>
              <a:ext cx="474104" cy="474104"/>
            </a:xfrm>
            <a:prstGeom prst="ellipse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5074681" y="4239310"/>
              <a:ext cx="326130" cy="326130"/>
            </a:xfrm>
            <a:prstGeom prst="ellipse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Ромб 70"/>
            <p:cNvSpPr/>
            <p:nvPr/>
          </p:nvSpPr>
          <p:spPr>
            <a:xfrm rot="5400000">
              <a:off x="6579687" y="2614736"/>
              <a:ext cx="483340" cy="483340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4639224" y="3018883"/>
              <a:ext cx="474104" cy="474104"/>
            </a:xfrm>
            <a:prstGeom prst="ellipse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Овал 72"/>
            <p:cNvSpPr/>
            <p:nvPr/>
          </p:nvSpPr>
          <p:spPr>
            <a:xfrm>
              <a:off x="9797229" y="4731175"/>
              <a:ext cx="326130" cy="326130"/>
            </a:xfrm>
            <a:prstGeom prst="ellipse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-1092730" y="-1398894"/>
            <a:ext cx="13711607" cy="8959789"/>
            <a:chOff x="-1092730" y="-1398894"/>
            <a:chExt cx="13711607" cy="8959789"/>
          </a:xfrm>
        </p:grpSpPr>
        <p:grpSp>
          <p:nvGrpSpPr>
            <p:cNvPr id="6" name="Группа 5"/>
            <p:cNvGrpSpPr/>
            <p:nvPr/>
          </p:nvGrpSpPr>
          <p:grpSpPr>
            <a:xfrm rot="11407608">
              <a:off x="4536721" y="-505750"/>
              <a:ext cx="4824363" cy="3152459"/>
              <a:chOff x="-292836" y="-945212"/>
              <a:chExt cx="13711607" cy="8959789"/>
            </a:xfrm>
          </p:grpSpPr>
          <p:sp>
            <p:nvSpPr>
              <p:cNvPr id="39" name="Ромб 38"/>
              <p:cNvSpPr/>
              <p:nvPr/>
            </p:nvSpPr>
            <p:spPr>
              <a:xfrm rot="4548860">
                <a:off x="1992025" y="3349113"/>
                <a:ext cx="1278320" cy="1278320"/>
              </a:xfrm>
              <a:prstGeom prst="diamond">
                <a:avLst/>
              </a:prstGeom>
              <a:solidFill>
                <a:srgbClr val="3AC279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Хорда 39"/>
              <p:cNvSpPr/>
              <p:nvPr/>
            </p:nvSpPr>
            <p:spPr>
              <a:xfrm rot="5023891">
                <a:off x="7675048" y="5724589"/>
                <a:ext cx="2289988" cy="2289988"/>
              </a:xfrm>
              <a:prstGeom prst="chord">
                <a:avLst>
                  <a:gd name="adj1" fmla="val 2700000"/>
                  <a:gd name="adj2" fmla="val 16603733"/>
                </a:avLst>
              </a:prstGeom>
              <a:solidFill>
                <a:srgbClr val="5EC28C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Ромб 40"/>
              <p:cNvSpPr/>
              <p:nvPr/>
            </p:nvSpPr>
            <p:spPr>
              <a:xfrm rot="5400000">
                <a:off x="5779086" y="3559510"/>
                <a:ext cx="483340" cy="483340"/>
              </a:xfrm>
              <a:prstGeom prst="diamond">
                <a:avLst/>
              </a:prstGeom>
              <a:solidFill>
                <a:srgbClr val="3AC279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Овал 41"/>
              <p:cNvSpPr/>
              <p:nvPr/>
            </p:nvSpPr>
            <p:spPr>
              <a:xfrm>
                <a:off x="3350368" y="5246387"/>
                <a:ext cx="1070807" cy="1070807"/>
              </a:xfrm>
              <a:prstGeom prst="ellipse">
                <a:avLst/>
              </a:prstGeom>
              <a:solidFill>
                <a:srgbClr val="3AC279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Хорда 42"/>
              <p:cNvSpPr/>
              <p:nvPr/>
            </p:nvSpPr>
            <p:spPr>
              <a:xfrm rot="3136475">
                <a:off x="11128783" y="3919861"/>
                <a:ext cx="2289988" cy="2289988"/>
              </a:xfrm>
              <a:prstGeom prst="chord">
                <a:avLst>
                  <a:gd name="adj1" fmla="val 2700000"/>
                  <a:gd name="adj2" fmla="val 16603733"/>
                </a:avLst>
              </a:prstGeom>
              <a:solidFill>
                <a:srgbClr val="5EC28C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Хорда 43"/>
              <p:cNvSpPr/>
              <p:nvPr/>
            </p:nvSpPr>
            <p:spPr>
              <a:xfrm rot="16200000">
                <a:off x="-292836" y="-945212"/>
                <a:ext cx="2289988" cy="2289988"/>
              </a:xfrm>
              <a:prstGeom prst="chord">
                <a:avLst>
                  <a:gd name="adj1" fmla="val 2700000"/>
                  <a:gd name="adj2" fmla="val 16603733"/>
                </a:avLst>
              </a:prstGeom>
              <a:solidFill>
                <a:srgbClr val="5EC28C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Ромб 44"/>
              <p:cNvSpPr/>
              <p:nvPr/>
            </p:nvSpPr>
            <p:spPr>
              <a:xfrm rot="1154070">
                <a:off x="6447972" y="667276"/>
                <a:ext cx="1239277" cy="1239277"/>
              </a:xfrm>
              <a:prstGeom prst="diamond">
                <a:avLst/>
              </a:prstGeom>
              <a:solidFill>
                <a:srgbClr val="3AC279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Ромб 45"/>
              <p:cNvSpPr/>
              <p:nvPr/>
            </p:nvSpPr>
            <p:spPr>
              <a:xfrm rot="1638341">
                <a:off x="5627044" y="5248920"/>
                <a:ext cx="1302774" cy="1302774"/>
              </a:xfrm>
              <a:prstGeom prst="diamond">
                <a:avLst/>
              </a:prstGeom>
              <a:solidFill>
                <a:srgbClr val="3AC279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Ромб 46"/>
              <p:cNvSpPr/>
              <p:nvPr/>
            </p:nvSpPr>
            <p:spPr>
              <a:xfrm>
                <a:off x="6776188" y="2808236"/>
                <a:ext cx="2348121" cy="2348121"/>
              </a:xfrm>
              <a:prstGeom prst="diamond">
                <a:avLst/>
              </a:prstGeom>
              <a:solidFill>
                <a:srgbClr val="3AC279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Ромб 47"/>
              <p:cNvSpPr/>
              <p:nvPr/>
            </p:nvSpPr>
            <p:spPr>
              <a:xfrm rot="19665013">
                <a:off x="10190258" y="-156497"/>
                <a:ext cx="1908323" cy="1908323"/>
              </a:xfrm>
              <a:prstGeom prst="diamond">
                <a:avLst/>
              </a:prstGeom>
              <a:solidFill>
                <a:srgbClr val="3AC279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Ромб 48"/>
              <p:cNvSpPr/>
              <p:nvPr/>
            </p:nvSpPr>
            <p:spPr>
              <a:xfrm rot="3877652">
                <a:off x="2654099" y="1745628"/>
                <a:ext cx="799309" cy="799309"/>
              </a:xfrm>
              <a:prstGeom prst="diamond">
                <a:avLst/>
              </a:prstGeom>
              <a:solidFill>
                <a:srgbClr val="3AC279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Овал 49"/>
              <p:cNvSpPr/>
              <p:nvPr/>
            </p:nvSpPr>
            <p:spPr>
              <a:xfrm>
                <a:off x="3667054" y="4202816"/>
                <a:ext cx="565956" cy="565956"/>
              </a:xfrm>
              <a:prstGeom prst="ellipse">
                <a:avLst/>
              </a:prstGeom>
              <a:solidFill>
                <a:srgbClr val="3AC279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Овал 50"/>
              <p:cNvSpPr/>
              <p:nvPr/>
            </p:nvSpPr>
            <p:spPr>
              <a:xfrm>
                <a:off x="9750279" y="1836559"/>
                <a:ext cx="474104" cy="474104"/>
              </a:xfrm>
              <a:prstGeom prst="ellipse">
                <a:avLst/>
              </a:prstGeom>
              <a:solidFill>
                <a:srgbClr val="3AC279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Овал 51"/>
              <p:cNvSpPr/>
              <p:nvPr/>
            </p:nvSpPr>
            <p:spPr>
              <a:xfrm>
                <a:off x="5074681" y="4239310"/>
                <a:ext cx="326130" cy="326130"/>
              </a:xfrm>
              <a:prstGeom prst="ellipse">
                <a:avLst/>
              </a:prstGeom>
              <a:solidFill>
                <a:srgbClr val="3AC279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Ромб 52"/>
              <p:cNvSpPr/>
              <p:nvPr/>
            </p:nvSpPr>
            <p:spPr>
              <a:xfrm rot="5400000">
                <a:off x="6579687" y="2614736"/>
                <a:ext cx="483340" cy="483340"/>
              </a:xfrm>
              <a:prstGeom prst="diamond">
                <a:avLst/>
              </a:prstGeom>
              <a:solidFill>
                <a:srgbClr val="3AC279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Овал 53"/>
              <p:cNvSpPr/>
              <p:nvPr/>
            </p:nvSpPr>
            <p:spPr>
              <a:xfrm>
                <a:off x="4639224" y="3018883"/>
                <a:ext cx="474104" cy="474104"/>
              </a:xfrm>
              <a:prstGeom prst="ellipse">
                <a:avLst/>
              </a:prstGeom>
              <a:solidFill>
                <a:srgbClr val="3AC279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" name="Овал 54"/>
              <p:cNvSpPr/>
              <p:nvPr/>
            </p:nvSpPr>
            <p:spPr>
              <a:xfrm>
                <a:off x="9797229" y="4731175"/>
                <a:ext cx="326130" cy="326130"/>
              </a:xfrm>
              <a:prstGeom prst="ellipse">
                <a:avLst/>
              </a:prstGeom>
              <a:solidFill>
                <a:srgbClr val="3AC279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" name="Группа 6"/>
            <p:cNvGrpSpPr/>
            <p:nvPr/>
          </p:nvGrpSpPr>
          <p:grpSpPr>
            <a:xfrm>
              <a:off x="-1092730" y="-1398894"/>
              <a:ext cx="13711607" cy="8959789"/>
              <a:chOff x="-292836" y="-945212"/>
              <a:chExt cx="13711607" cy="8959789"/>
            </a:xfrm>
          </p:grpSpPr>
          <p:sp>
            <p:nvSpPr>
              <p:cNvPr id="24" name="Ромб 23"/>
              <p:cNvSpPr/>
              <p:nvPr/>
            </p:nvSpPr>
            <p:spPr>
              <a:xfrm rot="4548860">
                <a:off x="1992025" y="3349113"/>
                <a:ext cx="1278320" cy="1278320"/>
              </a:xfrm>
              <a:prstGeom prst="diamond">
                <a:avLst/>
              </a:prstGeom>
              <a:solidFill>
                <a:srgbClr val="3AC279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Хорда 24"/>
              <p:cNvSpPr/>
              <p:nvPr/>
            </p:nvSpPr>
            <p:spPr>
              <a:xfrm rot="5023891">
                <a:off x="7675048" y="5724589"/>
                <a:ext cx="2289988" cy="2289988"/>
              </a:xfrm>
              <a:prstGeom prst="chord">
                <a:avLst>
                  <a:gd name="adj1" fmla="val 2700000"/>
                  <a:gd name="adj2" fmla="val 16603733"/>
                </a:avLst>
              </a:prstGeom>
              <a:solidFill>
                <a:srgbClr val="5EC28C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Ромб 25"/>
              <p:cNvSpPr/>
              <p:nvPr/>
            </p:nvSpPr>
            <p:spPr>
              <a:xfrm rot="5400000">
                <a:off x="5779086" y="3559510"/>
                <a:ext cx="483340" cy="483340"/>
              </a:xfrm>
              <a:prstGeom prst="diamond">
                <a:avLst/>
              </a:prstGeom>
              <a:solidFill>
                <a:srgbClr val="3AC279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Овал 26"/>
              <p:cNvSpPr/>
              <p:nvPr/>
            </p:nvSpPr>
            <p:spPr>
              <a:xfrm>
                <a:off x="3350368" y="5246387"/>
                <a:ext cx="1070807" cy="1070807"/>
              </a:xfrm>
              <a:prstGeom prst="ellipse">
                <a:avLst/>
              </a:prstGeom>
              <a:solidFill>
                <a:srgbClr val="3AC279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Хорда 27"/>
              <p:cNvSpPr/>
              <p:nvPr/>
            </p:nvSpPr>
            <p:spPr>
              <a:xfrm rot="3136475">
                <a:off x="11128783" y="3919861"/>
                <a:ext cx="2289988" cy="2289988"/>
              </a:xfrm>
              <a:prstGeom prst="chord">
                <a:avLst>
                  <a:gd name="adj1" fmla="val 2700000"/>
                  <a:gd name="adj2" fmla="val 16603733"/>
                </a:avLst>
              </a:prstGeom>
              <a:solidFill>
                <a:srgbClr val="5EC28C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Хорда 28"/>
              <p:cNvSpPr/>
              <p:nvPr/>
            </p:nvSpPr>
            <p:spPr>
              <a:xfrm rot="16200000">
                <a:off x="-292836" y="-945212"/>
                <a:ext cx="2289988" cy="2289988"/>
              </a:xfrm>
              <a:prstGeom prst="chord">
                <a:avLst>
                  <a:gd name="adj1" fmla="val 2700000"/>
                  <a:gd name="adj2" fmla="val 16603733"/>
                </a:avLst>
              </a:prstGeom>
              <a:solidFill>
                <a:srgbClr val="5EC28C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Ромб 29"/>
              <p:cNvSpPr/>
              <p:nvPr/>
            </p:nvSpPr>
            <p:spPr>
              <a:xfrm rot="1638341">
                <a:off x="5627044" y="5248920"/>
                <a:ext cx="1302774" cy="1302774"/>
              </a:xfrm>
              <a:prstGeom prst="diamond">
                <a:avLst/>
              </a:prstGeom>
              <a:solidFill>
                <a:srgbClr val="3AC279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Ромб 30"/>
              <p:cNvSpPr/>
              <p:nvPr/>
            </p:nvSpPr>
            <p:spPr>
              <a:xfrm>
                <a:off x="6776188" y="2808236"/>
                <a:ext cx="2348121" cy="2348121"/>
              </a:xfrm>
              <a:prstGeom prst="diamond">
                <a:avLst/>
              </a:prstGeom>
              <a:solidFill>
                <a:srgbClr val="3AC279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Ромб 31"/>
              <p:cNvSpPr/>
              <p:nvPr/>
            </p:nvSpPr>
            <p:spPr>
              <a:xfrm rot="19665013">
                <a:off x="10190258" y="-156497"/>
                <a:ext cx="1908323" cy="1908323"/>
              </a:xfrm>
              <a:prstGeom prst="diamond">
                <a:avLst/>
              </a:prstGeom>
              <a:solidFill>
                <a:srgbClr val="3AC279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Ромб 32"/>
              <p:cNvSpPr/>
              <p:nvPr/>
            </p:nvSpPr>
            <p:spPr>
              <a:xfrm rot="3877652">
                <a:off x="2654099" y="1745628"/>
                <a:ext cx="799309" cy="799309"/>
              </a:xfrm>
              <a:prstGeom prst="diamond">
                <a:avLst/>
              </a:prstGeom>
              <a:solidFill>
                <a:srgbClr val="3AC279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Овал 33"/>
              <p:cNvSpPr/>
              <p:nvPr/>
            </p:nvSpPr>
            <p:spPr>
              <a:xfrm>
                <a:off x="3667054" y="4202816"/>
                <a:ext cx="565956" cy="565956"/>
              </a:xfrm>
              <a:prstGeom prst="ellipse">
                <a:avLst/>
              </a:prstGeom>
              <a:solidFill>
                <a:srgbClr val="3AC279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Овал 34"/>
              <p:cNvSpPr/>
              <p:nvPr/>
            </p:nvSpPr>
            <p:spPr>
              <a:xfrm>
                <a:off x="9750279" y="1836559"/>
                <a:ext cx="474104" cy="474104"/>
              </a:xfrm>
              <a:prstGeom prst="ellipse">
                <a:avLst/>
              </a:prstGeom>
              <a:solidFill>
                <a:srgbClr val="3AC279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Овал 35"/>
              <p:cNvSpPr/>
              <p:nvPr/>
            </p:nvSpPr>
            <p:spPr>
              <a:xfrm>
                <a:off x="5074681" y="4239310"/>
                <a:ext cx="326130" cy="326130"/>
              </a:xfrm>
              <a:prstGeom prst="ellipse">
                <a:avLst/>
              </a:prstGeom>
              <a:solidFill>
                <a:srgbClr val="3AC279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Ромб 36"/>
              <p:cNvSpPr/>
              <p:nvPr/>
            </p:nvSpPr>
            <p:spPr>
              <a:xfrm rot="5400000">
                <a:off x="6579687" y="2614736"/>
                <a:ext cx="483340" cy="483340"/>
              </a:xfrm>
              <a:prstGeom prst="diamond">
                <a:avLst/>
              </a:prstGeom>
              <a:solidFill>
                <a:srgbClr val="3AC279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Овал 37"/>
              <p:cNvSpPr/>
              <p:nvPr/>
            </p:nvSpPr>
            <p:spPr>
              <a:xfrm>
                <a:off x="4639224" y="3018883"/>
                <a:ext cx="474104" cy="474104"/>
              </a:xfrm>
              <a:prstGeom prst="ellipse">
                <a:avLst/>
              </a:prstGeom>
              <a:solidFill>
                <a:srgbClr val="3AC279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" name="Группа 7"/>
            <p:cNvGrpSpPr/>
            <p:nvPr/>
          </p:nvGrpSpPr>
          <p:grpSpPr>
            <a:xfrm rot="19099615">
              <a:off x="7482694" y="3188777"/>
              <a:ext cx="3466111" cy="2097025"/>
              <a:chOff x="-292836" y="-945212"/>
              <a:chExt cx="12391417" cy="7496906"/>
            </a:xfrm>
          </p:grpSpPr>
          <p:sp>
            <p:nvSpPr>
              <p:cNvPr id="9" name="Ромб 8"/>
              <p:cNvSpPr/>
              <p:nvPr/>
            </p:nvSpPr>
            <p:spPr>
              <a:xfrm rot="4548860">
                <a:off x="1992025" y="3349113"/>
                <a:ext cx="1278320" cy="1278320"/>
              </a:xfrm>
              <a:prstGeom prst="diamond">
                <a:avLst/>
              </a:prstGeom>
              <a:solidFill>
                <a:srgbClr val="3AC279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Ромб 9"/>
              <p:cNvSpPr/>
              <p:nvPr/>
            </p:nvSpPr>
            <p:spPr>
              <a:xfrm rot="5400000">
                <a:off x="5779086" y="3559510"/>
                <a:ext cx="483340" cy="483340"/>
              </a:xfrm>
              <a:prstGeom prst="diamond">
                <a:avLst/>
              </a:prstGeom>
              <a:solidFill>
                <a:srgbClr val="3AC279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3350368" y="5246387"/>
                <a:ext cx="1070807" cy="1070807"/>
              </a:xfrm>
              <a:prstGeom prst="ellipse">
                <a:avLst/>
              </a:prstGeom>
              <a:solidFill>
                <a:srgbClr val="3AC279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Хорда 11"/>
              <p:cNvSpPr/>
              <p:nvPr/>
            </p:nvSpPr>
            <p:spPr>
              <a:xfrm rot="16200000">
                <a:off x="-292836" y="-945212"/>
                <a:ext cx="2289988" cy="2289988"/>
              </a:xfrm>
              <a:prstGeom prst="chord">
                <a:avLst>
                  <a:gd name="adj1" fmla="val 2700000"/>
                  <a:gd name="adj2" fmla="val 16603733"/>
                </a:avLst>
              </a:prstGeom>
              <a:solidFill>
                <a:srgbClr val="5EC28C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Ромб 12"/>
              <p:cNvSpPr/>
              <p:nvPr/>
            </p:nvSpPr>
            <p:spPr>
              <a:xfrm rot="1154070">
                <a:off x="6447972" y="667276"/>
                <a:ext cx="1239277" cy="1239277"/>
              </a:xfrm>
              <a:prstGeom prst="diamond">
                <a:avLst/>
              </a:prstGeom>
              <a:solidFill>
                <a:srgbClr val="3AC279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Ромб 13"/>
              <p:cNvSpPr/>
              <p:nvPr/>
            </p:nvSpPr>
            <p:spPr>
              <a:xfrm rot="1638341">
                <a:off x="5627044" y="5248920"/>
                <a:ext cx="1302774" cy="1302774"/>
              </a:xfrm>
              <a:prstGeom prst="diamond">
                <a:avLst/>
              </a:prstGeom>
              <a:solidFill>
                <a:srgbClr val="3AC279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Ромб 14"/>
              <p:cNvSpPr/>
              <p:nvPr/>
            </p:nvSpPr>
            <p:spPr>
              <a:xfrm>
                <a:off x="6776188" y="2808236"/>
                <a:ext cx="2348121" cy="2348121"/>
              </a:xfrm>
              <a:prstGeom prst="diamond">
                <a:avLst/>
              </a:prstGeom>
              <a:solidFill>
                <a:srgbClr val="3AC279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Ромб 15"/>
              <p:cNvSpPr/>
              <p:nvPr/>
            </p:nvSpPr>
            <p:spPr>
              <a:xfrm rot="19665013">
                <a:off x="10190258" y="-156497"/>
                <a:ext cx="1908323" cy="1908323"/>
              </a:xfrm>
              <a:prstGeom prst="diamond">
                <a:avLst/>
              </a:prstGeom>
              <a:solidFill>
                <a:srgbClr val="3AC279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Ромб 16"/>
              <p:cNvSpPr/>
              <p:nvPr/>
            </p:nvSpPr>
            <p:spPr>
              <a:xfrm rot="3877652">
                <a:off x="2654099" y="1745628"/>
                <a:ext cx="799309" cy="799309"/>
              </a:xfrm>
              <a:prstGeom prst="diamond">
                <a:avLst/>
              </a:prstGeom>
              <a:solidFill>
                <a:srgbClr val="3AC279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Овал 17"/>
              <p:cNvSpPr/>
              <p:nvPr/>
            </p:nvSpPr>
            <p:spPr>
              <a:xfrm>
                <a:off x="3667054" y="4202816"/>
                <a:ext cx="565956" cy="565956"/>
              </a:xfrm>
              <a:prstGeom prst="ellipse">
                <a:avLst/>
              </a:prstGeom>
              <a:solidFill>
                <a:srgbClr val="3AC279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Овал 18"/>
              <p:cNvSpPr/>
              <p:nvPr/>
            </p:nvSpPr>
            <p:spPr>
              <a:xfrm>
                <a:off x="9750279" y="1836559"/>
                <a:ext cx="474104" cy="474104"/>
              </a:xfrm>
              <a:prstGeom prst="ellipse">
                <a:avLst/>
              </a:prstGeom>
              <a:solidFill>
                <a:srgbClr val="3AC279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Овал 19"/>
              <p:cNvSpPr/>
              <p:nvPr/>
            </p:nvSpPr>
            <p:spPr>
              <a:xfrm>
                <a:off x="5074681" y="4239310"/>
                <a:ext cx="326130" cy="326130"/>
              </a:xfrm>
              <a:prstGeom prst="ellipse">
                <a:avLst/>
              </a:prstGeom>
              <a:solidFill>
                <a:srgbClr val="3AC279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Ромб 20"/>
              <p:cNvSpPr/>
              <p:nvPr/>
            </p:nvSpPr>
            <p:spPr>
              <a:xfrm rot="5400000">
                <a:off x="6579687" y="2614736"/>
                <a:ext cx="483340" cy="483340"/>
              </a:xfrm>
              <a:prstGeom prst="diamond">
                <a:avLst/>
              </a:prstGeom>
              <a:solidFill>
                <a:srgbClr val="3AC279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Овал 21"/>
              <p:cNvSpPr/>
              <p:nvPr/>
            </p:nvSpPr>
            <p:spPr>
              <a:xfrm>
                <a:off x="4639224" y="3018883"/>
                <a:ext cx="474104" cy="474104"/>
              </a:xfrm>
              <a:prstGeom prst="ellipse">
                <a:avLst/>
              </a:prstGeom>
              <a:solidFill>
                <a:srgbClr val="3AC279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Овал 22"/>
              <p:cNvSpPr/>
              <p:nvPr/>
            </p:nvSpPr>
            <p:spPr>
              <a:xfrm>
                <a:off x="9797229" y="4731175"/>
                <a:ext cx="326130" cy="326130"/>
              </a:xfrm>
              <a:prstGeom prst="ellipse">
                <a:avLst/>
              </a:prstGeom>
              <a:solidFill>
                <a:srgbClr val="3AC279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" name="Прямоугольник 1"/>
          <p:cNvSpPr/>
          <p:nvPr/>
        </p:nvSpPr>
        <p:spPr>
          <a:xfrm>
            <a:off x="0" y="6673850"/>
            <a:ext cx="12192000" cy="184150"/>
          </a:xfrm>
          <a:prstGeom prst="rect">
            <a:avLst/>
          </a:prstGeom>
          <a:solidFill>
            <a:srgbClr val="098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6483350"/>
            <a:ext cx="12192000" cy="190500"/>
          </a:xfrm>
          <a:prstGeom prst="rect">
            <a:avLst/>
          </a:prstGeom>
          <a:solidFill>
            <a:srgbClr val="035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Диагональная полоса 73"/>
          <p:cNvSpPr/>
          <p:nvPr/>
        </p:nvSpPr>
        <p:spPr>
          <a:xfrm rot="3687843">
            <a:off x="4466626" y="-680759"/>
            <a:ext cx="1482857" cy="1482857"/>
          </a:xfrm>
          <a:prstGeom prst="diagStripe">
            <a:avLst>
              <a:gd name="adj" fmla="val 97086"/>
            </a:avLst>
          </a:prstGeom>
          <a:solidFill>
            <a:srgbClr val="3A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5" name="Диагональная полоса 74"/>
          <p:cNvSpPr/>
          <p:nvPr/>
        </p:nvSpPr>
        <p:spPr>
          <a:xfrm rot="4733443">
            <a:off x="6226142" y="-261837"/>
            <a:ext cx="720431" cy="720431"/>
          </a:xfrm>
          <a:prstGeom prst="diagStripe">
            <a:avLst>
              <a:gd name="adj" fmla="val 97086"/>
            </a:avLst>
          </a:prstGeom>
          <a:solidFill>
            <a:srgbClr val="3A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6" name="Диагональная полоса 75"/>
          <p:cNvSpPr/>
          <p:nvPr/>
        </p:nvSpPr>
        <p:spPr>
          <a:xfrm rot="11978238">
            <a:off x="3102557" y="-347148"/>
            <a:ext cx="878084" cy="878084"/>
          </a:xfrm>
          <a:prstGeom prst="diagStripe">
            <a:avLst>
              <a:gd name="adj" fmla="val 97086"/>
            </a:avLst>
          </a:prstGeom>
          <a:solidFill>
            <a:srgbClr val="3A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7" name="Диагональная полоса 76"/>
          <p:cNvSpPr/>
          <p:nvPr/>
        </p:nvSpPr>
        <p:spPr>
          <a:xfrm rot="5989955">
            <a:off x="5364494" y="147760"/>
            <a:ext cx="459966" cy="459966"/>
          </a:xfrm>
          <a:prstGeom prst="diagStripe">
            <a:avLst>
              <a:gd name="adj" fmla="val 97086"/>
            </a:avLst>
          </a:prstGeom>
          <a:solidFill>
            <a:srgbClr val="3A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8" name="Диагональная полоса 77"/>
          <p:cNvSpPr/>
          <p:nvPr/>
        </p:nvSpPr>
        <p:spPr>
          <a:xfrm rot="5989955">
            <a:off x="5636573" y="192992"/>
            <a:ext cx="256401" cy="256401"/>
          </a:xfrm>
          <a:prstGeom prst="diagStripe">
            <a:avLst>
              <a:gd name="adj" fmla="val 97086"/>
            </a:avLst>
          </a:prstGeom>
          <a:solidFill>
            <a:srgbClr val="3A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9" name="Диагональная полоса 78"/>
          <p:cNvSpPr/>
          <p:nvPr/>
        </p:nvSpPr>
        <p:spPr>
          <a:xfrm rot="5989955">
            <a:off x="3479365" y="135610"/>
            <a:ext cx="256401" cy="256401"/>
          </a:xfrm>
          <a:prstGeom prst="diagStripe">
            <a:avLst>
              <a:gd name="adj" fmla="val 97086"/>
            </a:avLst>
          </a:prstGeom>
          <a:solidFill>
            <a:srgbClr val="3A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0" name="Диагональная полоса 79"/>
          <p:cNvSpPr/>
          <p:nvPr/>
        </p:nvSpPr>
        <p:spPr>
          <a:xfrm rot="8034934">
            <a:off x="5350335" y="251637"/>
            <a:ext cx="256401" cy="256401"/>
          </a:xfrm>
          <a:prstGeom prst="diagStripe">
            <a:avLst>
              <a:gd name="adj" fmla="val 97086"/>
            </a:avLst>
          </a:prstGeom>
          <a:solidFill>
            <a:srgbClr val="3A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1" name="Диагональная полоса 80"/>
          <p:cNvSpPr/>
          <p:nvPr/>
        </p:nvSpPr>
        <p:spPr>
          <a:xfrm rot="11700000">
            <a:off x="10989882" y="-589851"/>
            <a:ext cx="1482857" cy="1482857"/>
          </a:xfrm>
          <a:prstGeom prst="diagStripe">
            <a:avLst>
              <a:gd name="adj" fmla="val 97086"/>
            </a:avLst>
          </a:prstGeom>
          <a:solidFill>
            <a:srgbClr val="3A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2" name="Диагональная полоса 81"/>
          <p:cNvSpPr/>
          <p:nvPr/>
        </p:nvSpPr>
        <p:spPr>
          <a:xfrm rot="19916150">
            <a:off x="11430656" y="246978"/>
            <a:ext cx="459966" cy="459966"/>
          </a:xfrm>
          <a:prstGeom prst="diagStripe">
            <a:avLst>
              <a:gd name="adj" fmla="val 97086"/>
            </a:avLst>
          </a:prstGeom>
          <a:solidFill>
            <a:srgbClr val="3A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3" name="Диагональная полоса 82"/>
          <p:cNvSpPr/>
          <p:nvPr/>
        </p:nvSpPr>
        <p:spPr>
          <a:xfrm rot="13539055">
            <a:off x="11006635" y="401160"/>
            <a:ext cx="158698" cy="158698"/>
          </a:xfrm>
          <a:prstGeom prst="diagStripe">
            <a:avLst>
              <a:gd name="adj" fmla="val 97086"/>
            </a:avLst>
          </a:prstGeom>
          <a:solidFill>
            <a:srgbClr val="3A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4" name="Диагональная полоса 83"/>
          <p:cNvSpPr/>
          <p:nvPr/>
        </p:nvSpPr>
        <p:spPr>
          <a:xfrm rot="14226125">
            <a:off x="11203860" y="135610"/>
            <a:ext cx="256401" cy="256401"/>
          </a:xfrm>
          <a:prstGeom prst="diagStripe">
            <a:avLst>
              <a:gd name="adj" fmla="val 97086"/>
            </a:avLst>
          </a:prstGeom>
          <a:solidFill>
            <a:srgbClr val="3A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5" name="Диагональная полоса 84"/>
          <p:cNvSpPr/>
          <p:nvPr/>
        </p:nvSpPr>
        <p:spPr>
          <a:xfrm rot="12177401">
            <a:off x="11448917" y="534876"/>
            <a:ext cx="158698" cy="158698"/>
          </a:xfrm>
          <a:prstGeom prst="diagStripe">
            <a:avLst>
              <a:gd name="adj" fmla="val 97086"/>
            </a:avLst>
          </a:prstGeom>
          <a:solidFill>
            <a:srgbClr val="3A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6" name="Диагональная полоса 85"/>
          <p:cNvSpPr/>
          <p:nvPr/>
        </p:nvSpPr>
        <p:spPr>
          <a:xfrm rot="17752754">
            <a:off x="11687314" y="280466"/>
            <a:ext cx="158698" cy="158698"/>
          </a:xfrm>
          <a:prstGeom prst="diagStripe">
            <a:avLst>
              <a:gd name="adj" fmla="val 97086"/>
            </a:avLst>
          </a:prstGeom>
          <a:solidFill>
            <a:srgbClr val="3A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7" name="Диагональная полоса 86"/>
          <p:cNvSpPr/>
          <p:nvPr/>
        </p:nvSpPr>
        <p:spPr>
          <a:xfrm rot="17752754">
            <a:off x="11633621" y="473127"/>
            <a:ext cx="113897" cy="113897"/>
          </a:xfrm>
          <a:prstGeom prst="diagStripe">
            <a:avLst>
              <a:gd name="adj" fmla="val 97086"/>
            </a:avLst>
          </a:prstGeom>
          <a:solidFill>
            <a:srgbClr val="3A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8" name="Диагональная полоса 87"/>
          <p:cNvSpPr/>
          <p:nvPr/>
        </p:nvSpPr>
        <p:spPr>
          <a:xfrm rot="18942394">
            <a:off x="11713811" y="383797"/>
            <a:ext cx="108827" cy="108827"/>
          </a:xfrm>
          <a:prstGeom prst="diagStripe">
            <a:avLst>
              <a:gd name="adj" fmla="val 97086"/>
            </a:avLst>
          </a:prstGeom>
          <a:solidFill>
            <a:srgbClr val="3A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9" name="Диагональная полоса 88"/>
          <p:cNvSpPr/>
          <p:nvPr/>
        </p:nvSpPr>
        <p:spPr>
          <a:xfrm rot="16200000">
            <a:off x="11745234" y="299472"/>
            <a:ext cx="108827" cy="108827"/>
          </a:xfrm>
          <a:prstGeom prst="diagStripe">
            <a:avLst>
              <a:gd name="adj" fmla="val 97086"/>
            </a:avLst>
          </a:prstGeom>
          <a:solidFill>
            <a:srgbClr val="3A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0" name="Диагональная полоса 89"/>
          <p:cNvSpPr/>
          <p:nvPr/>
        </p:nvSpPr>
        <p:spPr>
          <a:xfrm rot="231232">
            <a:off x="-128875" y="437378"/>
            <a:ext cx="1482857" cy="1482857"/>
          </a:xfrm>
          <a:prstGeom prst="diagStripe">
            <a:avLst>
              <a:gd name="adj" fmla="val 97086"/>
            </a:avLst>
          </a:prstGeom>
          <a:solidFill>
            <a:srgbClr val="3A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1" name="Прямоугольный треугольник 90"/>
          <p:cNvSpPr/>
          <p:nvPr/>
        </p:nvSpPr>
        <p:spPr>
          <a:xfrm rot="5631232">
            <a:off x="-117644" y="-119832"/>
            <a:ext cx="1828655" cy="1828655"/>
          </a:xfrm>
          <a:prstGeom prst="rtTriangle">
            <a:avLst/>
          </a:prstGeom>
          <a:solidFill>
            <a:srgbClr val="098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Диагональная полоса 91"/>
          <p:cNvSpPr/>
          <p:nvPr/>
        </p:nvSpPr>
        <p:spPr>
          <a:xfrm rot="231232">
            <a:off x="-179082" y="-282033"/>
            <a:ext cx="1828655" cy="1828655"/>
          </a:xfrm>
          <a:prstGeom prst="diagStripe">
            <a:avLst>
              <a:gd name="adj" fmla="val 89849"/>
            </a:avLst>
          </a:prstGeom>
          <a:solidFill>
            <a:srgbClr val="035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523330" y="4814231"/>
            <a:ext cx="7704548" cy="157482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Тульская областная нотариальная палата </a:t>
            </a:r>
            <a:r>
              <a:rPr lang="ru-RU" sz="2400" b="1" dirty="0">
                <a:solidFill>
                  <a:schemeClr val="bg1"/>
                </a:solidFill>
              </a:rPr>
              <a:t>успешно </a:t>
            </a:r>
            <a:r>
              <a:rPr lang="ru-RU" sz="2400" b="1" dirty="0" smtClean="0">
                <a:solidFill>
                  <a:schemeClr val="bg1"/>
                </a:solidFill>
              </a:rPr>
              <a:t>справляется с их реализацией, </a:t>
            </a:r>
            <a:r>
              <a:rPr lang="ru-RU" sz="2400" b="1" dirty="0">
                <a:solidFill>
                  <a:schemeClr val="bg1"/>
                </a:solidFill>
              </a:rPr>
              <a:t>работая четко и продуктивно во главе с президентом </a:t>
            </a:r>
            <a:r>
              <a:rPr lang="ru-RU" sz="2400" b="1" dirty="0">
                <a:solidFill>
                  <a:srgbClr val="3AC279"/>
                </a:solidFill>
              </a:rPr>
              <a:t>Дудкиным Валерием Васильевичем</a:t>
            </a:r>
            <a:r>
              <a:rPr lang="ru-RU" sz="24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534833" y="2354554"/>
            <a:ext cx="1115262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формирование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единообразной правоприменительной практики, </a:t>
            </a: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выработка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решений по наиболее актуальным и сложным вопросам, возникающим в практике нотариусов, </a:t>
            </a: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повышение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квалификации нотариусов, </a:t>
            </a: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внедрение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позитивного опыта, </a:t>
            </a: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укрепление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института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нотариата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10169" y="260065"/>
            <a:ext cx="9977698" cy="76944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</a:rPr>
              <a:t>В настоящее время </a:t>
            </a:r>
            <a:r>
              <a:rPr lang="ru-RU" sz="2200" b="1" dirty="0">
                <a:solidFill>
                  <a:schemeClr val="bg1"/>
                </a:solidFill>
              </a:rPr>
              <a:t>Тульская областная нотариальная палата </a:t>
            </a:r>
            <a:r>
              <a:rPr lang="ru-RU" sz="2200" b="1">
                <a:solidFill>
                  <a:schemeClr val="bg1"/>
                </a:solidFill>
              </a:rPr>
              <a:t>насчитывает </a:t>
            </a:r>
            <a:r>
              <a:rPr lang="ru-RU" sz="2200" b="1" smtClean="0">
                <a:solidFill>
                  <a:schemeClr val="bg1"/>
                </a:solidFill>
              </a:rPr>
              <a:t/>
            </a:r>
            <a:br>
              <a:rPr lang="ru-RU" sz="2200" b="1" smtClean="0">
                <a:solidFill>
                  <a:schemeClr val="bg1"/>
                </a:solidFill>
              </a:rPr>
            </a:br>
            <a:r>
              <a:rPr lang="ru-RU" sz="2200" b="1" smtClean="0">
                <a:solidFill>
                  <a:srgbClr val="3AC279"/>
                </a:solidFill>
              </a:rPr>
              <a:t>79 </a:t>
            </a:r>
            <a:r>
              <a:rPr lang="ru-RU" sz="2200" b="1" dirty="0">
                <a:solidFill>
                  <a:srgbClr val="3AC279"/>
                </a:solidFill>
              </a:rPr>
              <a:t>членов</a:t>
            </a:r>
            <a:r>
              <a:rPr lang="ru-RU" sz="2200" b="1" dirty="0">
                <a:solidFill>
                  <a:schemeClr val="bg1"/>
                </a:solidFill>
              </a:rPr>
              <a:t>.</a:t>
            </a:r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ru-RU" sz="2200" b="1" dirty="0">
              <a:solidFill>
                <a:schemeClr val="bg1"/>
              </a:solidFill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2443199" y="1357599"/>
            <a:ext cx="71472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chemeClr val="bg1"/>
                  </a:solidFill>
                </a:ln>
              </a:rPr>
              <a:t>Основополагающие </a:t>
            </a:r>
            <a:r>
              <a:rPr lang="ru-RU" sz="2400" b="1" dirty="0">
                <a:ln>
                  <a:solidFill>
                    <a:schemeClr val="bg1"/>
                  </a:solidFill>
                </a:ln>
              </a:rPr>
              <a:t>принципы работы Тульской областной нотариальной 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</a:rPr>
              <a:t>палаты:</a:t>
            </a:r>
            <a:endParaRPr lang="ru-RU" sz="2400" b="1" dirty="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2050" name="Picture 2" descr="Дудкин Валерий Васильевич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00"/>
          <a:stretch/>
        </p:blipFill>
        <p:spPr bwMode="auto">
          <a:xfrm>
            <a:off x="8492007" y="3415448"/>
            <a:ext cx="2847481" cy="29008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Объект 2"/>
          <p:cNvSpPr txBox="1">
            <a:spLocks/>
          </p:cNvSpPr>
          <p:nvPr/>
        </p:nvSpPr>
        <p:spPr>
          <a:xfrm>
            <a:off x="8533064" y="6080485"/>
            <a:ext cx="2721276" cy="40096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5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ДУДКИН В. В.</a:t>
            </a:r>
          </a:p>
        </p:txBody>
      </p:sp>
    </p:spTree>
    <p:extLst>
      <p:ext uri="{BB962C8B-B14F-4D97-AF65-F5344CB8AC3E}">
        <p14:creationId xmlns:p14="http://schemas.microsoft.com/office/powerpoint/2010/main" val="81254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25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25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25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25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25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750"/>
                            </p:stCondLst>
                            <p:childTnLst>
                              <p:par>
                                <p:cTn id="59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250"/>
                            </p:stCondLst>
                            <p:childTnLst>
                              <p:par>
                                <p:cTn id="6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25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3" grpId="0" animBg="1"/>
      <p:bldP spid="93" grpId="1" animBg="1"/>
      <p:bldP spid="4" grpId="0" animBg="1"/>
      <p:bldP spid="96" grpId="0"/>
      <p:bldP spid="9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Хорда 23"/>
          <p:cNvSpPr/>
          <p:nvPr/>
        </p:nvSpPr>
        <p:spPr>
          <a:xfrm rot="8690320">
            <a:off x="1914471" y="5346695"/>
            <a:ext cx="2289988" cy="2289988"/>
          </a:xfrm>
          <a:prstGeom prst="chord">
            <a:avLst>
              <a:gd name="adj1" fmla="val 2700000"/>
              <a:gd name="adj2" fmla="val 16603733"/>
            </a:avLst>
          </a:prstGeom>
          <a:solidFill>
            <a:srgbClr val="5EC28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Хорда 22"/>
          <p:cNvSpPr/>
          <p:nvPr/>
        </p:nvSpPr>
        <p:spPr>
          <a:xfrm rot="20749358">
            <a:off x="5920654" y="-228192"/>
            <a:ext cx="2289988" cy="2289988"/>
          </a:xfrm>
          <a:prstGeom prst="chord">
            <a:avLst>
              <a:gd name="adj1" fmla="val 2700000"/>
              <a:gd name="adj2" fmla="val 16603733"/>
            </a:avLst>
          </a:prstGeom>
          <a:solidFill>
            <a:srgbClr val="5EC28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омб 17"/>
          <p:cNvSpPr/>
          <p:nvPr/>
        </p:nvSpPr>
        <p:spPr>
          <a:xfrm rot="813506">
            <a:off x="3595079" y="1242071"/>
            <a:ext cx="1463173" cy="1463173"/>
          </a:xfrm>
          <a:prstGeom prst="diamond">
            <a:avLst/>
          </a:prstGeom>
          <a:solidFill>
            <a:srgbClr val="5EC28C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омб 18"/>
          <p:cNvSpPr/>
          <p:nvPr/>
        </p:nvSpPr>
        <p:spPr>
          <a:xfrm rot="18000000">
            <a:off x="2245782" y="2391064"/>
            <a:ext cx="1115148" cy="1115148"/>
          </a:xfrm>
          <a:prstGeom prst="diamond">
            <a:avLst/>
          </a:prstGeom>
          <a:solidFill>
            <a:srgbClr val="3AC279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омб 19"/>
          <p:cNvSpPr/>
          <p:nvPr/>
        </p:nvSpPr>
        <p:spPr>
          <a:xfrm rot="20700000">
            <a:off x="3236672" y="3687953"/>
            <a:ext cx="1115148" cy="1115148"/>
          </a:xfrm>
          <a:prstGeom prst="diamond">
            <a:avLst/>
          </a:prstGeom>
          <a:solidFill>
            <a:srgbClr val="03562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омб 20"/>
          <p:cNvSpPr/>
          <p:nvPr/>
        </p:nvSpPr>
        <p:spPr>
          <a:xfrm rot="19832245">
            <a:off x="4360595" y="2900266"/>
            <a:ext cx="919517" cy="919517"/>
          </a:xfrm>
          <a:prstGeom prst="diamond">
            <a:avLst/>
          </a:prstGeom>
          <a:solidFill>
            <a:srgbClr val="03562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омб 21"/>
          <p:cNvSpPr/>
          <p:nvPr/>
        </p:nvSpPr>
        <p:spPr>
          <a:xfrm rot="20700000">
            <a:off x="4991865" y="4110802"/>
            <a:ext cx="2463315" cy="2463315"/>
          </a:xfrm>
          <a:prstGeom prst="diamond">
            <a:avLst/>
          </a:prstGeom>
          <a:solidFill>
            <a:srgbClr val="3AC27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омб 16"/>
          <p:cNvSpPr/>
          <p:nvPr/>
        </p:nvSpPr>
        <p:spPr>
          <a:xfrm>
            <a:off x="772629" y="586686"/>
            <a:ext cx="1908323" cy="1908323"/>
          </a:xfrm>
          <a:prstGeom prst="diamond">
            <a:avLst/>
          </a:prstGeom>
          <a:solidFill>
            <a:srgbClr val="3AC27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ый треугольник 1"/>
          <p:cNvSpPr/>
          <p:nvPr/>
        </p:nvSpPr>
        <p:spPr>
          <a:xfrm rot="729788">
            <a:off x="-943427" y="2021785"/>
            <a:ext cx="5275216" cy="5275216"/>
          </a:xfrm>
          <a:prstGeom prst="rtTriangle">
            <a:avLst/>
          </a:prstGeom>
          <a:solidFill>
            <a:srgbClr val="098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Диагональная полоса 2"/>
          <p:cNvSpPr/>
          <p:nvPr/>
        </p:nvSpPr>
        <p:spPr>
          <a:xfrm rot="16929788">
            <a:off x="-943427" y="2515270"/>
            <a:ext cx="5275215" cy="5275216"/>
          </a:xfrm>
          <a:prstGeom prst="diagStripe">
            <a:avLst>
              <a:gd name="adj" fmla="val 89849"/>
            </a:avLst>
          </a:prstGeom>
          <a:solidFill>
            <a:srgbClr val="035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Диагональная полоса 5"/>
          <p:cNvSpPr/>
          <p:nvPr/>
        </p:nvSpPr>
        <p:spPr>
          <a:xfrm rot="16929788">
            <a:off x="148006" y="3014040"/>
            <a:ext cx="4277674" cy="4277675"/>
          </a:xfrm>
          <a:prstGeom prst="diagStripe">
            <a:avLst>
              <a:gd name="adj" fmla="val 97086"/>
            </a:avLst>
          </a:prstGeom>
          <a:solidFill>
            <a:srgbClr val="3A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Рисунок 6" descr="https://pix10.agoda.net/geo/city/102740/1_102740_04.jpg?s%5Cu003d1920x8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3" t="11290" r="34128"/>
          <a:stretch>
            <a:fillRect/>
          </a:stretch>
        </p:blipFill>
        <p:spPr bwMode="auto">
          <a:xfrm>
            <a:off x="7053944" y="0"/>
            <a:ext cx="6858000" cy="6858001"/>
          </a:xfrm>
          <a:custGeom>
            <a:avLst/>
            <a:gdLst>
              <a:gd name="connsiteX0" fmla="*/ 0 w 6858000"/>
              <a:gd name="connsiteY0" fmla="*/ 0 h 6858001"/>
              <a:gd name="connsiteX1" fmla="*/ 6858000 w 6858000"/>
              <a:gd name="connsiteY1" fmla="*/ 0 h 6858001"/>
              <a:gd name="connsiteX2" fmla="*/ 6858000 w 6858000"/>
              <a:gd name="connsiteY2" fmla="*/ 6858001 h 6858001"/>
              <a:gd name="connsiteX3" fmla="*/ 4513100 w 6858000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6858001">
                <a:moveTo>
                  <a:pt x="0" y="0"/>
                </a:moveTo>
                <a:lnTo>
                  <a:pt x="6858000" y="0"/>
                </a:lnTo>
                <a:lnTo>
                  <a:pt x="6858000" y="6858001"/>
                </a:lnTo>
                <a:lnTo>
                  <a:pt x="4513100" y="685800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19615098">
            <a:off x="11277356" y="3979876"/>
            <a:ext cx="417616" cy="3540656"/>
          </a:xfrm>
          <a:prstGeom prst="rect">
            <a:avLst/>
          </a:prstGeom>
          <a:solidFill>
            <a:srgbClr val="098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19615098">
            <a:off x="10155869" y="1333170"/>
            <a:ext cx="99266" cy="7537704"/>
          </a:xfrm>
          <a:prstGeom prst="rect">
            <a:avLst/>
          </a:prstGeom>
          <a:solidFill>
            <a:srgbClr val="3A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8045" y="64085"/>
            <a:ext cx="7053944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000" b="1" dirty="0" smtClean="0">
                <a:solidFill>
                  <a:srgbClr val="035629"/>
                </a:solidFill>
                <a:latin typeface="Century Gothic" panose="020B0502020202020204" pitchFamily="34" charset="0"/>
              </a:rPr>
              <a:t>План</a:t>
            </a:r>
            <a:endParaRPr lang="ru-RU" sz="8000" b="1" dirty="0">
              <a:solidFill>
                <a:srgbClr val="035629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38800" y="1379149"/>
            <a:ext cx="1774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Введение 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32917" y="1759215"/>
            <a:ext cx="68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1. Влияние 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Петровских преобразований (XVIII в.) на нотариат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57700" y="2578375"/>
            <a:ext cx="67222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2. «Золотой 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век» российского нотариата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000931" y="3066484"/>
            <a:ext cx="7262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3. Нотариат 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после Октябрьской революции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298043" y="3505360"/>
            <a:ext cx="72861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4. 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Современная история Тульского нотариата</a:t>
            </a:r>
          </a:p>
          <a:p>
            <a:pPr marL="457200" lvl="6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Создание Тульской областной нотариальной палаты </a:t>
            </a:r>
          </a:p>
          <a:p>
            <a:pPr marL="457200" lvl="6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Тульские нотариусы и </a:t>
            </a:r>
            <a:r>
              <a:rPr lang="ru-RU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Обидимская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школа интернат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443956" y="5699251"/>
            <a:ext cx="20874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Заключение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Хорда 24"/>
          <p:cNvSpPr/>
          <p:nvPr/>
        </p:nvSpPr>
        <p:spPr>
          <a:xfrm rot="14357378">
            <a:off x="-1316798" y="-1032933"/>
            <a:ext cx="2289988" cy="2289988"/>
          </a:xfrm>
          <a:prstGeom prst="chord">
            <a:avLst>
              <a:gd name="adj1" fmla="val 2700000"/>
              <a:gd name="adj2" fmla="val 16603733"/>
            </a:avLst>
          </a:prstGeom>
          <a:solidFill>
            <a:srgbClr val="5EC28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946373" y="6048851"/>
            <a:ext cx="46313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Библиографический список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9868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75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75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25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75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8" grpId="0" animBg="1"/>
      <p:bldP spid="9" grpId="0" animBg="1"/>
      <p:bldP spid="11" grpId="0"/>
      <p:bldP spid="12" grpId="0"/>
      <p:bldP spid="13" grpId="0"/>
      <p:bldP spid="14" grpId="0"/>
      <p:bldP spid="16" grpId="0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191000" y="3650530"/>
            <a:ext cx="756383" cy="32846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Трапеция 1"/>
          <p:cNvSpPr/>
          <p:nvPr/>
        </p:nvSpPr>
        <p:spPr>
          <a:xfrm flipV="1">
            <a:off x="-1915887" y="-14224"/>
            <a:ext cx="7445829" cy="6872224"/>
          </a:xfrm>
          <a:prstGeom prst="trapezoid">
            <a:avLst/>
          </a:prstGeom>
          <a:solidFill>
            <a:srgbClr val="0984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 2"/>
          <p:cNvSpPr/>
          <p:nvPr/>
        </p:nvSpPr>
        <p:spPr>
          <a:xfrm>
            <a:off x="4305300" y="-190500"/>
            <a:ext cx="1368993" cy="5311764"/>
          </a:xfrm>
          <a:custGeom>
            <a:avLst/>
            <a:gdLst>
              <a:gd name="connsiteX0" fmla="*/ 0 w 1038225"/>
              <a:gd name="connsiteY0" fmla="*/ 3981450 h 3981450"/>
              <a:gd name="connsiteX1" fmla="*/ 0 w 1038225"/>
              <a:gd name="connsiteY1" fmla="*/ 0 h 3981450"/>
              <a:gd name="connsiteX2" fmla="*/ 1038225 w 1038225"/>
              <a:gd name="connsiteY2" fmla="*/ 0 h 3981450"/>
              <a:gd name="connsiteX3" fmla="*/ 0 w 1038225"/>
              <a:gd name="connsiteY3" fmla="*/ 3981450 h 398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8225" h="3981450">
                <a:moveTo>
                  <a:pt x="0" y="3981450"/>
                </a:moveTo>
                <a:lnTo>
                  <a:pt x="0" y="0"/>
                </a:lnTo>
                <a:lnTo>
                  <a:pt x="1038225" y="0"/>
                </a:lnTo>
                <a:lnTo>
                  <a:pt x="0" y="3981450"/>
                </a:lnTo>
                <a:close/>
              </a:path>
            </a:pathLst>
          </a:custGeom>
          <a:solidFill>
            <a:srgbClr val="035629">
              <a:alpha val="70000"/>
            </a:srgbClr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https://img5.goodfon.com/original/2560x1440/9/e6/ilia-garbuzov-gorod-tula-kreml-vecher-osveshche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0" r="27409"/>
          <a:stretch>
            <a:fillRect/>
          </a:stretch>
        </p:blipFill>
        <p:spPr bwMode="auto">
          <a:xfrm>
            <a:off x="-1463311" y="-288862"/>
            <a:ext cx="7488842" cy="7146862"/>
          </a:xfrm>
          <a:custGeom>
            <a:avLst/>
            <a:gdLst>
              <a:gd name="connsiteX0" fmla="*/ 0 w 7488842"/>
              <a:gd name="connsiteY0" fmla="*/ 0 h 7146862"/>
              <a:gd name="connsiteX1" fmla="*/ 3844912 w 7488842"/>
              <a:gd name="connsiteY1" fmla="*/ 0 h 7146862"/>
              <a:gd name="connsiteX2" fmla="*/ 7488842 w 7488842"/>
              <a:gd name="connsiteY2" fmla="*/ 7146862 h 7146862"/>
              <a:gd name="connsiteX3" fmla="*/ 3643931 w 7488842"/>
              <a:gd name="connsiteY3" fmla="*/ 7146862 h 7146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88842" h="7146862">
                <a:moveTo>
                  <a:pt x="0" y="0"/>
                </a:moveTo>
                <a:lnTo>
                  <a:pt x="3844912" y="0"/>
                </a:lnTo>
                <a:lnTo>
                  <a:pt x="7488842" y="7146862"/>
                </a:lnTo>
                <a:lnTo>
                  <a:pt x="3643931" y="714686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19979075">
            <a:off x="2946378" y="5324581"/>
            <a:ext cx="417616" cy="2330238"/>
          </a:xfrm>
          <a:prstGeom prst="rect">
            <a:avLst/>
          </a:prstGeom>
          <a:solidFill>
            <a:srgbClr val="098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19979075" flipH="1">
            <a:off x="603344" y="-1462027"/>
            <a:ext cx="58561" cy="9749243"/>
          </a:xfrm>
          <a:prstGeom prst="rect">
            <a:avLst/>
          </a:prstGeom>
          <a:solidFill>
            <a:srgbClr val="3A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s://media1.moyareklama.ru/i/p/770x576/201908/20190801111642_fb1b46def6bfb8782e4a9f72efbd6921.jpg">
            <a:extLst>
              <a:ext uri="{FF2B5EF4-FFF2-40B4-BE49-F238E27FC236}">
                <a16:creationId xmlns:a16="http://schemas.microsoft.com/office/drawing/2014/main" id="{739B7193-56EE-4972-B46D-8A8E281FD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657" y="-190500"/>
            <a:ext cx="2909601" cy="290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313258" y="164537"/>
            <a:ext cx="3308904" cy="2349831"/>
          </a:xfrm>
          <a:prstGeom prst="rect">
            <a:avLst/>
          </a:prstGeom>
          <a:noFill/>
          <a:ln w="38100">
            <a:solidFill>
              <a:srgbClr val="035629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rgbClr val="035629"/>
                </a:solidFill>
                <a:latin typeface="Century Gothic" panose="020B0502020202020204" pitchFamily="34" charset="0"/>
              </a:rPr>
              <a:t>Тульский нотариат: </a:t>
            </a:r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из прошлого в настоящее</a:t>
            </a:r>
            <a:endParaRPr lang="ru-RU" sz="36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Параллелограмм 9"/>
          <p:cNvSpPr/>
          <p:nvPr/>
        </p:nvSpPr>
        <p:spPr>
          <a:xfrm>
            <a:off x="-256649" y="3871525"/>
            <a:ext cx="5393156" cy="1839344"/>
          </a:xfrm>
          <a:prstGeom prst="parallelogram">
            <a:avLst>
              <a:gd name="adj" fmla="val 32291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solidFill>
                  <a:schemeClr val="bg1"/>
                </a:solidFill>
              </a:rPr>
              <a:t>Вывод</a:t>
            </a:r>
            <a:endParaRPr lang="ru-RU" sz="8800" b="1" dirty="0">
              <a:solidFill>
                <a:schemeClr val="bg1"/>
              </a:solidFill>
            </a:endParaRPr>
          </a:p>
        </p:txBody>
      </p:sp>
      <p:sp>
        <p:nvSpPr>
          <p:cNvPr id="11" name="Диагональная полоса 10"/>
          <p:cNvSpPr/>
          <p:nvPr/>
        </p:nvSpPr>
        <p:spPr>
          <a:xfrm rot="16200000">
            <a:off x="4931448" y="3666465"/>
            <a:ext cx="220995" cy="189125"/>
          </a:xfrm>
          <a:prstGeom prst="diagStripe">
            <a:avLst>
              <a:gd name="adj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04115" y="3022028"/>
            <a:ext cx="644711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«Период становления свободного нотариата - очень интересное время. Все тогда было впервые: частный нотариус, сообщество, Палата..» (</a:t>
            </a:r>
            <a:r>
              <a:rPr lang="ru-RU" sz="2000" b="1" dirty="0">
                <a:solidFill>
                  <a:srgbClr val="098442"/>
                </a:solidFill>
              </a:rPr>
              <a:t>А. П. Медведев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Все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что сегодня есть в нотариальном сообществе Тульской области - зарождалось в начале-середине 90-х. В том числе и первые нотариальные династии, залог сохранения и преумножения традиций, преемственности поколений и стабильности.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310002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  <p:bldP spid="11" grpId="0" animBg="1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005595" y="2548055"/>
            <a:ext cx="756383" cy="32846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https://www.culture.ru/storage/images/897fab2c-7fd7-5168-b007-c2b4c1634f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969"/>
          <a:stretch>
            <a:fillRect/>
          </a:stretch>
        </p:blipFill>
        <p:spPr bwMode="auto">
          <a:xfrm>
            <a:off x="0" y="0"/>
            <a:ext cx="3383924" cy="6858000"/>
          </a:xfrm>
          <a:custGeom>
            <a:avLst/>
            <a:gdLst>
              <a:gd name="connsiteX0" fmla="*/ 0 w 3383924"/>
              <a:gd name="connsiteY0" fmla="*/ 0 h 6858000"/>
              <a:gd name="connsiteX1" fmla="*/ 3383924 w 3383924"/>
              <a:gd name="connsiteY1" fmla="*/ 0 h 6858000"/>
              <a:gd name="connsiteX2" fmla="*/ 1171111 w 3383924"/>
              <a:gd name="connsiteY2" fmla="*/ 6858000 h 6858000"/>
              <a:gd name="connsiteX3" fmla="*/ 0 w 338392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3924" h="6858000">
                <a:moveTo>
                  <a:pt x="0" y="0"/>
                </a:moveTo>
                <a:lnTo>
                  <a:pt x="3383924" y="0"/>
                </a:lnTo>
                <a:lnTo>
                  <a:pt x="1171111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араллелограмм 2"/>
          <p:cNvSpPr/>
          <p:nvPr/>
        </p:nvSpPr>
        <p:spPr>
          <a:xfrm>
            <a:off x="1152223" y="0"/>
            <a:ext cx="3110540" cy="6858000"/>
          </a:xfrm>
          <a:prstGeom prst="parallelogram">
            <a:avLst>
              <a:gd name="adj" fmla="val 71190"/>
            </a:avLst>
          </a:prstGeom>
          <a:solidFill>
            <a:srgbClr val="035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араллелограмм 3"/>
          <p:cNvSpPr/>
          <p:nvPr/>
        </p:nvSpPr>
        <p:spPr>
          <a:xfrm>
            <a:off x="2031062" y="0"/>
            <a:ext cx="3110540" cy="6858000"/>
          </a:xfrm>
          <a:prstGeom prst="parallelogram">
            <a:avLst>
              <a:gd name="adj" fmla="val 71190"/>
            </a:avLst>
          </a:prstGeom>
          <a:solidFill>
            <a:srgbClr val="098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араллелограмм 9"/>
          <p:cNvSpPr/>
          <p:nvPr/>
        </p:nvSpPr>
        <p:spPr>
          <a:xfrm>
            <a:off x="0" y="2769050"/>
            <a:ext cx="4951101" cy="1166244"/>
          </a:xfrm>
          <a:prstGeom prst="parallelogram">
            <a:avLst>
              <a:gd name="adj" fmla="val 32291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Библиографический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список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1" name="Диагональная полоса 10"/>
          <p:cNvSpPr/>
          <p:nvPr/>
        </p:nvSpPr>
        <p:spPr>
          <a:xfrm rot="16200000">
            <a:off x="4746043" y="2563990"/>
            <a:ext cx="220995" cy="189125"/>
          </a:xfrm>
          <a:prstGeom prst="diagStripe">
            <a:avLst>
              <a:gd name="adj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1101" y="1022093"/>
            <a:ext cx="665379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Century Gothic" panose="020B0502020202020204" pitchFamily="34" charset="0"/>
              </a:rPr>
              <a:t>Нотариат : учебное пособие для студентов вузов, обучающихся по специальности «Юриспруденция» / Л. В. Щербачева, Н. А. Волкова, Н. Д. </a:t>
            </a:r>
            <a:r>
              <a:rPr lang="ru-RU" dirty="0" err="1">
                <a:latin typeface="Century Gothic" panose="020B0502020202020204" pitchFamily="34" charset="0"/>
              </a:rPr>
              <a:t>Эриашвили</a:t>
            </a:r>
            <a:r>
              <a:rPr lang="ru-RU" dirty="0">
                <a:latin typeface="Century Gothic" panose="020B0502020202020204" pitchFamily="34" charset="0"/>
              </a:rPr>
              <a:t> [и др.] ; под редакцией Н. А. Волкова, Л. В. Щербачева. — Москва : ЮНИТИ-ДАНА, 2017. — 319 c. — ISBN 978-5-238-01210-0. — Текст : электронный // Цифровой образовательный ресурс IPR SMART : [сайт]. — URL: https://www.iprbookshop.ru/71028.html (дата обращения: </a:t>
            </a:r>
            <a:r>
              <a:rPr lang="ru-RU" dirty="0" smtClean="0">
                <a:latin typeface="Century Gothic" panose="020B0502020202020204" pitchFamily="34" charset="0"/>
              </a:rPr>
              <a:t>20.04.2022</a:t>
            </a:r>
            <a:r>
              <a:rPr lang="ru-RU" dirty="0">
                <a:latin typeface="Century Gothic" panose="020B0502020202020204" pitchFamily="34" charset="0"/>
              </a:rPr>
              <a:t>). — Режим доступа: для </a:t>
            </a:r>
            <a:r>
              <a:rPr lang="ru-RU" dirty="0" err="1">
                <a:latin typeface="Century Gothic" panose="020B0502020202020204" pitchFamily="34" charset="0"/>
              </a:rPr>
              <a:t>авторизир</a:t>
            </a:r>
            <a:r>
              <a:rPr lang="ru-RU" dirty="0">
                <a:latin typeface="Century Gothic" panose="020B0502020202020204" pitchFamily="34" charset="0"/>
              </a:rPr>
              <a:t>. </a:t>
            </a:r>
            <a:r>
              <a:rPr lang="ru-RU" dirty="0" smtClean="0">
                <a:latin typeface="Century Gothic" panose="020B0502020202020204" pitchFamily="34" charset="0"/>
              </a:rPr>
              <a:t>пользователей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Century Gothic" panose="020B0502020202020204" pitchFamily="34" charset="0"/>
              </a:rPr>
              <a:t>Парамонова И</a:t>
            </a:r>
            <a:r>
              <a:rPr lang="ru-RU" dirty="0">
                <a:latin typeface="Century Gothic" panose="020B0502020202020204" pitchFamily="34" charset="0"/>
              </a:rPr>
              <a:t>. Ю</a:t>
            </a:r>
            <a:r>
              <a:rPr lang="ru-RU" dirty="0" smtClean="0">
                <a:latin typeface="Century Gothic" panose="020B0502020202020204" pitchFamily="34" charset="0"/>
              </a:rPr>
              <a:t>. Тульский нотариат. К 20-летию Тульской областной нотариальной палаты. Главный редактор В. В. Дудкин, редактор Е. А. Мухина – Тула: 2013. – 156 с., </a:t>
            </a:r>
            <a:r>
              <a:rPr lang="ru-RU" dirty="0" err="1" smtClean="0">
                <a:latin typeface="Century Gothic" panose="020B0502020202020204" pitchFamily="34" charset="0"/>
              </a:rPr>
              <a:t>илл</a:t>
            </a:r>
            <a:r>
              <a:rPr lang="ru-RU" dirty="0" smtClean="0">
                <a:latin typeface="Century Gothic" panose="020B0502020202020204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Century Gothic" panose="020B0502020202020204" pitchFamily="34" charset="0"/>
              </a:rPr>
              <a:t>Тамбовцев И. Ф. Тульская юстиция: история и современность / И. ф. Тамбовцев; Управление Министерства юстиции Российской Федерации по Тульской области. – Тула: Гриф и К, 2013. – 144 с. </a:t>
            </a:r>
          </a:p>
          <a:p>
            <a:pPr marL="342900" indent="-342900">
              <a:buFont typeface="+mj-lt"/>
              <a:buAutoNum type="arabicPeriod"/>
            </a:pP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8932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3AC279"/>
            </a:gs>
            <a:gs pos="0">
              <a:srgbClr val="035629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2705725"/>
            <a:ext cx="12192000" cy="1446550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8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8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805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Хорда 19"/>
          <p:cNvSpPr/>
          <p:nvPr/>
        </p:nvSpPr>
        <p:spPr>
          <a:xfrm rot="5023891">
            <a:off x="7675048" y="5724589"/>
            <a:ext cx="2289988" cy="2289988"/>
          </a:xfrm>
          <a:prstGeom prst="chord">
            <a:avLst>
              <a:gd name="adj1" fmla="val 2700000"/>
              <a:gd name="adj2" fmla="val 16603733"/>
            </a:avLst>
          </a:prstGeom>
          <a:solidFill>
            <a:srgbClr val="5EC28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Хорда 20"/>
          <p:cNvSpPr/>
          <p:nvPr/>
        </p:nvSpPr>
        <p:spPr>
          <a:xfrm rot="3136475">
            <a:off x="11128783" y="3919861"/>
            <a:ext cx="2289988" cy="2289988"/>
          </a:xfrm>
          <a:prstGeom prst="chord">
            <a:avLst>
              <a:gd name="adj1" fmla="val 2700000"/>
              <a:gd name="adj2" fmla="val 16603733"/>
            </a:avLst>
          </a:prstGeom>
          <a:solidFill>
            <a:srgbClr val="5EC28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Хорда 18"/>
          <p:cNvSpPr/>
          <p:nvPr/>
        </p:nvSpPr>
        <p:spPr>
          <a:xfrm rot="8643939">
            <a:off x="-388437" y="6012051"/>
            <a:ext cx="2289988" cy="2289988"/>
          </a:xfrm>
          <a:prstGeom prst="chord">
            <a:avLst>
              <a:gd name="adj1" fmla="val 2700000"/>
              <a:gd name="adj2" fmla="val 16603733"/>
            </a:avLst>
          </a:prstGeom>
          <a:solidFill>
            <a:srgbClr val="5EC28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Хорда 17"/>
          <p:cNvSpPr/>
          <p:nvPr/>
        </p:nvSpPr>
        <p:spPr>
          <a:xfrm rot="16200000">
            <a:off x="-292836" y="-945212"/>
            <a:ext cx="2289988" cy="2289988"/>
          </a:xfrm>
          <a:prstGeom prst="chord">
            <a:avLst>
              <a:gd name="adj1" fmla="val 2700000"/>
              <a:gd name="adj2" fmla="val 16603733"/>
            </a:avLst>
          </a:prstGeom>
          <a:solidFill>
            <a:srgbClr val="5EC28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омб 11"/>
          <p:cNvSpPr/>
          <p:nvPr/>
        </p:nvSpPr>
        <p:spPr>
          <a:xfrm>
            <a:off x="738903" y="2232477"/>
            <a:ext cx="1908323" cy="1908323"/>
          </a:xfrm>
          <a:prstGeom prst="diamond">
            <a:avLst/>
          </a:prstGeom>
          <a:solidFill>
            <a:srgbClr val="3AC27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омб 12"/>
          <p:cNvSpPr/>
          <p:nvPr/>
        </p:nvSpPr>
        <p:spPr>
          <a:xfrm rot="1154070">
            <a:off x="6447972" y="667276"/>
            <a:ext cx="1239277" cy="1239277"/>
          </a:xfrm>
          <a:prstGeom prst="diamond">
            <a:avLst/>
          </a:prstGeom>
          <a:solidFill>
            <a:srgbClr val="3AC27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омб 13"/>
          <p:cNvSpPr/>
          <p:nvPr/>
        </p:nvSpPr>
        <p:spPr>
          <a:xfrm rot="1638341">
            <a:off x="5627044" y="5248920"/>
            <a:ext cx="1302774" cy="1302774"/>
          </a:xfrm>
          <a:prstGeom prst="diamond">
            <a:avLst/>
          </a:prstGeom>
          <a:solidFill>
            <a:srgbClr val="3AC27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омб 14"/>
          <p:cNvSpPr/>
          <p:nvPr/>
        </p:nvSpPr>
        <p:spPr>
          <a:xfrm>
            <a:off x="6776188" y="2808236"/>
            <a:ext cx="2348121" cy="2348121"/>
          </a:xfrm>
          <a:prstGeom prst="diamond">
            <a:avLst/>
          </a:prstGeom>
          <a:solidFill>
            <a:srgbClr val="3AC27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омб 15"/>
          <p:cNvSpPr/>
          <p:nvPr/>
        </p:nvSpPr>
        <p:spPr>
          <a:xfrm rot="19665013">
            <a:off x="10190258" y="-156497"/>
            <a:ext cx="1908323" cy="1908323"/>
          </a:xfrm>
          <a:prstGeom prst="diamond">
            <a:avLst/>
          </a:prstGeom>
          <a:solidFill>
            <a:srgbClr val="3AC27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омб 16"/>
          <p:cNvSpPr/>
          <p:nvPr/>
        </p:nvSpPr>
        <p:spPr>
          <a:xfrm rot="2328901">
            <a:off x="2283606" y="3961989"/>
            <a:ext cx="1908323" cy="1908323"/>
          </a:xfrm>
          <a:prstGeom prst="diamond">
            <a:avLst/>
          </a:prstGeom>
          <a:solidFill>
            <a:srgbClr val="3AC27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2460852" y="527957"/>
            <a:ext cx="3635148" cy="973267"/>
          </a:xfrm>
          <a:prstGeom prst="rect">
            <a:avLst/>
          </a:prstGeom>
          <a:ln w="38100">
            <a:solidFill>
              <a:srgbClr val="035629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Введение</a:t>
            </a:r>
            <a:endParaRPr lang="ru-RU" sz="54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673850"/>
            <a:ext cx="12192000" cy="184150"/>
          </a:xfrm>
          <a:prstGeom prst="rect">
            <a:avLst/>
          </a:prstGeom>
          <a:solidFill>
            <a:srgbClr val="098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6483350"/>
            <a:ext cx="12192000" cy="190500"/>
          </a:xfrm>
          <a:prstGeom prst="rect">
            <a:avLst/>
          </a:prstGeom>
          <a:solidFill>
            <a:srgbClr val="035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>
            <a:off x="1206431" y="595079"/>
            <a:ext cx="973268" cy="839024"/>
          </a:xfrm>
          <a:prstGeom prst="triangle">
            <a:avLst/>
          </a:prstGeom>
          <a:solidFill>
            <a:srgbClr val="035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13896" y="527956"/>
            <a:ext cx="116115" cy="973267"/>
          </a:xfrm>
          <a:prstGeom prst="rect">
            <a:avLst/>
          </a:prstGeom>
          <a:solidFill>
            <a:srgbClr val="BB6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15939" y="1691723"/>
            <a:ext cx="7461622" cy="317238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историко-правовой литературе утвердилось мнение, что первыми лицами, исполняющими нотариальные функции, были</a:t>
            </a:r>
            <a:r>
              <a:rPr lang="ru-RU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smtClean="0">
                <a:solidFill>
                  <a:srgbClr val="BB6B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площадные подьячие</a:t>
            </a:r>
            <a:r>
              <a:rPr lang="ru-RU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которые в</a:t>
            </a:r>
            <a:r>
              <a:rPr lang="ru-RU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smtClean="0">
                <a:solidFill>
                  <a:srgbClr val="BB6B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XVI веке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специально на площадях </a:t>
            </a:r>
            <a:r>
              <a:rPr lang="ru-RU" b="1" u="sng" dirty="0" smtClean="0">
                <a:solidFill>
                  <a:srgbClr val="BB6B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занимались составлением различных письменных актов</a:t>
            </a:r>
            <a:r>
              <a:rPr lang="ru-RU" b="1" dirty="0" smtClean="0">
                <a:solidFill>
                  <a:srgbClr val="BB6B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b="1" dirty="0">
              <a:solidFill>
                <a:srgbClr val="BB6B0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4" descr="https://ruxpert.ru/images/3/37/%D0%94%D1%8C%D1%8F%D0%BA_%D0%B8_%D0%BF%D0%BE%D0%B4%D1%8C%D1%8F%D1%87%D0%B8%D0%B9._%D0%A5%D1%83%D0%B4._%D0%9A%D0%BB%D0%B0%D0%B2%D0%B4%D0%B8%D0%B9_%D0%9B%D0%B5%D0%B1%D0%B5%D0%B4%D0%B5%D0%B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836" y="527956"/>
            <a:ext cx="3228347" cy="447185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325836" y="4965845"/>
            <a:ext cx="31069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Дьяк и подьячий. </a:t>
            </a:r>
            <a:r>
              <a:rPr lang="ru-RU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ru-RU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Худ</a:t>
            </a: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. Клавдий Лебедев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70624" y="4895743"/>
            <a:ext cx="74616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 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этой группы писцов и развился со 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временем</a:t>
            </a:r>
            <a:endParaRPr lang="ru-RU" sz="2800" b="1" dirty="0">
              <a:solidFill>
                <a:srgbClr val="BB6B0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49016" y="5313597"/>
            <a:ext cx="17219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BB6B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нотариат.</a:t>
            </a:r>
            <a:endParaRPr lang="ru-RU" sz="2800" b="1" dirty="0">
              <a:solidFill>
                <a:srgbClr val="BB6B0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35915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8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300"/>
                            </p:stCondLst>
                            <p:childTnLst>
                              <p:par>
                                <p:cTn id="46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/>
      <p:bldP spid="9" grpId="0"/>
      <p:bldP spid="10" grpId="0"/>
      <p:bldP spid="22" grpId="0"/>
      <p:bldP spid="2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омб 14"/>
          <p:cNvSpPr/>
          <p:nvPr/>
        </p:nvSpPr>
        <p:spPr>
          <a:xfrm rot="2328901">
            <a:off x="630448" y="3954258"/>
            <a:ext cx="1908323" cy="1908323"/>
          </a:xfrm>
          <a:prstGeom prst="diamond">
            <a:avLst/>
          </a:prstGeom>
          <a:solidFill>
            <a:srgbClr val="3AC27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омб 15"/>
          <p:cNvSpPr/>
          <p:nvPr/>
        </p:nvSpPr>
        <p:spPr>
          <a:xfrm rot="5400000">
            <a:off x="4023792" y="3533085"/>
            <a:ext cx="1314581" cy="1314581"/>
          </a:xfrm>
          <a:prstGeom prst="diamond">
            <a:avLst/>
          </a:prstGeom>
          <a:solidFill>
            <a:srgbClr val="3AC27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омб 16"/>
          <p:cNvSpPr/>
          <p:nvPr/>
        </p:nvSpPr>
        <p:spPr>
          <a:xfrm rot="1800000">
            <a:off x="10291739" y="3014767"/>
            <a:ext cx="1909853" cy="1909853"/>
          </a:xfrm>
          <a:prstGeom prst="diamond">
            <a:avLst/>
          </a:prstGeom>
          <a:solidFill>
            <a:srgbClr val="3AC27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533032" y="4203625"/>
            <a:ext cx="1708200" cy="1708200"/>
          </a:xfrm>
          <a:prstGeom prst="ellipse">
            <a:avLst/>
          </a:prstGeom>
          <a:solidFill>
            <a:srgbClr val="3AC27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88597" y="3406689"/>
            <a:ext cx="732394" cy="732394"/>
          </a:xfrm>
          <a:prstGeom prst="ellipse">
            <a:avLst/>
          </a:prstGeom>
          <a:solidFill>
            <a:srgbClr val="3AC27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465855" y="5617183"/>
            <a:ext cx="872517" cy="872517"/>
          </a:xfrm>
          <a:prstGeom prst="ellipse">
            <a:avLst/>
          </a:prstGeom>
          <a:solidFill>
            <a:srgbClr val="3AC27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034277" y="521312"/>
            <a:ext cx="9157723" cy="2477313"/>
          </a:xfrm>
          <a:prstGeom prst="rect">
            <a:avLst/>
          </a:prstGeom>
          <a:gradFill flip="none" rotWithShape="1">
            <a:gsLst>
              <a:gs pos="37000">
                <a:srgbClr val="035629"/>
              </a:gs>
              <a:gs pos="100000">
                <a:srgbClr val="5EC28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До 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начала XVI в. сведения о </a:t>
            </a:r>
            <a:r>
              <a:rPr lang="ru-RU" sz="3600" b="1" dirty="0">
                <a:solidFill>
                  <a:srgbClr val="BB6B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Туле 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содержатся только в относительно небольшом количестве известных на сегодняшний день актах.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6673850"/>
            <a:ext cx="12192000" cy="184150"/>
          </a:xfrm>
          <a:prstGeom prst="rect">
            <a:avLst/>
          </a:prstGeom>
          <a:solidFill>
            <a:srgbClr val="098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6483350"/>
            <a:ext cx="12192000" cy="190500"/>
          </a:xfrm>
          <a:prstGeom prst="rect">
            <a:avLst/>
          </a:prstGeom>
          <a:solidFill>
            <a:srgbClr val="035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http://cdn.n71.ru/files/131139/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0572" y="143550"/>
            <a:ext cx="4844849" cy="323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65314" y="3429000"/>
            <a:ext cx="7207422" cy="523220"/>
          </a:xfrm>
          <a:prstGeom prst="rect">
            <a:avLst/>
          </a:prstGeom>
          <a:solidFill>
            <a:srgbClr val="09844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alibri" panose="020F0502020204030204" pitchFamily="34" charset="0"/>
              </a:rPr>
              <a:t>Известные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alibri" panose="020F0502020204030204" pitchFamily="34" charset="0"/>
              </a:rPr>
              <a:t>на сегодняшний день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alibri" panose="020F0502020204030204" pitchFamily="34" charset="0"/>
              </a:rPr>
              <a:t>акты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2450" y="4397390"/>
            <a:ext cx="4128633" cy="830997"/>
          </a:xfrm>
          <a:prstGeom prst="rect">
            <a:avLst/>
          </a:prstGeom>
          <a:solidFill>
            <a:srgbClr val="BB6B0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alibri" panose="020F0502020204030204" pitchFamily="34" charset="0"/>
              </a:rPr>
              <a:t>Духовные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alibri" panose="020F0502020204030204" pitchFamily="34" charset="0"/>
              </a:rPr>
              <a:t>и договорные грамоты Великих князей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83942" y="4397389"/>
            <a:ext cx="4128633" cy="830997"/>
          </a:xfrm>
          <a:prstGeom prst="rect">
            <a:avLst/>
          </a:prstGeom>
          <a:solidFill>
            <a:srgbClr val="BB6B0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alibri" panose="020F0502020204030204" pitchFamily="34" charset="0"/>
              </a:rPr>
              <a:t>Международные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alibri" panose="020F0502020204030204" pitchFamily="34" charset="0"/>
              </a:rPr>
              <a:t>договоры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11" name="Соединительная линия уступом 10"/>
          <p:cNvCxnSpPr>
            <a:stCxn id="8" idx="2"/>
            <a:endCxn id="9" idx="0"/>
          </p:cNvCxnSpPr>
          <p:nvPr/>
        </p:nvCxnSpPr>
        <p:spPr>
          <a:xfrm rot="5400000">
            <a:off x="4170311" y="2398676"/>
            <a:ext cx="445170" cy="3552258"/>
          </a:xfrm>
          <a:prstGeom prst="bentConnector3">
            <a:avLst/>
          </a:prstGeom>
          <a:ln w="38100">
            <a:solidFill>
              <a:srgbClr val="A20B43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оединительная линия уступом 11"/>
          <p:cNvCxnSpPr>
            <a:stCxn id="8" idx="2"/>
            <a:endCxn id="10" idx="0"/>
          </p:cNvCxnSpPr>
          <p:nvPr/>
        </p:nvCxnSpPr>
        <p:spPr>
          <a:xfrm rot="16200000" flipH="1">
            <a:off x="7686058" y="2435187"/>
            <a:ext cx="445169" cy="3479234"/>
          </a:xfrm>
          <a:prstGeom prst="bentConnector3">
            <a:avLst>
              <a:gd name="adj1" fmla="val 50000"/>
            </a:avLst>
          </a:prstGeom>
          <a:ln w="38100">
            <a:solidFill>
              <a:srgbClr val="A20B43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424883" y="5557103"/>
            <a:ext cx="113422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Акты 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частного порядка, имеющие отношение к </a:t>
            </a:r>
            <a:r>
              <a:rPr lang="ru-RU" sz="2400" b="1" dirty="0">
                <a:solidFill>
                  <a:srgbClr val="3AC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Тульской земле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появляются только после того времени, когда в Туле был построен </a:t>
            </a:r>
            <a:r>
              <a:rPr lang="ru-RU" sz="2400" b="1" dirty="0">
                <a:solidFill>
                  <a:srgbClr val="3AC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каменный кремль.</a:t>
            </a:r>
            <a:endParaRPr lang="ru-RU" sz="2400" b="1" dirty="0">
              <a:solidFill>
                <a:srgbClr val="3AC2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239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5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50"/>
                            </p:stCondLst>
                            <p:childTnLst>
                              <p:par>
                                <p:cTn id="40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3" grpId="0"/>
      <p:bldP spid="1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Хорда 16"/>
          <p:cNvSpPr/>
          <p:nvPr/>
        </p:nvSpPr>
        <p:spPr>
          <a:xfrm rot="5023891">
            <a:off x="7675048" y="5724589"/>
            <a:ext cx="2289988" cy="2289988"/>
          </a:xfrm>
          <a:prstGeom prst="chord">
            <a:avLst>
              <a:gd name="adj1" fmla="val 2700000"/>
              <a:gd name="adj2" fmla="val 16603733"/>
            </a:avLst>
          </a:prstGeom>
          <a:solidFill>
            <a:srgbClr val="5EC28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Ромб 30"/>
          <p:cNvSpPr/>
          <p:nvPr/>
        </p:nvSpPr>
        <p:spPr>
          <a:xfrm rot="5400000">
            <a:off x="5779086" y="3559510"/>
            <a:ext cx="483340" cy="483340"/>
          </a:xfrm>
          <a:prstGeom prst="diamond">
            <a:avLst/>
          </a:prstGeom>
          <a:solidFill>
            <a:srgbClr val="3AC27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3350368" y="5246387"/>
            <a:ext cx="1070807" cy="1070807"/>
          </a:xfrm>
          <a:prstGeom prst="ellipse">
            <a:avLst/>
          </a:prstGeom>
          <a:solidFill>
            <a:srgbClr val="3AC27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Хорда 17"/>
          <p:cNvSpPr/>
          <p:nvPr/>
        </p:nvSpPr>
        <p:spPr>
          <a:xfrm rot="3136475">
            <a:off x="11128783" y="3919861"/>
            <a:ext cx="2289988" cy="2289988"/>
          </a:xfrm>
          <a:prstGeom prst="chord">
            <a:avLst>
              <a:gd name="adj1" fmla="val 2700000"/>
              <a:gd name="adj2" fmla="val 16603733"/>
            </a:avLst>
          </a:prstGeom>
          <a:solidFill>
            <a:srgbClr val="5EC28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Хорда 18"/>
          <p:cNvSpPr/>
          <p:nvPr/>
        </p:nvSpPr>
        <p:spPr>
          <a:xfrm rot="8643939">
            <a:off x="-388437" y="6012051"/>
            <a:ext cx="2289988" cy="2289988"/>
          </a:xfrm>
          <a:prstGeom prst="chord">
            <a:avLst>
              <a:gd name="adj1" fmla="val 2700000"/>
              <a:gd name="adj2" fmla="val 16603733"/>
            </a:avLst>
          </a:prstGeom>
          <a:solidFill>
            <a:srgbClr val="5EC28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Хорда 19"/>
          <p:cNvSpPr/>
          <p:nvPr/>
        </p:nvSpPr>
        <p:spPr>
          <a:xfrm rot="16200000">
            <a:off x="-292836" y="-945212"/>
            <a:ext cx="2289988" cy="2289988"/>
          </a:xfrm>
          <a:prstGeom prst="chord">
            <a:avLst>
              <a:gd name="adj1" fmla="val 2700000"/>
              <a:gd name="adj2" fmla="val 16603733"/>
            </a:avLst>
          </a:prstGeom>
          <a:solidFill>
            <a:srgbClr val="5EC28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омб 20"/>
          <p:cNvSpPr/>
          <p:nvPr/>
        </p:nvSpPr>
        <p:spPr>
          <a:xfrm rot="1154070">
            <a:off x="6447972" y="667276"/>
            <a:ext cx="1239277" cy="1239277"/>
          </a:xfrm>
          <a:prstGeom prst="diamond">
            <a:avLst/>
          </a:prstGeom>
          <a:solidFill>
            <a:srgbClr val="3AC27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омб 21"/>
          <p:cNvSpPr/>
          <p:nvPr/>
        </p:nvSpPr>
        <p:spPr>
          <a:xfrm rot="1638341">
            <a:off x="5627044" y="5248920"/>
            <a:ext cx="1302774" cy="1302774"/>
          </a:xfrm>
          <a:prstGeom prst="diamond">
            <a:avLst/>
          </a:prstGeom>
          <a:solidFill>
            <a:srgbClr val="3AC27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омб 22"/>
          <p:cNvSpPr/>
          <p:nvPr/>
        </p:nvSpPr>
        <p:spPr>
          <a:xfrm>
            <a:off x="6776188" y="2808236"/>
            <a:ext cx="2348121" cy="2348121"/>
          </a:xfrm>
          <a:prstGeom prst="diamond">
            <a:avLst/>
          </a:prstGeom>
          <a:solidFill>
            <a:srgbClr val="3AC27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омб 23"/>
          <p:cNvSpPr/>
          <p:nvPr/>
        </p:nvSpPr>
        <p:spPr>
          <a:xfrm rot="19665013">
            <a:off x="10190258" y="-156497"/>
            <a:ext cx="1908323" cy="1908323"/>
          </a:xfrm>
          <a:prstGeom prst="diamond">
            <a:avLst/>
          </a:prstGeom>
          <a:solidFill>
            <a:srgbClr val="3AC27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омб 24"/>
          <p:cNvSpPr/>
          <p:nvPr/>
        </p:nvSpPr>
        <p:spPr>
          <a:xfrm rot="4548860">
            <a:off x="1992025" y="3349113"/>
            <a:ext cx="1278320" cy="1278320"/>
          </a:xfrm>
          <a:prstGeom prst="diamond">
            <a:avLst/>
          </a:prstGeom>
          <a:solidFill>
            <a:srgbClr val="3AC27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044096" y="6425701"/>
            <a:ext cx="10147904" cy="248149"/>
          </a:xfrm>
          <a:prstGeom prst="rect">
            <a:avLst/>
          </a:prstGeom>
          <a:solidFill>
            <a:srgbClr val="035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ый треугольник 13"/>
          <p:cNvSpPr/>
          <p:nvPr/>
        </p:nvSpPr>
        <p:spPr>
          <a:xfrm rot="729788">
            <a:off x="-475831" y="3529393"/>
            <a:ext cx="3990161" cy="3990161"/>
          </a:xfrm>
          <a:prstGeom prst="rtTriangle">
            <a:avLst/>
          </a:prstGeom>
          <a:solidFill>
            <a:srgbClr val="098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иагональная полоса 14"/>
          <p:cNvSpPr/>
          <p:nvPr/>
        </p:nvSpPr>
        <p:spPr>
          <a:xfrm rot="16929788">
            <a:off x="-475830" y="4022879"/>
            <a:ext cx="3990160" cy="3990161"/>
          </a:xfrm>
          <a:prstGeom prst="diagStripe">
            <a:avLst>
              <a:gd name="adj" fmla="val 89849"/>
            </a:avLst>
          </a:prstGeom>
          <a:solidFill>
            <a:srgbClr val="035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189238" y="368301"/>
            <a:ext cx="9486823" cy="1170214"/>
          </a:xfrm>
          <a:prstGeom prst="rect">
            <a:avLst/>
          </a:prstGeom>
          <a:ln w="38100">
            <a:solidFill>
              <a:srgbClr val="035629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Влияние Петровских преобразований (XVIII в.) на нотариат </a:t>
            </a:r>
            <a:endParaRPr lang="ru-RU" sz="38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 rot="5400000">
            <a:off x="1137950" y="545285"/>
            <a:ext cx="973268" cy="839024"/>
          </a:xfrm>
          <a:prstGeom prst="triangle">
            <a:avLst/>
          </a:prstGeom>
          <a:solidFill>
            <a:srgbClr val="035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45415" y="478162"/>
            <a:ext cx="116115" cy="973267"/>
          </a:xfrm>
          <a:prstGeom prst="rect">
            <a:avLst/>
          </a:prstGeom>
          <a:solidFill>
            <a:srgbClr val="BB6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862668" y="2814711"/>
            <a:ext cx="3813393" cy="1200329"/>
          </a:xfrm>
          <a:prstGeom prst="rect">
            <a:avLst/>
          </a:prstGeom>
          <a:solidFill>
            <a:srgbClr val="A20B43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Генеральный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регламент (устав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),</a:t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котором упоминаются как маклер, так и нотариус.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29329" y="1845582"/>
            <a:ext cx="3533340" cy="584775"/>
          </a:xfrm>
          <a:prstGeom prst="rect">
            <a:avLst/>
          </a:prstGeom>
          <a:solidFill>
            <a:srgbClr val="BB6B0D"/>
          </a:solidFill>
        </p:spPr>
        <p:txBody>
          <a:bodyPr wrap="none">
            <a:spAutoFit/>
          </a:bodyPr>
          <a:lstStyle/>
          <a:p>
            <a:pPr algn="just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Два документа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5938" y="2814711"/>
            <a:ext cx="3813392" cy="461665"/>
          </a:xfrm>
          <a:prstGeom prst="rect">
            <a:avLst/>
          </a:prstGeom>
          <a:solidFill>
            <a:srgbClr val="A20B43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Вексельный устав </a:t>
            </a:r>
          </a:p>
        </p:txBody>
      </p:sp>
      <p:cxnSp>
        <p:nvCxnSpPr>
          <p:cNvPr id="9" name="Соединительная линия уступом 8"/>
          <p:cNvCxnSpPr>
            <a:stCxn id="7" idx="2"/>
            <a:endCxn id="8" idx="0"/>
          </p:cNvCxnSpPr>
          <p:nvPr/>
        </p:nvCxnSpPr>
        <p:spPr>
          <a:xfrm rot="5400000">
            <a:off x="4067140" y="785852"/>
            <a:ext cx="384354" cy="3673365"/>
          </a:xfrm>
          <a:prstGeom prst="bentConnector3">
            <a:avLst/>
          </a:prstGeom>
          <a:ln w="38100">
            <a:solidFill>
              <a:srgbClr val="0984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Соединительная линия уступом 9"/>
          <p:cNvCxnSpPr>
            <a:stCxn id="7" idx="2"/>
            <a:endCxn id="6" idx="0"/>
          </p:cNvCxnSpPr>
          <p:nvPr/>
        </p:nvCxnSpPr>
        <p:spPr>
          <a:xfrm rot="16200000" flipH="1">
            <a:off x="7740505" y="785851"/>
            <a:ext cx="384354" cy="3673366"/>
          </a:xfrm>
          <a:prstGeom prst="bentConnector3">
            <a:avLst>
              <a:gd name="adj1" fmla="val 50000"/>
            </a:avLst>
          </a:prstGeom>
          <a:ln w="38100">
            <a:solidFill>
              <a:srgbClr val="0984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422634" y="4772964"/>
            <a:ext cx="8550166" cy="830997"/>
          </a:xfrm>
          <a:prstGeom prst="rect">
            <a:avLst/>
          </a:prstGeom>
          <a:noFill/>
          <a:ln>
            <a:solidFill>
              <a:srgbClr val="035629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Впервые появляется </a:t>
            </a:r>
            <a:r>
              <a:rPr lang="ru-RU" sz="2400" b="1" dirty="0">
                <a:solidFill>
                  <a:srgbClr val="3AC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ru-RU" sz="2400" b="1" dirty="0" smtClean="0">
                <a:solidFill>
                  <a:srgbClr val="3AC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как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служащий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канцелярского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профиля. 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89238" y="6618123"/>
            <a:ext cx="10002762" cy="239877"/>
          </a:xfrm>
          <a:prstGeom prst="rect">
            <a:avLst/>
          </a:prstGeom>
          <a:solidFill>
            <a:srgbClr val="098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иагональная полоса 15"/>
          <p:cNvSpPr/>
          <p:nvPr/>
        </p:nvSpPr>
        <p:spPr>
          <a:xfrm rot="16929788">
            <a:off x="400927" y="4255773"/>
            <a:ext cx="3235622" cy="3235623"/>
          </a:xfrm>
          <a:prstGeom prst="diagStripe">
            <a:avLst>
              <a:gd name="adj" fmla="val 97086"/>
            </a:avLst>
          </a:prstGeom>
          <a:solidFill>
            <a:srgbClr val="3A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Ромб 25"/>
          <p:cNvSpPr/>
          <p:nvPr/>
        </p:nvSpPr>
        <p:spPr>
          <a:xfrm rot="3877652">
            <a:off x="2654099" y="1745628"/>
            <a:ext cx="799309" cy="799309"/>
          </a:xfrm>
          <a:prstGeom prst="diamond">
            <a:avLst/>
          </a:prstGeom>
          <a:solidFill>
            <a:srgbClr val="3AC27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667054" y="4202816"/>
            <a:ext cx="565956" cy="565956"/>
          </a:xfrm>
          <a:prstGeom prst="ellipse">
            <a:avLst/>
          </a:prstGeom>
          <a:solidFill>
            <a:srgbClr val="3AC27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9750279" y="1836559"/>
            <a:ext cx="474104" cy="474104"/>
          </a:xfrm>
          <a:prstGeom prst="ellipse">
            <a:avLst/>
          </a:prstGeom>
          <a:solidFill>
            <a:srgbClr val="3AC27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5074681" y="4239310"/>
            <a:ext cx="326130" cy="326130"/>
          </a:xfrm>
          <a:prstGeom prst="ellipse">
            <a:avLst/>
          </a:prstGeom>
          <a:solidFill>
            <a:srgbClr val="3AC27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Ромб 31"/>
          <p:cNvSpPr/>
          <p:nvPr/>
        </p:nvSpPr>
        <p:spPr>
          <a:xfrm rot="5400000">
            <a:off x="6579687" y="2614736"/>
            <a:ext cx="483340" cy="483340"/>
          </a:xfrm>
          <a:prstGeom prst="diamond">
            <a:avLst/>
          </a:prstGeom>
          <a:solidFill>
            <a:srgbClr val="3AC27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4639224" y="3018883"/>
            <a:ext cx="474104" cy="474104"/>
          </a:xfrm>
          <a:prstGeom prst="ellipse">
            <a:avLst/>
          </a:prstGeom>
          <a:solidFill>
            <a:srgbClr val="3AC27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9797229" y="4731175"/>
            <a:ext cx="326130" cy="326130"/>
          </a:xfrm>
          <a:prstGeom prst="ellipse">
            <a:avLst/>
          </a:prstGeom>
          <a:solidFill>
            <a:srgbClr val="3AC27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5228840" y="4772963"/>
            <a:ext cx="1534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AC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нотариус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49155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750"/>
                            </p:stCondLst>
                            <p:childTnLst>
                              <p:par>
                                <p:cTn id="60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6" grpId="0" animBg="1"/>
      <p:bldP spid="35" grpId="0"/>
      <p:bldP spid="3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Хорда 12"/>
          <p:cNvSpPr/>
          <p:nvPr/>
        </p:nvSpPr>
        <p:spPr>
          <a:xfrm rot="5023891">
            <a:off x="8877938" y="4364520"/>
            <a:ext cx="2289988" cy="2289988"/>
          </a:xfrm>
          <a:prstGeom prst="chord">
            <a:avLst>
              <a:gd name="adj1" fmla="val 2700000"/>
              <a:gd name="adj2" fmla="val 16603733"/>
            </a:avLst>
          </a:prstGeom>
          <a:solidFill>
            <a:srgbClr val="5EC28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553258" y="3886318"/>
            <a:ext cx="1070807" cy="1070807"/>
          </a:xfrm>
          <a:prstGeom prst="ellipse">
            <a:avLst/>
          </a:prstGeom>
          <a:solidFill>
            <a:srgbClr val="3AC27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омб 14"/>
          <p:cNvSpPr/>
          <p:nvPr/>
        </p:nvSpPr>
        <p:spPr>
          <a:xfrm rot="1638341">
            <a:off x="6829934" y="3888851"/>
            <a:ext cx="1302774" cy="1302774"/>
          </a:xfrm>
          <a:prstGeom prst="diamond">
            <a:avLst/>
          </a:prstGeom>
          <a:solidFill>
            <a:srgbClr val="3AC27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омб 15"/>
          <p:cNvSpPr/>
          <p:nvPr/>
        </p:nvSpPr>
        <p:spPr>
          <a:xfrm>
            <a:off x="7979078" y="1448167"/>
            <a:ext cx="2348121" cy="2348121"/>
          </a:xfrm>
          <a:prstGeom prst="diamond">
            <a:avLst/>
          </a:prstGeom>
          <a:solidFill>
            <a:srgbClr val="3AC27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омб 16"/>
          <p:cNvSpPr/>
          <p:nvPr/>
        </p:nvSpPr>
        <p:spPr>
          <a:xfrm rot="3877652">
            <a:off x="3856989" y="385559"/>
            <a:ext cx="799309" cy="799309"/>
          </a:xfrm>
          <a:prstGeom prst="diamond">
            <a:avLst/>
          </a:prstGeom>
          <a:solidFill>
            <a:srgbClr val="3AC27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омб 17"/>
          <p:cNvSpPr/>
          <p:nvPr/>
        </p:nvSpPr>
        <p:spPr>
          <a:xfrm rot="5400000">
            <a:off x="7782577" y="1254667"/>
            <a:ext cx="483340" cy="483340"/>
          </a:xfrm>
          <a:prstGeom prst="diamond">
            <a:avLst/>
          </a:prstGeom>
          <a:solidFill>
            <a:srgbClr val="3AC27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532668" y="1605169"/>
            <a:ext cx="328464" cy="32846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араллелограмм 3"/>
          <p:cNvSpPr/>
          <p:nvPr/>
        </p:nvSpPr>
        <p:spPr>
          <a:xfrm>
            <a:off x="-2859314" y="0"/>
            <a:ext cx="7122077" cy="6858000"/>
          </a:xfrm>
          <a:prstGeom prst="parallelogram">
            <a:avLst>
              <a:gd name="adj" fmla="val 32556"/>
            </a:avLst>
          </a:prstGeom>
          <a:solidFill>
            <a:srgbClr val="3A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араллелограмм 4"/>
          <p:cNvSpPr/>
          <p:nvPr/>
        </p:nvSpPr>
        <p:spPr>
          <a:xfrm>
            <a:off x="2031062" y="0"/>
            <a:ext cx="3110540" cy="6858000"/>
          </a:xfrm>
          <a:prstGeom prst="parallelogram">
            <a:avLst>
              <a:gd name="adj" fmla="val 71190"/>
            </a:avLst>
          </a:prstGeom>
          <a:solidFill>
            <a:srgbClr val="035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иагональная полоса 6"/>
          <p:cNvSpPr/>
          <p:nvPr/>
        </p:nvSpPr>
        <p:spPr>
          <a:xfrm rot="16200000">
            <a:off x="4845197" y="1621104"/>
            <a:ext cx="220995" cy="189125"/>
          </a:xfrm>
          <a:prstGeom prst="diagStripe">
            <a:avLst>
              <a:gd name="adj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" name="Рисунок 9" descr="https://avatars.mds.yandex.net/get-zen_doc/4034194/pub_60ca0321a0acd45cadf7e635_60ca0fec6f4a071f49ee94b6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" r="5243" b="27455"/>
          <a:stretch>
            <a:fillRect/>
          </a:stretch>
        </p:blipFill>
        <p:spPr bwMode="auto">
          <a:xfrm>
            <a:off x="-1341792" y="1826164"/>
            <a:ext cx="6392048" cy="3205672"/>
          </a:xfrm>
          <a:custGeom>
            <a:avLst/>
            <a:gdLst>
              <a:gd name="connsiteX0" fmla="*/ 1005336 w 6392048"/>
              <a:gd name="connsiteY0" fmla="*/ 0 h 3205672"/>
              <a:gd name="connsiteX1" fmla="*/ 6392048 w 6392048"/>
              <a:gd name="connsiteY1" fmla="*/ 0 h 3205672"/>
              <a:gd name="connsiteX2" fmla="*/ 5356904 w 6392048"/>
              <a:gd name="connsiteY2" fmla="*/ 3205672 h 3205672"/>
              <a:gd name="connsiteX3" fmla="*/ 0 w 6392048"/>
              <a:gd name="connsiteY3" fmla="*/ 3205672 h 3205672"/>
              <a:gd name="connsiteX4" fmla="*/ 0 w 6392048"/>
              <a:gd name="connsiteY4" fmla="*/ 3113362 h 3205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92048" h="3205672">
                <a:moveTo>
                  <a:pt x="1005336" y="0"/>
                </a:moveTo>
                <a:lnTo>
                  <a:pt x="6392048" y="0"/>
                </a:lnTo>
                <a:lnTo>
                  <a:pt x="5356904" y="3205672"/>
                </a:lnTo>
                <a:lnTo>
                  <a:pt x="0" y="3205672"/>
                </a:lnTo>
                <a:lnTo>
                  <a:pt x="0" y="311336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470066" y="749300"/>
            <a:ext cx="6096000" cy="304698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>
            <a:spAutoFit/>
          </a:bodyPr>
          <a:lstStyle/>
          <a:p>
            <a:r>
              <a:rPr lang="ru-RU" sz="2400" b="1" u="sng" dirty="0">
                <a:solidFill>
                  <a:srgbClr val="5EC2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 судебной реформы Александра II и выхода Положения о нотариальной части</a:t>
            </a:r>
            <a:r>
              <a:rPr lang="ru-RU" sz="2400" b="1" dirty="0">
                <a:solidFill>
                  <a:srgbClr val="3AC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однако речь идет не о самом нотариусе, а о чиновнике воеводской канцелярии, губернского или уездного суда (в сделках с недвижимостью) и маклере сословных органов (в сделках, не касающихся недвижимости).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861132" y="4271956"/>
            <a:ext cx="6814931" cy="193899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Спустя почти век государство пришло к необходимости создания единой, определенной совокупными требованиями законодательства и насущными потребностями жизни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400" b="1" dirty="0">
                <a:solidFill>
                  <a:srgbClr val="5EC2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структуры нотариата.</a:t>
            </a:r>
          </a:p>
        </p:txBody>
      </p:sp>
    </p:spTree>
    <p:extLst>
      <p:ext uri="{BB962C8B-B14F-4D97-AF65-F5344CB8AC3E}">
        <p14:creationId xmlns:p14="http://schemas.microsoft.com/office/powerpoint/2010/main" val="15384051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Хорда 14"/>
          <p:cNvSpPr/>
          <p:nvPr/>
        </p:nvSpPr>
        <p:spPr>
          <a:xfrm rot="5023891">
            <a:off x="7675048" y="5724589"/>
            <a:ext cx="2289988" cy="2289988"/>
          </a:xfrm>
          <a:prstGeom prst="chord">
            <a:avLst>
              <a:gd name="adj1" fmla="val 2700000"/>
              <a:gd name="adj2" fmla="val 16603733"/>
            </a:avLst>
          </a:prstGeom>
          <a:solidFill>
            <a:srgbClr val="5EC28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омб 15"/>
          <p:cNvSpPr/>
          <p:nvPr/>
        </p:nvSpPr>
        <p:spPr>
          <a:xfrm rot="5400000">
            <a:off x="5779086" y="3559510"/>
            <a:ext cx="483340" cy="483340"/>
          </a:xfrm>
          <a:prstGeom prst="diamond">
            <a:avLst/>
          </a:prstGeom>
          <a:solidFill>
            <a:srgbClr val="3AC27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350368" y="5246387"/>
            <a:ext cx="1070807" cy="1070807"/>
          </a:xfrm>
          <a:prstGeom prst="ellipse">
            <a:avLst/>
          </a:prstGeom>
          <a:solidFill>
            <a:srgbClr val="3AC27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Хорда 17"/>
          <p:cNvSpPr/>
          <p:nvPr/>
        </p:nvSpPr>
        <p:spPr>
          <a:xfrm rot="3136475">
            <a:off x="11128783" y="3919861"/>
            <a:ext cx="2289988" cy="2289988"/>
          </a:xfrm>
          <a:prstGeom prst="chord">
            <a:avLst>
              <a:gd name="adj1" fmla="val 2700000"/>
              <a:gd name="adj2" fmla="val 16603733"/>
            </a:avLst>
          </a:prstGeom>
          <a:solidFill>
            <a:srgbClr val="5EC28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Хорда 18"/>
          <p:cNvSpPr/>
          <p:nvPr/>
        </p:nvSpPr>
        <p:spPr>
          <a:xfrm rot="16200000">
            <a:off x="-292836" y="-945212"/>
            <a:ext cx="2289988" cy="2289988"/>
          </a:xfrm>
          <a:prstGeom prst="chord">
            <a:avLst>
              <a:gd name="adj1" fmla="val 2700000"/>
              <a:gd name="adj2" fmla="val 16603733"/>
            </a:avLst>
          </a:prstGeom>
          <a:solidFill>
            <a:srgbClr val="5EC28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омб 19"/>
          <p:cNvSpPr/>
          <p:nvPr/>
        </p:nvSpPr>
        <p:spPr>
          <a:xfrm rot="1154070">
            <a:off x="6447972" y="667276"/>
            <a:ext cx="1239277" cy="1239277"/>
          </a:xfrm>
          <a:prstGeom prst="diamond">
            <a:avLst/>
          </a:prstGeom>
          <a:solidFill>
            <a:srgbClr val="3AC27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омб 20"/>
          <p:cNvSpPr/>
          <p:nvPr/>
        </p:nvSpPr>
        <p:spPr>
          <a:xfrm rot="1638341">
            <a:off x="5627044" y="5248920"/>
            <a:ext cx="1302774" cy="1302774"/>
          </a:xfrm>
          <a:prstGeom prst="diamond">
            <a:avLst/>
          </a:prstGeom>
          <a:solidFill>
            <a:srgbClr val="3AC27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омб 21"/>
          <p:cNvSpPr/>
          <p:nvPr/>
        </p:nvSpPr>
        <p:spPr>
          <a:xfrm>
            <a:off x="6776188" y="2808236"/>
            <a:ext cx="2348121" cy="2348121"/>
          </a:xfrm>
          <a:prstGeom prst="diamond">
            <a:avLst/>
          </a:prstGeom>
          <a:solidFill>
            <a:srgbClr val="3AC27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омб 22"/>
          <p:cNvSpPr/>
          <p:nvPr/>
        </p:nvSpPr>
        <p:spPr>
          <a:xfrm rot="19665013">
            <a:off x="10190258" y="-156497"/>
            <a:ext cx="1908323" cy="1908323"/>
          </a:xfrm>
          <a:prstGeom prst="diamond">
            <a:avLst/>
          </a:prstGeom>
          <a:solidFill>
            <a:srgbClr val="3AC27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омб 23"/>
          <p:cNvSpPr/>
          <p:nvPr/>
        </p:nvSpPr>
        <p:spPr>
          <a:xfrm rot="4548860">
            <a:off x="1992025" y="3349113"/>
            <a:ext cx="1278320" cy="1278320"/>
          </a:xfrm>
          <a:prstGeom prst="diamond">
            <a:avLst/>
          </a:prstGeom>
          <a:solidFill>
            <a:srgbClr val="3AC27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омб 24"/>
          <p:cNvSpPr/>
          <p:nvPr/>
        </p:nvSpPr>
        <p:spPr>
          <a:xfrm rot="3877652">
            <a:off x="2654099" y="1745628"/>
            <a:ext cx="799309" cy="799309"/>
          </a:xfrm>
          <a:prstGeom prst="diamond">
            <a:avLst/>
          </a:prstGeom>
          <a:solidFill>
            <a:srgbClr val="3AC27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667054" y="4202816"/>
            <a:ext cx="565956" cy="565956"/>
          </a:xfrm>
          <a:prstGeom prst="ellipse">
            <a:avLst/>
          </a:prstGeom>
          <a:solidFill>
            <a:srgbClr val="3AC27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9750279" y="1836559"/>
            <a:ext cx="474104" cy="474104"/>
          </a:xfrm>
          <a:prstGeom prst="ellipse">
            <a:avLst/>
          </a:prstGeom>
          <a:solidFill>
            <a:srgbClr val="3AC27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5074681" y="4239310"/>
            <a:ext cx="326130" cy="326130"/>
          </a:xfrm>
          <a:prstGeom prst="ellipse">
            <a:avLst/>
          </a:prstGeom>
          <a:solidFill>
            <a:srgbClr val="3AC27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Ромб 28"/>
          <p:cNvSpPr/>
          <p:nvPr/>
        </p:nvSpPr>
        <p:spPr>
          <a:xfrm rot="5400000">
            <a:off x="6579687" y="2614736"/>
            <a:ext cx="483340" cy="483340"/>
          </a:xfrm>
          <a:prstGeom prst="diamond">
            <a:avLst/>
          </a:prstGeom>
          <a:solidFill>
            <a:srgbClr val="3AC27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639224" y="3018883"/>
            <a:ext cx="474104" cy="474104"/>
          </a:xfrm>
          <a:prstGeom prst="ellipse">
            <a:avLst/>
          </a:prstGeom>
          <a:solidFill>
            <a:srgbClr val="3AC27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9797229" y="4731175"/>
            <a:ext cx="326130" cy="326130"/>
          </a:xfrm>
          <a:prstGeom prst="ellipse">
            <a:avLst/>
          </a:prstGeom>
          <a:solidFill>
            <a:srgbClr val="3AC27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153709" y="368300"/>
            <a:ext cx="8769215" cy="1527001"/>
          </a:xfrm>
          <a:prstGeom prst="rect">
            <a:avLst/>
          </a:prstGeom>
          <a:ln w="38100">
            <a:solidFill>
              <a:srgbClr val="035629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>
                <a:latin typeface="Century Gothic" panose="020B0502020202020204" pitchFamily="34" charset="0"/>
              </a:rPr>
              <a:t>«Золотой век» российского нотариата </a:t>
            </a:r>
            <a:endParaRPr lang="ru-RU" sz="4800" b="1" dirty="0">
              <a:latin typeface="Century Gothic" panose="020B0502020202020204" pitchFamily="34" charset="0"/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 rot="5400000">
            <a:off x="1038197" y="794667"/>
            <a:ext cx="973268" cy="839024"/>
          </a:xfrm>
          <a:prstGeom prst="triangle">
            <a:avLst/>
          </a:prstGeom>
          <a:solidFill>
            <a:srgbClr val="035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45662" y="727544"/>
            <a:ext cx="116115" cy="973267"/>
          </a:xfrm>
          <a:prstGeom prst="rect">
            <a:avLst/>
          </a:prstGeom>
          <a:solidFill>
            <a:srgbClr val="BB6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https://www.hramstrastoterpcy.ru/wp-content/uploads/2020/04/%D0%90%D0%BB%D0%B5%D0%BA%D1%81%D0%B0%D0%BD%D0%B4%D1%80-%D0%92%D1%82%D0%BE%D1%80%D0%BE%D0%B9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4" r="12598" b="402"/>
          <a:stretch>
            <a:fillRect/>
          </a:stretch>
        </p:blipFill>
        <p:spPr bwMode="auto">
          <a:xfrm>
            <a:off x="8506378" y="2213669"/>
            <a:ext cx="3169685" cy="3169685"/>
          </a:xfrm>
          <a:custGeom>
            <a:avLst/>
            <a:gdLst>
              <a:gd name="connsiteX0" fmla="*/ 0 w 3458029"/>
              <a:gd name="connsiteY0" fmla="*/ 0 h 3458029"/>
              <a:gd name="connsiteX1" fmla="*/ 3458029 w 3458029"/>
              <a:gd name="connsiteY1" fmla="*/ 0 h 3458029"/>
              <a:gd name="connsiteX2" fmla="*/ 3458029 w 3458029"/>
              <a:gd name="connsiteY2" fmla="*/ 3458029 h 3458029"/>
              <a:gd name="connsiteX3" fmla="*/ 0 w 3458029"/>
              <a:gd name="connsiteY3" fmla="*/ 3458029 h 345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8029" h="3458029">
                <a:moveTo>
                  <a:pt x="0" y="0"/>
                </a:moveTo>
                <a:lnTo>
                  <a:pt x="3458029" y="0"/>
                </a:lnTo>
                <a:lnTo>
                  <a:pt x="3458029" y="3458029"/>
                </a:lnTo>
                <a:lnTo>
                  <a:pt x="0" y="3458029"/>
                </a:lnTo>
                <a:close/>
              </a:path>
            </a:pathLst>
          </a:cu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592641" y="2146200"/>
            <a:ext cx="3169685" cy="3169685"/>
          </a:xfrm>
          <a:prstGeom prst="rect">
            <a:avLst/>
          </a:prstGeom>
          <a:noFill/>
          <a:ln w="50800">
            <a:gradFill flip="none" rotWithShape="1">
              <a:gsLst>
                <a:gs pos="39000">
                  <a:srgbClr val="098442"/>
                </a:gs>
                <a:gs pos="54000">
                  <a:srgbClr val="BB6B0D"/>
                </a:gs>
                <a:gs pos="100000">
                  <a:srgbClr val="A20B43"/>
                </a:gs>
              </a:gsLst>
              <a:lin ang="8100000" scaled="1"/>
              <a:tileRect/>
            </a:gradFill>
          </a:ln>
          <a:effectLst>
            <a:glow rad="38100">
              <a:srgbClr val="098442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673850"/>
            <a:ext cx="12192000" cy="184150"/>
          </a:xfrm>
          <a:prstGeom prst="rect">
            <a:avLst/>
          </a:prstGeom>
          <a:solidFill>
            <a:srgbClr val="098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6483350"/>
            <a:ext cx="12192000" cy="190500"/>
          </a:xfrm>
          <a:prstGeom prst="rect">
            <a:avLst/>
          </a:prstGeom>
          <a:solidFill>
            <a:srgbClr val="035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ый треугольник 9"/>
          <p:cNvSpPr/>
          <p:nvPr/>
        </p:nvSpPr>
        <p:spPr>
          <a:xfrm rot="729788" flipH="1" flipV="1">
            <a:off x="9586809" y="-1040150"/>
            <a:ext cx="3990161" cy="3990161"/>
          </a:xfrm>
          <a:prstGeom prst="rtTriangle">
            <a:avLst/>
          </a:prstGeom>
          <a:solidFill>
            <a:srgbClr val="098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иагональная полоса 10"/>
          <p:cNvSpPr/>
          <p:nvPr/>
        </p:nvSpPr>
        <p:spPr>
          <a:xfrm rot="16929788" flipH="1" flipV="1">
            <a:off x="9849458" y="-1163182"/>
            <a:ext cx="3990160" cy="3990161"/>
          </a:xfrm>
          <a:prstGeom prst="diagStripe">
            <a:avLst>
              <a:gd name="adj" fmla="val 89849"/>
            </a:avLst>
          </a:prstGeom>
          <a:solidFill>
            <a:srgbClr val="035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Диагональная полоса 11"/>
          <p:cNvSpPr/>
          <p:nvPr/>
        </p:nvSpPr>
        <p:spPr>
          <a:xfrm rot="16929788" flipH="1" flipV="1">
            <a:off x="9964077" y="-403635"/>
            <a:ext cx="3235622" cy="3235623"/>
          </a:xfrm>
          <a:prstGeom prst="diagStripe">
            <a:avLst>
              <a:gd name="adj" fmla="val 97086"/>
            </a:avLst>
          </a:prstGeom>
          <a:solidFill>
            <a:srgbClr val="3A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Диагональная полоса 12"/>
          <p:cNvSpPr/>
          <p:nvPr/>
        </p:nvSpPr>
        <p:spPr>
          <a:xfrm rot="16929788" flipH="1" flipV="1">
            <a:off x="11251433" y="490266"/>
            <a:ext cx="1111876" cy="1111877"/>
          </a:xfrm>
          <a:prstGeom prst="diagStripe">
            <a:avLst>
              <a:gd name="adj" fmla="val 93596"/>
            </a:avLst>
          </a:prstGeom>
          <a:solidFill>
            <a:srgbClr val="3A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515936" y="2213669"/>
            <a:ext cx="7990442" cy="32274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Органической частью судебных реформ </a:t>
            </a:r>
            <a:r>
              <a:rPr lang="ru-RU" sz="2500" b="1" dirty="0" smtClean="0">
                <a:solidFill>
                  <a:srgbClr val="5EC2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Александра II </a:t>
            </a:r>
            <a:r>
              <a:rPr lang="ru-RU" sz="2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(60-х - начало 70-х гг. XIX в.)  была </a:t>
            </a:r>
            <a:r>
              <a:rPr lang="ru-RU" sz="2500" b="1" dirty="0" smtClean="0">
                <a:solidFill>
                  <a:srgbClr val="5EC2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реформа</a:t>
            </a:r>
            <a:r>
              <a:rPr lang="ru-RU" sz="25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по созданию </a:t>
            </a:r>
            <a:r>
              <a:rPr lang="ru-RU" sz="2500" b="1" dirty="0" smtClean="0">
                <a:solidFill>
                  <a:srgbClr val="5EC2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нотариата</a:t>
            </a:r>
            <a:r>
              <a:rPr lang="ru-RU" sz="25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как полуофициальной структуры при Окружном (в нашем случае – фактически, губернском) суде.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Нотариальное положение не претерпело </a:t>
            </a:r>
            <a:r>
              <a:rPr lang="ru-RU" sz="2500" b="1" dirty="0" smtClean="0">
                <a:solidFill>
                  <a:srgbClr val="5EC2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 1917 г. </a:t>
            </a:r>
            <a:r>
              <a:rPr lang="ru-RU" sz="2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принципиальных</a:t>
            </a:r>
            <a:r>
              <a:rPr lang="ru-RU" sz="25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500" b="1" dirty="0" smtClean="0">
                <a:solidFill>
                  <a:srgbClr val="5EC2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изменений в</a:t>
            </a:r>
            <a:r>
              <a:rPr lang="ru-RU" sz="25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сторону усовершенствования. Нотариус обеспечивал </a:t>
            </a:r>
            <a:r>
              <a:rPr lang="ru-RU" sz="2500" b="1" dirty="0" smtClean="0">
                <a:solidFill>
                  <a:srgbClr val="5EC2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интересы граждан в пределах своих прав и обязанностей. </a:t>
            </a:r>
          </a:p>
        </p:txBody>
      </p:sp>
      <p:sp>
        <p:nvSpPr>
          <p:cNvPr id="32" name="Ромб 31"/>
          <p:cNvSpPr/>
          <p:nvPr/>
        </p:nvSpPr>
        <p:spPr>
          <a:xfrm rot="4500000">
            <a:off x="516175" y="5023045"/>
            <a:ext cx="958204" cy="958204"/>
          </a:xfrm>
          <a:prstGeom prst="diamond">
            <a:avLst/>
          </a:prstGeom>
          <a:solidFill>
            <a:srgbClr val="3AC27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8506377" y="5392190"/>
            <a:ext cx="3169685" cy="584775"/>
          </a:xfrm>
          <a:prstGeom prst="rect">
            <a:avLst/>
          </a:prstGeom>
          <a:solidFill>
            <a:srgbClr val="DD9643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alibri" panose="020F0502020204030204" pitchFamily="34" charset="0"/>
              </a:rPr>
              <a:t>Александр 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alibri" panose="020F0502020204030204" pitchFamily="34" charset="0"/>
              </a:rPr>
              <a:t>II 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044608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11" grpId="0" animBg="1"/>
      <p:bldP spid="12" grpId="0" animBg="1"/>
      <p:bldP spid="13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/>
          <p:cNvSpPr/>
          <p:nvPr/>
        </p:nvSpPr>
        <p:spPr>
          <a:xfrm>
            <a:off x="3667054" y="605579"/>
            <a:ext cx="930023" cy="930023"/>
          </a:xfrm>
          <a:prstGeom prst="ellipse">
            <a:avLst/>
          </a:prstGeom>
          <a:solidFill>
            <a:srgbClr val="3AC27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Хорда 7"/>
          <p:cNvSpPr/>
          <p:nvPr/>
        </p:nvSpPr>
        <p:spPr>
          <a:xfrm rot="5023891">
            <a:off x="7675048" y="5724589"/>
            <a:ext cx="2289988" cy="2289988"/>
          </a:xfrm>
          <a:prstGeom prst="chord">
            <a:avLst>
              <a:gd name="adj1" fmla="val 2700000"/>
              <a:gd name="adj2" fmla="val 16603733"/>
            </a:avLst>
          </a:prstGeom>
          <a:solidFill>
            <a:srgbClr val="5EC28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омб 8"/>
          <p:cNvSpPr/>
          <p:nvPr/>
        </p:nvSpPr>
        <p:spPr>
          <a:xfrm rot="5400000">
            <a:off x="5779086" y="3559510"/>
            <a:ext cx="483340" cy="483340"/>
          </a:xfrm>
          <a:prstGeom prst="diamond">
            <a:avLst/>
          </a:prstGeom>
          <a:solidFill>
            <a:srgbClr val="3AC27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350368" y="5246387"/>
            <a:ext cx="1070807" cy="1070807"/>
          </a:xfrm>
          <a:prstGeom prst="ellipse">
            <a:avLst/>
          </a:prstGeom>
          <a:solidFill>
            <a:srgbClr val="3AC27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Хорда 10"/>
          <p:cNvSpPr/>
          <p:nvPr/>
        </p:nvSpPr>
        <p:spPr>
          <a:xfrm rot="3136475">
            <a:off x="11128783" y="3919861"/>
            <a:ext cx="2289988" cy="2289988"/>
          </a:xfrm>
          <a:prstGeom prst="chord">
            <a:avLst>
              <a:gd name="adj1" fmla="val 2700000"/>
              <a:gd name="adj2" fmla="val 16603733"/>
            </a:avLst>
          </a:prstGeom>
          <a:solidFill>
            <a:srgbClr val="5EC28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Хорда 11"/>
          <p:cNvSpPr/>
          <p:nvPr/>
        </p:nvSpPr>
        <p:spPr>
          <a:xfrm rot="16200000">
            <a:off x="-292836" y="-945212"/>
            <a:ext cx="2289988" cy="2289988"/>
          </a:xfrm>
          <a:prstGeom prst="chord">
            <a:avLst>
              <a:gd name="adj1" fmla="val 2700000"/>
              <a:gd name="adj2" fmla="val 16603733"/>
            </a:avLst>
          </a:prstGeom>
          <a:solidFill>
            <a:srgbClr val="5EC28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омб 12"/>
          <p:cNvSpPr/>
          <p:nvPr/>
        </p:nvSpPr>
        <p:spPr>
          <a:xfrm rot="1154070">
            <a:off x="6447972" y="667276"/>
            <a:ext cx="1239277" cy="1239277"/>
          </a:xfrm>
          <a:prstGeom prst="diamond">
            <a:avLst/>
          </a:prstGeom>
          <a:solidFill>
            <a:srgbClr val="3AC27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омб 13"/>
          <p:cNvSpPr/>
          <p:nvPr/>
        </p:nvSpPr>
        <p:spPr>
          <a:xfrm rot="1638341">
            <a:off x="5627044" y="5248920"/>
            <a:ext cx="1302774" cy="1302774"/>
          </a:xfrm>
          <a:prstGeom prst="diamond">
            <a:avLst/>
          </a:prstGeom>
          <a:solidFill>
            <a:srgbClr val="3AC27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омб 14"/>
          <p:cNvSpPr/>
          <p:nvPr/>
        </p:nvSpPr>
        <p:spPr>
          <a:xfrm>
            <a:off x="6776188" y="2808236"/>
            <a:ext cx="2348121" cy="2348121"/>
          </a:xfrm>
          <a:prstGeom prst="diamond">
            <a:avLst/>
          </a:prstGeom>
          <a:solidFill>
            <a:srgbClr val="3AC27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омб 15"/>
          <p:cNvSpPr/>
          <p:nvPr/>
        </p:nvSpPr>
        <p:spPr>
          <a:xfrm rot="19665013">
            <a:off x="10190258" y="-156497"/>
            <a:ext cx="1908323" cy="1908323"/>
          </a:xfrm>
          <a:prstGeom prst="diamond">
            <a:avLst/>
          </a:prstGeom>
          <a:solidFill>
            <a:srgbClr val="3AC27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омб 16"/>
          <p:cNvSpPr/>
          <p:nvPr/>
        </p:nvSpPr>
        <p:spPr>
          <a:xfrm rot="4548860">
            <a:off x="1992025" y="3349113"/>
            <a:ext cx="1278320" cy="1278320"/>
          </a:xfrm>
          <a:prstGeom prst="diamond">
            <a:avLst/>
          </a:prstGeom>
          <a:solidFill>
            <a:srgbClr val="3AC27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омб 17"/>
          <p:cNvSpPr/>
          <p:nvPr/>
        </p:nvSpPr>
        <p:spPr>
          <a:xfrm rot="3877652">
            <a:off x="2654099" y="1745628"/>
            <a:ext cx="799309" cy="799309"/>
          </a:xfrm>
          <a:prstGeom prst="diamond">
            <a:avLst/>
          </a:prstGeom>
          <a:solidFill>
            <a:srgbClr val="3AC27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667054" y="4202816"/>
            <a:ext cx="565956" cy="565956"/>
          </a:xfrm>
          <a:prstGeom prst="ellipse">
            <a:avLst/>
          </a:prstGeom>
          <a:solidFill>
            <a:srgbClr val="3AC27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9750279" y="1836559"/>
            <a:ext cx="474104" cy="474104"/>
          </a:xfrm>
          <a:prstGeom prst="ellipse">
            <a:avLst/>
          </a:prstGeom>
          <a:solidFill>
            <a:srgbClr val="3AC27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5074681" y="4239310"/>
            <a:ext cx="326130" cy="326130"/>
          </a:xfrm>
          <a:prstGeom prst="ellipse">
            <a:avLst/>
          </a:prstGeom>
          <a:solidFill>
            <a:srgbClr val="3AC27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омб 21"/>
          <p:cNvSpPr/>
          <p:nvPr/>
        </p:nvSpPr>
        <p:spPr>
          <a:xfrm rot="5400000">
            <a:off x="6579687" y="2614736"/>
            <a:ext cx="483340" cy="483340"/>
          </a:xfrm>
          <a:prstGeom prst="diamond">
            <a:avLst/>
          </a:prstGeom>
          <a:solidFill>
            <a:srgbClr val="3AC27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639224" y="3018883"/>
            <a:ext cx="474104" cy="474104"/>
          </a:xfrm>
          <a:prstGeom prst="ellipse">
            <a:avLst/>
          </a:prstGeom>
          <a:solidFill>
            <a:srgbClr val="3AC27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9797229" y="4731175"/>
            <a:ext cx="326130" cy="326130"/>
          </a:xfrm>
          <a:prstGeom prst="ellipse">
            <a:avLst/>
          </a:prstGeom>
          <a:solidFill>
            <a:srgbClr val="3AC27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6673850"/>
            <a:ext cx="12192000" cy="184150"/>
          </a:xfrm>
          <a:prstGeom prst="rect">
            <a:avLst/>
          </a:prstGeom>
          <a:solidFill>
            <a:srgbClr val="098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6483350"/>
            <a:ext cx="12192000" cy="190500"/>
          </a:xfrm>
          <a:prstGeom prst="rect">
            <a:avLst/>
          </a:prstGeom>
          <a:solidFill>
            <a:srgbClr val="035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52451" y="838687"/>
            <a:ext cx="6635326" cy="230832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Их </a:t>
            </a:r>
            <a:r>
              <a:rPr lang="ru-RU" sz="2400" b="1" dirty="0">
                <a:solidFill>
                  <a:srgbClr val="5EC2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количество</a:t>
            </a: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было строго </a:t>
            </a:r>
            <a:r>
              <a:rPr lang="ru-RU" sz="2400" b="1" dirty="0">
                <a:solidFill>
                  <a:srgbClr val="5EC2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регламентировано</a:t>
            </a: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В Туле предусматривалось 6 нотариусов, во всех прочих уездах и посадах не более, как </a:t>
            </a:r>
            <a:r>
              <a:rPr lang="ru-RU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 2</a:t>
            </a: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Была </a:t>
            </a: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определена </a:t>
            </a:r>
            <a:r>
              <a:rPr lang="ru-RU" sz="2400" b="1" dirty="0">
                <a:solidFill>
                  <a:srgbClr val="5EC2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присяга нотариуса,</a:t>
            </a: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а также введены </a:t>
            </a:r>
            <a:r>
              <a:rPr lang="ru-RU" sz="2400" b="1" dirty="0">
                <a:solidFill>
                  <a:srgbClr val="5EC2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цензовые позиции </a:t>
            </a: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кандидата на должность нотариуса.</a:t>
            </a:r>
          </a:p>
        </p:txBody>
      </p:sp>
      <p:sp>
        <p:nvSpPr>
          <p:cNvPr id="3" name="Прямоугольный треугольник 2"/>
          <p:cNvSpPr/>
          <p:nvPr/>
        </p:nvSpPr>
        <p:spPr>
          <a:xfrm rot="729788">
            <a:off x="-475831" y="3529393"/>
            <a:ext cx="3990161" cy="3990161"/>
          </a:xfrm>
          <a:prstGeom prst="rtTriangle">
            <a:avLst/>
          </a:prstGeom>
          <a:solidFill>
            <a:srgbClr val="098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Диагональная полоса 3"/>
          <p:cNvSpPr/>
          <p:nvPr/>
        </p:nvSpPr>
        <p:spPr>
          <a:xfrm rot="16929788">
            <a:off x="-475830" y="4022879"/>
            <a:ext cx="3990160" cy="3990161"/>
          </a:xfrm>
          <a:prstGeom prst="diagStripe">
            <a:avLst>
              <a:gd name="adj" fmla="val 89849"/>
            </a:avLst>
          </a:prstGeom>
          <a:solidFill>
            <a:srgbClr val="035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Диагональная полоса 4"/>
          <p:cNvSpPr/>
          <p:nvPr/>
        </p:nvSpPr>
        <p:spPr>
          <a:xfrm rot="16929788">
            <a:off x="400927" y="4255773"/>
            <a:ext cx="3235622" cy="3235623"/>
          </a:xfrm>
          <a:prstGeom prst="diagStripe">
            <a:avLst>
              <a:gd name="adj" fmla="val 97086"/>
            </a:avLst>
          </a:prstGeom>
          <a:solidFill>
            <a:srgbClr val="3A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7" name="Объект 2"/>
          <p:cNvSpPr txBox="1">
            <a:spLocks/>
          </p:cNvSpPr>
          <p:nvPr/>
        </p:nvSpPr>
        <p:spPr>
          <a:xfrm>
            <a:off x="2146300" y="4315982"/>
            <a:ext cx="6515811" cy="1632881"/>
          </a:xfrm>
          <a:prstGeom prst="rec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b="1" dirty="0" smtClean="0">
                <a:solidFill>
                  <a:srgbClr val="5EC2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Октябрьская революция 1917 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года изменила общественный строй, следовательно,</a:t>
            </a:r>
            <a:r>
              <a:rPr lang="ru-RU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smtClean="0">
                <a:solidFill>
                  <a:srgbClr val="5EC2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изменилась</a:t>
            </a:r>
            <a:r>
              <a:rPr lang="ru-RU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вся </a:t>
            </a:r>
            <a:r>
              <a:rPr lang="ru-RU" sz="2400" b="1" dirty="0" smtClean="0">
                <a:solidFill>
                  <a:srgbClr val="5EC2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структура правоохранительных органов</a:t>
            </a:r>
            <a:r>
              <a:rPr lang="ru-RU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 том числе </a:t>
            </a:r>
            <a:r>
              <a:rPr lang="ru-RU" sz="2400" b="1" dirty="0" smtClean="0">
                <a:solidFill>
                  <a:srgbClr val="5EC2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нотариата.</a:t>
            </a:r>
          </a:p>
        </p:txBody>
      </p:sp>
      <p:sp>
        <p:nvSpPr>
          <p:cNvPr id="51" name="Параллелограмм 50"/>
          <p:cNvSpPr/>
          <p:nvPr/>
        </p:nvSpPr>
        <p:spPr>
          <a:xfrm flipH="1">
            <a:off x="7762242" y="0"/>
            <a:ext cx="7122077" cy="6858000"/>
          </a:xfrm>
          <a:prstGeom prst="parallelogram">
            <a:avLst>
              <a:gd name="adj" fmla="val 32556"/>
            </a:avLst>
          </a:prstGeom>
          <a:solidFill>
            <a:srgbClr val="3A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8235692" y="2022079"/>
            <a:ext cx="378109" cy="2704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араллелограмм 51"/>
          <p:cNvSpPr/>
          <p:nvPr/>
        </p:nvSpPr>
        <p:spPr>
          <a:xfrm flipH="1">
            <a:off x="7688308" y="0"/>
            <a:ext cx="3110540" cy="6858000"/>
          </a:xfrm>
          <a:prstGeom prst="parallelogram">
            <a:avLst>
              <a:gd name="adj" fmla="val 71190"/>
            </a:avLst>
          </a:prstGeom>
          <a:solidFill>
            <a:srgbClr val="035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Диагональная полоса 54"/>
          <p:cNvSpPr/>
          <p:nvPr/>
        </p:nvSpPr>
        <p:spPr>
          <a:xfrm rot="5400000" flipH="1">
            <a:off x="7983159" y="2040995"/>
            <a:ext cx="271087" cy="231993"/>
          </a:xfrm>
          <a:prstGeom prst="diagStripe">
            <a:avLst>
              <a:gd name="adj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7" name="Рисунок 56" descr="https://i.mycdn.me/i?r=AzEPZsRbOZEKgBhR0XGMT1RkxiZCdM_MYXR5Qfi9zpIPH6aKTM5SRkZCeTgDn6uOy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" r="953" b="34396"/>
          <a:stretch>
            <a:fillRect/>
          </a:stretch>
        </p:blipFill>
        <p:spPr bwMode="auto">
          <a:xfrm>
            <a:off x="7391919" y="2286068"/>
            <a:ext cx="5020298" cy="1929531"/>
          </a:xfrm>
          <a:custGeom>
            <a:avLst/>
            <a:gdLst>
              <a:gd name="connsiteX0" fmla="*/ 610782 w 5020298"/>
              <a:gd name="connsiteY0" fmla="*/ 0 h 1929531"/>
              <a:gd name="connsiteX1" fmla="*/ 5020298 w 5020298"/>
              <a:gd name="connsiteY1" fmla="*/ 0 h 1929531"/>
              <a:gd name="connsiteX2" fmla="*/ 4397233 w 5020298"/>
              <a:gd name="connsiteY2" fmla="*/ 1929531 h 1929531"/>
              <a:gd name="connsiteX3" fmla="*/ 0 w 5020298"/>
              <a:gd name="connsiteY3" fmla="*/ 1929531 h 1929531"/>
              <a:gd name="connsiteX4" fmla="*/ 0 w 5020298"/>
              <a:gd name="connsiteY4" fmla="*/ 1891493 h 1929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0298" h="1929531">
                <a:moveTo>
                  <a:pt x="610782" y="0"/>
                </a:moveTo>
                <a:lnTo>
                  <a:pt x="5020298" y="0"/>
                </a:lnTo>
                <a:lnTo>
                  <a:pt x="4397233" y="1929531"/>
                </a:lnTo>
                <a:lnTo>
                  <a:pt x="0" y="1929531"/>
                </a:lnTo>
                <a:lnTo>
                  <a:pt x="0" y="189149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9415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 animBg="1"/>
      <p:bldP spid="4" grpId="0" animBg="1"/>
      <p:bldP spid="5" grpId="0" animBg="1"/>
      <p:bldP spid="47" grpId="0" animBg="1"/>
      <p:bldP spid="53" grpId="0" animBg="1"/>
      <p:bldP spid="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 rot="20000645">
            <a:off x="1261349" y="1477584"/>
            <a:ext cx="328464" cy="26858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20000645">
            <a:off x="2410615" y="3718188"/>
            <a:ext cx="328464" cy="26858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-292836" y="-945212"/>
            <a:ext cx="13711607" cy="8959789"/>
            <a:chOff x="-292836" y="-945212"/>
            <a:chExt cx="13711607" cy="8959789"/>
          </a:xfrm>
        </p:grpSpPr>
        <p:sp>
          <p:nvSpPr>
            <p:cNvPr id="30" name="Ромб 29"/>
            <p:cNvSpPr/>
            <p:nvPr/>
          </p:nvSpPr>
          <p:spPr>
            <a:xfrm rot="4548860">
              <a:off x="1992025" y="3349113"/>
              <a:ext cx="1278320" cy="1278320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Хорда 20"/>
            <p:cNvSpPr/>
            <p:nvPr/>
          </p:nvSpPr>
          <p:spPr>
            <a:xfrm rot="5023891">
              <a:off x="7675048" y="5724589"/>
              <a:ext cx="2289988" cy="2289988"/>
            </a:xfrm>
            <a:prstGeom prst="chord">
              <a:avLst>
                <a:gd name="adj1" fmla="val 2700000"/>
                <a:gd name="adj2" fmla="val 16603733"/>
              </a:avLst>
            </a:prstGeom>
            <a:solidFill>
              <a:srgbClr val="5EC28C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Ромб 21"/>
            <p:cNvSpPr/>
            <p:nvPr/>
          </p:nvSpPr>
          <p:spPr>
            <a:xfrm rot="5400000">
              <a:off x="5779086" y="3559510"/>
              <a:ext cx="483340" cy="483340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3350368" y="5246387"/>
              <a:ext cx="1070807" cy="1070807"/>
            </a:xfrm>
            <a:prstGeom prst="ellipse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Хорда 23"/>
            <p:cNvSpPr/>
            <p:nvPr/>
          </p:nvSpPr>
          <p:spPr>
            <a:xfrm rot="3136475">
              <a:off x="11128783" y="3919861"/>
              <a:ext cx="2289988" cy="2289988"/>
            </a:xfrm>
            <a:prstGeom prst="chord">
              <a:avLst>
                <a:gd name="adj1" fmla="val 2700000"/>
                <a:gd name="adj2" fmla="val 16603733"/>
              </a:avLst>
            </a:prstGeom>
            <a:solidFill>
              <a:srgbClr val="5EC28C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Хорда 24"/>
            <p:cNvSpPr/>
            <p:nvPr/>
          </p:nvSpPr>
          <p:spPr>
            <a:xfrm rot="16200000">
              <a:off x="-292836" y="-945212"/>
              <a:ext cx="2289988" cy="2289988"/>
            </a:xfrm>
            <a:prstGeom prst="chord">
              <a:avLst>
                <a:gd name="adj1" fmla="val 2700000"/>
                <a:gd name="adj2" fmla="val 16603733"/>
              </a:avLst>
            </a:prstGeom>
            <a:solidFill>
              <a:srgbClr val="5EC28C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Ромб 25"/>
            <p:cNvSpPr/>
            <p:nvPr/>
          </p:nvSpPr>
          <p:spPr>
            <a:xfrm rot="1154070">
              <a:off x="6447972" y="667276"/>
              <a:ext cx="1239277" cy="1239277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Ромб 26"/>
            <p:cNvSpPr/>
            <p:nvPr/>
          </p:nvSpPr>
          <p:spPr>
            <a:xfrm rot="1638341">
              <a:off x="5627044" y="5248920"/>
              <a:ext cx="1302774" cy="1302774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Ромб 27"/>
            <p:cNvSpPr/>
            <p:nvPr/>
          </p:nvSpPr>
          <p:spPr>
            <a:xfrm>
              <a:off x="6776188" y="2808236"/>
              <a:ext cx="2348121" cy="2348121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Ромб 28"/>
            <p:cNvSpPr/>
            <p:nvPr/>
          </p:nvSpPr>
          <p:spPr>
            <a:xfrm rot="19665013">
              <a:off x="10190258" y="-156497"/>
              <a:ext cx="1908323" cy="1908323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Ромб 30"/>
            <p:cNvSpPr/>
            <p:nvPr/>
          </p:nvSpPr>
          <p:spPr>
            <a:xfrm rot="3877652">
              <a:off x="2654099" y="1745628"/>
              <a:ext cx="799309" cy="799309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3667054" y="4202816"/>
              <a:ext cx="565956" cy="565956"/>
            </a:xfrm>
            <a:prstGeom prst="ellipse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9750279" y="1836559"/>
              <a:ext cx="474104" cy="474104"/>
            </a:xfrm>
            <a:prstGeom prst="ellipse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5074681" y="4239310"/>
              <a:ext cx="326130" cy="326130"/>
            </a:xfrm>
            <a:prstGeom prst="ellipse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Ромб 34"/>
            <p:cNvSpPr/>
            <p:nvPr/>
          </p:nvSpPr>
          <p:spPr>
            <a:xfrm rot="5400000">
              <a:off x="6579687" y="2614736"/>
              <a:ext cx="483340" cy="483340"/>
            </a:xfrm>
            <a:prstGeom prst="diamond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4639224" y="3018883"/>
              <a:ext cx="474104" cy="474104"/>
            </a:xfrm>
            <a:prstGeom prst="ellipse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9797229" y="4731175"/>
              <a:ext cx="326130" cy="326130"/>
            </a:xfrm>
            <a:prstGeom prst="ellipse">
              <a:avLst/>
            </a:prstGeom>
            <a:solidFill>
              <a:srgbClr val="3AC279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0" name="Рисунок 19" descr="https://sun9-86.userapi.com/s/v1/if1/u-wkNqRTFB-J2YgAZnu1pYggYhDZsoMQobgOb50_porVI7makC-c6edpHZf8bz5VeVSNMEps.jpg?size=1200x742&amp;quality=96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07"/>
          <a:stretch>
            <a:fillRect/>
          </a:stretch>
        </p:blipFill>
        <p:spPr bwMode="auto">
          <a:xfrm>
            <a:off x="-3442202" y="-84521"/>
            <a:ext cx="7560074" cy="6936374"/>
          </a:xfrm>
          <a:custGeom>
            <a:avLst/>
            <a:gdLst>
              <a:gd name="connsiteX0" fmla="*/ 653433 w 7560074"/>
              <a:gd name="connsiteY0" fmla="*/ 0 h 6936374"/>
              <a:gd name="connsiteX1" fmla="*/ 4023464 w 7560074"/>
              <a:gd name="connsiteY1" fmla="*/ 0 h 6936374"/>
              <a:gd name="connsiteX2" fmla="*/ 7560074 w 7560074"/>
              <a:gd name="connsiteY2" fmla="*/ 6936374 h 6936374"/>
              <a:gd name="connsiteX3" fmla="*/ 3366743 w 7560074"/>
              <a:gd name="connsiteY3" fmla="*/ 6936374 h 6936374"/>
              <a:gd name="connsiteX4" fmla="*/ 0 w 7560074"/>
              <a:gd name="connsiteY4" fmla="*/ 333162 h 6936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60074" h="6936374">
                <a:moveTo>
                  <a:pt x="653433" y="0"/>
                </a:moveTo>
                <a:lnTo>
                  <a:pt x="4023464" y="0"/>
                </a:lnTo>
                <a:lnTo>
                  <a:pt x="7560074" y="6936374"/>
                </a:lnTo>
                <a:lnTo>
                  <a:pt x="3366743" y="6936374"/>
                </a:lnTo>
                <a:lnTo>
                  <a:pt x="0" y="33316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4299" y="1271691"/>
            <a:ext cx="9161763" cy="83099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5EC2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 </a:t>
            </a:r>
            <a:r>
              <a:rPr lang="ru-RU" sz="2400" b="1" dirty="0">
                <a:solidFill>
                  <a:srgbClr val="5EC2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1993 </a:t>
            </a:r>
            <a:r>
              <a:rPr lang="ru-RU" sz="2400" b="1" dirty="0" smtClean="0">
                <a:solidFill>
                  <a:srgbClr val="5EC2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года</a:t>
            </a:r>
            <a:r>
              <a:rPr lang="ru-RU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 институте нотариата в его классическом понимании латинской </a:t>
            </a:r>
            <a:r>
              <a:rPr lang="ru-RU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модели </a:t>
            </a: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практически </a:t>
            </a:r>
            <a:r>
              <a:rPr lang="ru-RU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забыли. </a:t>
            </a:r>
            <a:endParaRPr lang="ru-RU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79920" y="3432307"/>
            <a:ext cx="8075613" cy="1938992"/>
          </a:xfrm>
          <a:prstGeom prst="rect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5EC2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</a:t>
            </a:r>
            <a:r>
              <a:rPr lang="ru-RU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кадры</a:t>
            </a: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>
                <a:solidFill>
                  <a:srgbClr val="5EC2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тульских нотариусов являли пример 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других 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сотрудников органов 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юстиции. </a:t>
            </a:r>
            <a:endParaRPr lang="ru-RU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400" b="1" dirty="0" smtClean="0">
                <a:solidFill>
                  <a:srgbClr val="5EC2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Профессионализм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400" b="1" dirty="0">
                <a:solidFill>
                  <a:srgbClr val="5EC2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строгое следование закону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>
                <a:solidFill>
                  <a:srgbClr val="5EC2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деловая хватка</a:t>
            </a: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и, как когда-то 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ранее, 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ru-RU" sz="2400" b="1" dirty="0">
                <a:solidFill>
                  <a:srgbClr val="5EC2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служение интересам человека</a:t>
            </a: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6673850"/>
            <a:ext cx="12192000" cy="184150"/>
          </a:xfrm>
          <a:prstGeom prst="rect">
            <a:avLst/>
          </a:prstGeom>
          <a:solidFill>
            <a:srgbClr val="098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483350"/>
            <a:ext cx="12192000" cy="190500"/>
          </a:xfrm>
          <a:prstGeom prst="rect">
            <a:avLst/>
          </a:prstGeom>
          <a:solidFill>
            <a:srgbClr val="035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19979075">
            <a:off x="2946378" y="5324581"/>
            <a:ext cx="417616" cy="2330238"/>
          </a:xfrm>
          <a:prstGeom prst="rect">
            <a:avLst/>
          </a:prstGeom>
          <a:solidFill>
            <a:srgbClr val="098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19979075" flipH="1">
            <a:off x="603344" y="-1462027"/>
            <a:ext cx="58561" cy="9749243"/>
          </a:xfrm>
          <a:prstGeom prst="rect">
            <a:avLst/>
          </a:prstGeom>
          <a:solidFill>
            <a:srgbClr val="3A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3750490" flipH="1">
            <a:off x="2328406" y="3502613"/>
            <a:ext cx="225496" cy="115435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иагональная полоса 13"/>
          <p:cNvSpPr/>
          <p:nvPr/>
        </p:nvSpPr>
        <p:spPr>
          <a:xfrm rot="14600645">
            <a:off x="2699168" y="3591199"/>
            <a:ext cx="161602" cy="193001"/>
          </a:xfrm>
          <a:prstGeom prst="diagStripe">
            <a:avLst>
              <a:gd name="adj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3750490" flipH="1">
            <a:off x="1179140" y="1262009"/>
            <a:ext cx="225496" cy="115435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иагональная полоса 16"/>
          <p:cNvSpPr/>
          <p:nvPr/>
        </p:nvSpPr>
        <p:spPr>
          <a:xfrm rot="14600645">
            <a:off x="1549902" y="1350595"/>
            <a:ext cx="161602" cy="193001"/>
          </a:xfrm>
          <a:prstGeom prst="diagStripe">
            <a:avLst>
              <a:gd name="adj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38151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  <p:bldP spid="2" grpId="0" animBg="1"/>
      <p:bldP spid="3" grpId="0" animBg="1"/>
      <p:bldP spid="6" grpId="0" animBg="1"/>
      <p:bldP spid="7" grpId="0" animBg="1"/>
      <p:bldP spid="9" grpId="0" animBg="1"/>
      <p:bldP spid="14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1556</Words>
  <Application>Microsoft Office PowerPoint</Application>
  <PresentationFormat>Широкоэкранный</PresentationFormat>
  <Paragraphs>96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Коля</dc:creator>
  <cp:lastModifiedBy>Коля</cp:lastModifiedBy>
  <cp:revision>75</cp:revision>
  <dcterms:created xsi:type="dcterms:W3CDTF">2022-04-26T15:27:58Z</dcterms:created>
  <dcterms:modified xsi:type="dcterms:W3CDTF">2022-05-07T11:38:05Z</dcterms:modified>
</cp:coreProperties>
</file>