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15" autoAdjust="0"/>
    <p:restoredTop sz="95859"/>
  </p:normalViewPr>
  <p:slideViewPr>
    <p:cSldViewPr snapToGrid="0" snapToObjects="1">
      <p:cViewPr>
        <p:scale>
          <a:sx n="50" d="100"/>
          <a:sy n="50" d="100"/>
        </p:scale>
        <p:origin x="-1482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F73361-FCA7-8F43-A212-CC7169B1D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27959D-4CFE-FA49-BA58-BCFC2E223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78BE4B-2535-6C4D-A49E-EC81C8A2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5D976D-B03D-8243-B7C1-43A4BD13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067E04-F2A5-0A4C-B7F0-69E922EB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FB7BAA-9D3D-3443-8925-A7F484ABB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5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05F189-68C5-E34C-A214-6EF837C0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CD83398-8420-804B-B146-A6BD4AA14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69DBB5-05C7-7341-BB10-87C73603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2C98AD-61BF-7345-BF7D-A7FEEC55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C0F40C-9840-1D4C-8FD6-94FF7694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41738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790C93E-5FF2-C349-8DE7-ACE61ACAC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BDCD56-F06C-3F42-BB60-652E14424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85A2ED-082E-2F49-9C16-B1DB7C9E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43369A-B602-8A46-B416-EFD87D66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84560E-F54A-A14B-975D-B637F1A5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138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2C3C2-D798-7E47-A48D-A26B38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0CF0E6-E2AD-FC49-94BD-9EE6E26E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2E62BA-9658-FA42-B1DD-D940DAB0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D30168-DB67-E84F-962F-DC19D80D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16066B-B00E-CA4F-ABD8-7EE2EF63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2809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50FEEE-01DF-A04A-8176-C695F236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B584E3-D211-FA47-8019-20D77E018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D4E654-701C-5945-8C56-AC2C1C0D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230B2F-AEEF-A84C-8BA4-8A5FBCAA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27B0F3-E7FF-2A4E-8520-42A8F6C3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0650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7A4CC6-3A5F-D343-A319-EF356994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8DB0C6-BAB0-634F-AA40-DF9C15932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1C00CD-C028-9C4C-804E-2F62A79E2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DD5FEB-4B07-1E49-92DF-545AFD36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77A95E-40AA-7C45-884C-335CB229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D6A91D-5234-0144-87D4-38769311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7266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E6705F-72B8-F641-AABC-BC5FB799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995026-1062-3E47-8B56-357074320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56607A-7D12-A34F-B5C6-CD38853F8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AAA5BAF-6FF2-2344-B60B-186B0B284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936B0F-AEC5-554D-B863-72695541C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F4AA2EC-2568-7B4E-A421-A2B9A70A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70382C-C79C-1149-9D0B-8096363C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824DDD-74D9-CB49-B149-A7329654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9862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06FAE-BB99-2845-B89F-B0983BE3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E95D35-5E48-B34D-88AB-E3415F8B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9903D29-701E-5240-8F13-EBF9FBC4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EEAD22-A5AE-874D-A57D-1455C7AD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7661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FAAE8E6-EBD9-FE43-A4A7-CCC51A94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0684808-1D52-B444-AF35-472984A4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7D6EA34-012B-9E43-940B-4916AAD4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4891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C6C6-E469-AA41-91DA-596BB1E7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A43474-DDA9-3C40-8196-6BCC4A69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94878D-163D-CD49-839A-E7CA85E27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0CC164-EB56-0741-B801-9F4F5431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D3A1DF-8173-C24B-8FE2-CE555B68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354455-C399-404E-BEC5-EEA1301D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8533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782936-4456-0F4F-B325-E010BDEE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C282C1-F5A2-CA4A-9D21-23D2589B9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544E15-2510-DA4B-9FFF-EEE09AC9A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66865D-C2B6-024B-B0C9-2733B42D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990A68-5D4F-A149-BACF-463FF404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8F12A7-AF1A-924C-9310-7612AEF8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4217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DE4A5A-61F0-6046-A3C1-2088B250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DC5879-96D1-9049-8E6C-BE275F0D3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7C0B9F-5446-A840-9C6A-2D683CF75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E633-A107-444E-B813-79850C9FC503}" type="datetimeFigureOut">
              <a:rPr lang="x-none" smtClean="0"/>
              <a:pPr/>
              <a:t>22.05.2022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A2E68F-B49D-5947-AC09-F39A394BC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D455AF-A30D-6547-905E-AE65E0961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9C5337-70AD-9C4A-8D27-A04FECEE4C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9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2CED5-A472-3444-9A45-B1816BE09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572" y="1132765"/>
            <a:ext cx="5350337" cy="2921326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Тульская областная нотариальная палата</a:t>
            </a:r>
            <a:endParaRPr lang="x-none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DAF5D57-3012-8E4C-BF3D-4E7E908D6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51" y="4054091"/>
            <a:ext cx="5650173" cy="249683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институт (филиал) ВГУЮ (РПА Минюста России)</a:t>
            </a:r>
            <a:endParaRPr lang="ru-RU" sz="28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Загулина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Мария Сергеевна 2 курс</a:t>
            </a:r>
          </a:p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дисциплин, кандидат юридических наук</a:t>
            </a:r>
          </a:p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Кирилин Андрей Васильевич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3016285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accent4"/>
            </a:solidFill>
          </a:ln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Полномочия нотариальной палаты определяются Основами законодательства РФ о нотариате, а также ее уставом. Так, согласно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ст. 25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 законодательства РФ о нотариате нотариальная палата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9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491" y="4703044"/>
            <a:ext cx="2950509" cy="1906719"/>
          </a:xfrm>
        </p:spPr>
      </p:pic>
      <p:sp>
        <p:nvSpPr>
          <p:cNvPr id="4" name="Прямоугольник 3"/>
          <p:cNvSpPr/>
          <p:nvPr/>
        </p:nvSpPr>
        <p:spPr>
          <a:xfrm>
            <a:off x="239486" y="1825625"/>
            <a:ext cx="5743303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Представляет и защищает интересы нотариусов, оказывает им помощь и содействие в развитии частной нотариальной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486" y="4362994"/>
            <a:ext cx="5743303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Организует стажировку лиц, претендующих на должность нотариуса, и повышение профессиональной подготовки нотариусов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5486" y="1825625"/>
            <a:ext cx="54210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Возмещает затраты на экспертизы, назначенные судом по делам, связанным с деятельностью нотариусов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7262" y="3656895"/>
            <a:ext cx="54393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Организует страхование нотариальной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0823" y="365125"/>
            <a:ext cx="11051177" cy="320103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Высшим органом нотариальной палаты является собрание членов нотариальной палаты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Собрание членов палаты созывается не реже одного раза в год и правомочно принимать решения, если в его работе участвует не менее половины членов палаты. При голосовании члены нотариальной палаты, являющиеся нотариусами, занимающимися частной практикой, обладают правом решающего голоса, а помощники и стажеры нотариуса — правом совещательного голоса.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Руководят нотариальной палатой избранные собранием членов нотариальной палаты правление и президент нотариальной палаты. Полномочия собрания членов нотариальной палаты, правления и президента нотариальной палаты регламентируются ее уставом.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67" y="3394976"/>
            <a:ext cx="5492933" cy="328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0" y="3394976"/>
            <a:ext cx="5526012" cy="328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445" y="3059816"/>
            <a:ext cx="6768737" cy="998992"/>
          </a:xfrm>
          <a:solidFill>
            <a:schemeClr val="bg1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Собрание членов палаты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50038" y="283271"/>
            <a:ext cx="682860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Избирает правление, президента, ревизионную комиссию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805" y="856127"/>
            <a:ext cx="65575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Утверждает смету доходов и расходов, штатное расписание палаты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805" y="4464091"/>
            <a:ext cx="60886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Совместно с органами юстиции определяет общую численность нотариусов в нотариальном округе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2582" y="5530632"/>
            <a:ext cx="6096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Заслушивает отчеты правления, президента, ревизионной комиссии, исполнительного директора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4118" y="4464091"/>
            <a:ext cx="47221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Определяет размеры членских взносов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04419" y="1810236"/>
            <a:ext cx="57917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Вносит изменения и дополнения в устав палаты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208" y="2429691"/>
            <a:ext cx="66616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Утверждает кодекс профессиональной этики нотариуса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211" y="605118"/>
            <a:ext cx="9968753" cy="185364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Руководят нотариальной палатой избранные собранием членов нотариальной палаты правление и президент нотариальной палаты. Полномочия собрания членов нотариальной палаты, правления и президента нотариальной палаты регламентируются ее уставом.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61" y="2708396"/>
            <a:ext cx="5892961" cy="391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16" y="2708395"/>
            <a:ext cx="5541570" cy="391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08812" cy="1325563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Собрание членов палаты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5508812" cy="4131423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200" dirty="0" smtClean="0"/>
              <a:t>• </a:t>
            </a: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Избирает правление, президента, ревизионную комиссию;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Утверждает смету доходов и расходов, штатное расписание палаты;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Совместно с органами юстиции определяет общую численность нотариусов в нотариальном округе;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Заслушивает отчеты правления, президента, ревизионной комиссии, исполнительного директора;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Определяет размеры членских взносов;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Вносит изменения и дополнения в устав палаты;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Утверждает кодекс профессиональной этики нотариуса;</a:t>
            </a:r>
          </a:p>
          <a:p>
            <a:pPr>
              <a:buNone/>
            </a:pPr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• Решает другие вопросы, связанные с деятельностью палаты, в соответствии с законодательством о нотариате.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40" y="365125"/>
            <a:ext cx="4948837" cy="311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40" y="3482788"/>
            <a:ext cx="4948837" cy="313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6400" y="188259"/>
            <a:ext cx="10515600" cy="168405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голосовании члены нотариальной палаты, являющиеся нотариусами, занимающимися частной практикой, обладают правом решающего голоса, а помощники и стажеры нотариуса — правом совещательного голоса.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789" y="5325035"/>
            <a:ext cx="10376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Президент палаты избирается из числа нотариусов собранием палаты сроком на два года.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9" y="1945155"/>
            <a:ext cx="5615293" cy="3137834"/>
          </a:xfrm>
          <a:prstGeom prst="rect">
            <a:avLst/>
          </a:prstGeom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59" y="1945155"/>
            <a:ext cx="5360894" cy="313783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82" y="365125"/>
            <a:ext cx="4912659" cy="1325563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Президент палаты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082" y="2130131"/>
            <a:ext cx="5172635" cy="3046988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Руководит работой правления;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Представляет палату в международных организациях нотариусов, органах государственной власти Российской Федерации, хозяйственных и общественных структурах, ведет переписку от имени палаты;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41894" y="2130130"/>
            <a:ext cx="5970494" cy="3046988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Организует проверку жалоб и иных материалов о действиях нотариусов и вносит, если это необходимо, соответствующие предложения на рассмотрение правления нотариальной палаты;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Председательствует на заседаниях правления;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082" y="5419165"/>
            <a:ext cx="11479306" cy="83099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Осуществляет контроль за исполнением решений собраний палаты, постановлений правления, постоянно информирует собрание о ходе их выполнения.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3091858">
            <a:off x="5020047" y="1342821"/>
            <a:ext cx="1476794" cy="257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178424" y="1690688"/>
            <a:ext cx="484632" cy="439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70" y="180509"/>
            <a:ext cx="5393624" cy="176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3953" y="1"/>
            <a:ext cx="9874624" cy="16906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Поскольку президент палаты — нотариус, то все функции исполнительного характера выполняет 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исполнительный директор.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282" y="4908176"/>
            <a:ext cx="11044518" cy="151083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Исполнительный директор назначается на должность и освобождается от должности президентом палаты по основаниям, предусмотренным трудовым договором (контрактом) и действующим законодательством о труде, и ему подотчетен. Президент постоянно информирует правление о работе исполнительного директора и дает оценку его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71" y="1492625"/>
            <a:ext cx="3130081" cy="332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23" y="1633818"/>
            <a:ext cx="5688105" cy="318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Контроль за финансово-хозяйственной деятельностью палаты осуществляет 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ревизионная комиссия.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9905" y="1949824"/>
            <a:ext cx="5145742" cy="463923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Ревизионная комиссия избирается собранием членов палаты из числа нотариусов в составе из пяти человек сроком на два года. Ревизионная комиссия открытым голосованием избирает из числа своих членов председателя и заместителя председателя ревизионной комиссии. Ревизионная комиссия осуществляет контроль за финансово-хозяйственной деятельностью и исполнением сметы доходов и расходов палаты.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86" y="1949824"/>
            <a:ext cx="5859614" cy="402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888" y="3553097"/>
            <a:ext cx="6460735" cy="5611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Дудкин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Валерий Васильевич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Председатель Правления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(нотариус города Тулы)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623" y="805218"/>
            <a:ext cx="4751771" cy="494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722EC5-61DE-4D44-9B9C-E467DFC7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246" y="365125"/>
            <a:ext cx="9903823" cy="76303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x-none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832D852D-7402-CB4F-900E-D997481B986E}"/>
              </a:ext>
            </a:extLst>
          </p:cNvPr>
          <p:cNvGrpSpPr>
            <a:grpSpLocks/>
          </p:cNvGrpSpPr>
          <p:nvPr/>
        </p:nvGrpSpPr>
        <p:grpSpPr bwMode="auto">
          <a:xfrm>
            <a:off x="2897498" y="4442801"/>
            <a:ext cx="8189608" cy="1179513"/>
            <a:chOff x="1296" y="1454"/>
            <a:chExt cx="3168" cy="743"/>
          </a:xfrm>
        </p:grpSpPr>
        <p:sp>
          <p:nvSpPr>
            <p:cNvPr id="5" name="Line 3">
              <a:extLst>
                <a:ext uri="{FF2B5EF4-FFF2-40B4-BE49-F238E27FC236}">
                  <a16:creationId xmlns="" xmlns:a16="http://schemas.microsoft.com/office/drawing/2014/main" id="{A542A245-E6C4-1D46-A6BF-25B269EC1A9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121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="" xmlns:a16="http://schemas.microsoft.com/office/drawing/2014/main" id="{6C2E85F3-1374-EF4E-9CE0-C3D78F89E66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3" y="1790"/>
              <a:ext cx="13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аключение</a:t>
              </a:r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="" xmlns:a16="http://schemas.microsoft.com/office/drawing/2014/main" id="{968D83DE-B9C3-704B-BD53-CFD26475C04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7C26EEEB-F8C5-374C-B3C3-9DDD96C6A666}"/>
              </a:ext>
            </a:extLst>
          </p:cNvPr>
          <p:cNvGrpSpPr>
            <a:grpSpLocks/>
          </p:cNvGrpSpPr>
          <p:nvPr/>
        </p:nvGrpSpPr>
        <p:grpSpPr bwMode="auto">
          <a:xfrm>
            <a:off x="2897500" y="2159827"/>
            <a:ext cx="8268414" cy="646113"/>
            <a:chOff x="1296" y="2012"/>
            <a:chExt cx="3168" cy="407"/>
          </a:xfrm>
        </p:grpSpPr>
        <p:sp>
          <p:nvSpPr>
            <p:cNvPr id="10" name="Line 8">
              <a:extLst>
                <a:ext uri="{FF2B5EF4-FFF2-40B4-BE49-F238E27FC236}">
                  <a16:creationId xmlns="" xmlns:a16="http://schemas.microsoft.com/office/drawing/2014/main" id="{9E11F495-E9E6-B44A-B986-C56A824064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CED2AC02-2E01-F245-A77F-37CE20F5F8D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12"/>
              <a:ext cx="106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ведение</a:t>
              </a:r>
              <a:endPara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="" xmlns:a16="http://schemas.microsoft.com/office/drawing/2014/main" id="{88C53EE2-5448-B640-AE7C-21DB08B641B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="" xmlns:a16="http://schemas.microsoft.com/office/drawing/2014/main" id="{B0C6697A-0AD5-3042-9579-53E1F0D0B7B9}"/>
              </a:ext>
            </a:extLst>
          </p:cNvPr>
          <p:cNvGrpSpPr>
            <a:grpSpLocks/>
          </p:cNvGrpSpPr>
          <p:nvPr/>
        </p:nvGrpSpPr>
        <p:grpSpPr bwMode="auto">
          <a:xfrm>
            <a:off x="2897499" y="2805940"/>
            <a:ext cx="8235266" cy="533400"/>
            <a:chOff x="1296" y="2654"/>
            <a:chExt cx="3168" cy="336"/>
          </a:xfrm>
        </p:grpSpPr>
        <p:sp>
          <p:nvSpPr>
            <p:cNvPr id="15" name="Line 13">
              <a:extLst>
                <a:ext uri="{FF2B5EF4-FFF2-40B4-BE49-F238E27FC236}">
                  <a16:creationId xmlns="" xmlns:a16="http://schemas.microsoft.com/office/drawing/2014/main" id="{B4CC9A0C-A21C-1140-9AD6-B515F1C67DA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="" xmlns:a16="http://schemas.microsoft.com/office/drawing/2014/main" id="{4F7BA7D2-DE55-BA4A-B323-F195EDADCB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="" xmlns:a16="http://schemas.microsoft.com/office/drawing/2014/main" id="{2C6A9D1E-E556-1449-BBF4-E354AF036AC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="" xmlns:a16="http://schemas.microsoft.com/office/drawing/2014/main" id="{0D61E4E4-B717-5C40-9A2D-0B7516724525}"/>
              </a:ext>
            </a:extLst>
          </p:cNvPr>
          <p:cNvGrpSpPr>
            <a:grpSpLocks/>
          </p:cNvGrpSpPr>
          <p:nvPr/>
        </p:nvGrpSpPr>
        <p:grpSpPr bwMode="auto">
          <a:xfrm>
            <a:off x="2897498" y="3929147"/>
            <a:ext cx="8163793" cy="533400"/>
            <a:chOff x="1296" y="3244"/>
            <a:chExt cx="3168" cy="336"/>
          </a:xfrm>
        </p:grpSpPr>
        <p:sp>
          <p:nvSpPr>
            <p:cNvPr id="20" name="Line 18">
              <a:extLst>
                <a:ext uri="{FF2B5EF4-FFF2-40B4-BE49-F238E27FC236}">
                  <a16:creationId xmlns="" xmlns:a16="http://schemas.microsoft.com/office/drawing/2014/main" id="{6DB1D367-B80F-9E4D-B731-65BDA54AD48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="" xmlns:a16="http://schemas.microsoft.com/office/drawing/2014/main" id="{65E17FE2-25F6-0D40-A9DD-CD21E9FB9B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="" xmlns:a16="http://schemas.microsoft.com/office/drawing/2014/main" id="{4C11A913-100D-0A4E-8BBB-B4C366AEDCD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="" xmlns:a16="http://schemas.microsoft.com/office/drawing/2014/main" id="{91400FC7-5ACF-E54E-BE81-D8716A47C5A5}"/>
              </a:ext>
            </a:extLst>
          </p:cNvPr>
          <p:cNvGrpSpPr>
            <a:grpSpLocks/>
          </p:cNvGrpSpPr>
          <p:nvPr/>
        </p:nvGrpSpPr>
        <p:grpSpPr bwMode="auto">
          <a:xfrm>
            <a:off x="2897498" y="5229758"/>
            <a:ext cx="8734207" cy="917576"/>
            <a:chOff x="1296" y="3244"/>
            <a:chExt cx="3407" cy="578"/>
          </a:xfrm>
        </p:grpSpPr>
        <p:sp>
          <p:nvSpPr>
            <p:cNvPr id="25" name="Line 23">
              <a:extLst>
                <a:ext uri="{FF2B5EF4-FFF2-40B4-BE49-F238E27FC236}">
                  <a16:creationId xmlns="" xmlns:a16="http://schemas.microsoft.com/office/drawing/2014/main" id="{32B266BD-0B7E-4E44-8607-D9130121DB6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822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="" xmlns:a16="http://schemas.microsoft.com/office/drawing/2014/main" id="{B91D22BF-B795-5B43-A087-827D1C54815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415"/>
              <a:ext cx="340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</a:t>
              </a:r>
              <a:r>
                <a:rPr lang="ru-RU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иблиографический список</a:t>
              </a:r>
              <a:endPara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="" xmlns:a16="http://schemas.microsoft.com/office/drawing/2014/main" id="{4E8FCC06-8769-A849-9BBD-A6C661BB3D0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Нашивка 28"/>
          <p:cNvSpPr/>
          <p:nvPr/>
        </p:nvSpPr>
        <p:spPr>
          <a:xfrm>
            <a:off x="2338251" y="2299825"/>
            <a:ext cx="418011" cy="461665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2338251" y="2992620"/>
            <a:ext cx="418011" cy="461665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2411384" y="3898885"/>
            <a:ext cx="418011" cy="461665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2411384" y="4627250"/>
            <a:ext cx="418011" cy="461665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479487" y="5502012"/>
            <a:ext cx="418011" cy="461665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71155" y="2821667"/>
            <a:ext cx="7251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Правовая основа органов управления нотариата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55210" y="3898885"/>
            <a:ext cx="8478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Органы управления нотариата Тульской области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6479951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365125"/>
            <a:ext cx="9185366" cy="132556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Членами Тульской нотариальной палаты  также являются: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655" y="1867989"/>
            <a:ext cx="3854824" cy="1336021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Филина Ольга Юрьевна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(нотариус города Тулы)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2655" y="3244959"/>
            <a:ext cx="3854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Павлова Светлана Владимировна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(нотариус города Тулы)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5846" y="1690688"/>
            <a:ext cx="46805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Гарбузюк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Наталья Васильевна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(нотариус Ленинского нотариального округа Тульской области)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5995" y="4167217"/>
            <a:ext cx="67346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Пономарев Валерий Михайлович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(нотариус Ленинского нотариального округа Тульской области)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59782" y="1690688"/>
            <a:ext cx="41322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Стрижакова Елена Константиновна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(нотариус Дубенского нотариального округа Тульской области)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4629954"/>
            <a:ext cx="2069592" cy="222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6529" y="2043953"/>
            <a:ext cx="3662082" cy="816629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306" y="4531659"/>
            <a:ext cx="10923494" cy="1645304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Таким образом, нотариат в РФ представляет собой систему органов юстиции, а также должностных лиц, которым в соответствии с Основами законодательства РФ о нотариате представлено право совершать нотариальные действия.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95" y="510991"/>
            <a:ext cx="6521824" cy="383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0706" y="914400"/>
            <a:ext cx="7723094" cy="7762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иблиографический список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Официальный сайт Федеральной нотариальной палаты https://notariat.ru/ru-ru/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"Основы законодательства Российской Федерации о нотариате" (утв. ВС РФ 11.02.1993 N 4462-1) (ред. от 26.03.2022)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Официальный сайт Тульской нотариальной палаты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https://notarytula.ru/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80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90503"/>
            <a:ext cx="12192000" cy="10440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1874" y="365125"/>
            <a:ext cx="3999411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ведение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142" y="1063671"/>
            <a:ext cx="4742683" cy="511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087291" y="1690688"/>
            <a:ext cx="59315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Тульская областная нотариальная палата (ТОНП)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некоммерческая организация, основанная на принципах самоуправления, саморегулирования и самофинансирования. Она объединяет всех нотариусов Тульского региона посредством обязательного коллективного членства в ней.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56" y="169817"/>
            <a:ext cx="8961121" cy="1325563"/>
          </a:xfrm>
          <a:solidFill>
            <a:schemeClr val="bg1"/>
          </a:solidFill>
          <a:ln>
            <a:solidFill>
              <a:schemeClr val="accent4"/>
            </a:solidFill>
          </a:ln>
        </p:spPr>
        <p:txBody>
          <a:bodyPr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Тульская областная нотариальная палата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285" y="2093268"/>
            <a:ext cx="6889569" cy="421186"/>
          </a:xfrm>
          <a:solidFill>
            <a:schemeClr val="bg1"/>
          </a:solidFill>
          <a:ln>
            <a:solidFill>
              <a:schemeClr val="accent4"/>
            </a:solidFill>
          </a:ln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в соответствии с: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7080070" y="1495381"/>
            <a:ext cx="404948" cy="5816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319" y="2925854"/>
            <a:ext cx="54650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Конституцией Российской Федерации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320" y="4434601"/>
            <a:ext cx="546508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Гражданским кодексом Российской Федерации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3757579">
            <a:off x="2965808" y="2170405"/>
            <a:ext cx="272402" cy="8693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8486503" y="2514454"/>
            <a:ext cx="404948" cy="3757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319" y="3475166"/>
            <a:ext cx="546508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Основами законодательства Российской Федерации о нотариате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6319" y="5436661"/>
            <a:ext cx="546508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Федеральным законом «О некоммерческих организациях»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5999" y="5021162"/>
            <a:ext cx="551078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Другими правовыми актами органов государственной власти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5896" y="4388435"/>
            <a:ext cx="55008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Международными договорами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5896" y="2925854"/>
            <a:ext cx="55008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Уставом ТОНП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05896" y="3475166"/>
            <a:ext cx="550088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Профессиональным кодексом нотариусов Российской Федерации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04455" cy="203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4405" y="273913"/>
            <a:ext cx="10515600" cy="246928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Палата обладает всеми правами юридического лица с полной финансово-хозяйственной самостоятельностью и аппаратом, позволяющим эффективно реализовывать возложенные на нее законодательством и Уставом функции по организации нотариальной деятельности, контрольные полномочия и представлять интересы нотариального сообщества в органах государственной власти.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8" y="2939143"/>
            <a:ext cx="5462256" cy="364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290" y="2939142"/>
            <a:ext cx="5473755" cy="364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1497"/>
            <a:ext cx="10739846" cy="15596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Органы управления Тульского нотариата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331" y="1319349"/>
            <a:ext cx="5658116" cy="4246835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Нотариальная палата организует свою работу на принципах самоуправления: все руководящие органы избираются собранием нотариусов, они подотчетны и подконтрольны собранию. О своей работе руководящие органы палаты отчитываются перед нотариусами.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55" y="1319349"/>
            <a:ext cx="4857484" cy="388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67080"/>
            <a:ext cx="10901082" cy="22472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Палата организует свою работу в соответствии с уставом, утверждаемым органом юстиции. Устав палаты принимается на учредительном собрании. Изменения и дополнения в устав принимаются общим собранием нотариусов и подлежат регистрации в органах юстиции.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3" y="2814294"/>
            <a:ext cx="5264417" cy="347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485" y="2814294"/>
            <a:ext cx="5255179" cy="347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744583"/>
            <a:ext cx="5797731" cy="53688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Нотариальная палата может осуществлять предпринимательскую деятельность, если эта деятельность необходима ей для выполнения уставных задач. В связи с этим она осуществляет кодификацию законодательства, подготавливает рекомендации, справочно-информационную и методическую литературу, которая может быть частично реализована через торговую сеть.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9" y="215629"/>
            <a:ext cx="4966063" cy="3310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9" y="3749039"/>
            <a:ext cx="4966063" cy="282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842</Words>
  <Application>Microsoft Macintosh PowerPoint</Application>
  <PresentationFormat>Произвольный</PresentationFormat>
  <Paragraphs>88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Тульская областная нотариальная палата</vt:lpstr>
      <vt:lpstr>ПЛАН</vt:lpstr>
      <vt:lpstr>Введение</vt:lpstr>
      <vt:lpstr>Тульская областная нотариальная палата</vt:lpstr>
      <vt:lpstr>Слайд 5</vt:lpstr>
      <vt:lpstr>Органы управления Тульского нотариата </vt:lpstr>
      <vt:lpstr>Слайд 7</vt:lpstr>
      <vt:lpstr>Слайд 8</vt:lpstr>
      <vt:lpstr>Слайд 9</vt:lpstr>
      <vt:lpstr>Полномочия нотариальной палаты определяются Основами законодательства РФ о нотариате, а также ее уставом. Так, согласно ст. 25 Основ законодательства РФ о нотариате нотариальная палата</vt:lpstr>
      <vt:lpstr>Слайд 11</vt:lpstr>
      <vt:lpstr>Собрание членов палаты</vt:lpstr>
      <vt:lpstr>Руководят нотариальной палатой избранные собранием членов нотариальной палаты правление и президент нотариальной палаты. Полномочия собрания членов нотариальной палаты, правления и президента нотариальной палаты регламентируются ее уставом.</vt:lpstr>
      <vt:lpstr>Собрание членов палаты</vt:lpstr>
      <vt:lpstr>Слайд 15</vt:lpstr>
      <vt:lpstr>Президент палаты</vt:lpstr>
      <vt:lpstr>Поскольку президент палаты — нотариус, то все функции исполнительного характера выполняет исполнительный директор.</vt:lpstr>
      <vt:lpstr>Контроль за финансово-хозяйственной деятельностью палаты осуществляет ревизионная комиссия.</vt:lpstr>
      <vt:lpstr>Дудкин Валерий Васильевич  Председатель Правления   (нотариус города Тулы)   </vt:lpstr>
      <vt:lpstr>Членами Тульской нотариальной палаты  также являются:</vt:lpstr>
      <vt:lpstr>Заключение </vt:lpstr>
      <vt:lpstr>Библиографический список 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adminBK</cp:lastModifiedBy>
  <cp:revision>49</cp:revision>
  <dcterms:created xsi:type="dcterms:W3CDTF">2022-01-31T14:40:29Z</dcterms:created>
  <dcterms:modified xsi:type="dcterms:W3CDTF">2022-05-22T18:24:39Z</dcterms:modified>
</cp:coreProperties>
</file>