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58" r:id="rId4"/>
    <p:sldId id="261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75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>
      <p:cViewPr varScale="1">
        <p:scale>
          <a:sx n="109" d="100"/>
          <a:sy n="109" d="100"/>
        </p:scale>
        <p:origin x="15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05E30-DF1C-41D8-B774-42726611B2C6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E343A-1616-4227-A1B7-5FEE0A330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343A-1616-4227-A1B7-5FEE0A330A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343A-1616-4227-A1B7-5FEE0A330A6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skru.ru/post/imgs/562a79ada9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Gabriola" pitchFamily="82" charset="0"/>
                <a:ea typeface="Times New Roman" pitchFamily="18" charset="0"/>
                <a:cs typeface="Arial" pitchFamily="34" charset="0"/>
              </a:rPr>
              <a:t>Порядок регистрации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Gabriola" pitchFamily="82" charset="0"/>
                <a:ea typeface="Times New Roman" pitchFamily="18" charset="0"/>
                <a:cs typeface="Arial" pitchFamily="34" charset="0"/>
              </a:rPr>
              <a:t>территориального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Gabriola" pitchFamily="82" charset="0"/>
                <a:ea typeface="Times New Roman" pitchFamily="18" charset="0"/>
                <a:cs typeface="Arial" pitchFamily="34" charset="0"/>
              </a:rPr>
              <a:t>общественного самоуправления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Gabriola" pitchFamily="82" charset="0"/>
                <a:ea typeface="Times New Roman" pitchFamily="18" charset="0"/>
                <a:cs typeface="Arial" pitchFamily="34" charset="0"/>
              </a:rPr>
              <a:t>в качестве юридического лица</a:t>
            </a:r>
            <a:endParaRPr lang="ru-RU" sz="4800" dirty="0" smtClean="0">
              <a:latin typeface="Gabriola" pitchFamily="82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0" y="4572008"/>
            <a:ext cx="428628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Управление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Министерства юстиции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Российской Федерации по Тульской области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http://ecoaudit.pro/wordpress/wp-content/uploads/2015/02/%D0%9C%D0%B8%D0%BD%D1%8E%D1%81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357562"/>
            <a:ext cx="4214842" cy="315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ula.repetitor-city.ru/images/predmety/russkij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57224" y="1247174"/>
            <a:ext cx="800105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роблемные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вопросы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определение даты проведения учредительной    конференции;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нарушение порядка избрания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делегатов учредительной конференции;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избрание учредителем ТОС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лица, не проживающего на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территории деятельности ТОС;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избрание органов ТОС,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предусмотренных положением 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соответствующем ТОС.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freepptbackgrounds.net/wp-content/uploads/2013/11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00034" y="244503"/>
            <a:ext cx="7786742" cy="61555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Пакет документов, необходимых для государственной регистрации территориального общественного самоуправления при создании: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Заявление по форме № Р11001 -  в 2 экземплярах;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 Тульской городской Думы или решение собрания депутатов соответствующего муниципального образования о границах деятельности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Тос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заседания инициативной группы территориального общественного самоуправления;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учредительной конференции Территориального общественного самоуправления – в 2 экземплярах;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Свидетельство о регистрации Устава территориального общественного самоуправления;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Государственная пошлина в размере 4000 руб.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Устав – в 3 экземплярах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Справка о количестве жителей,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достигших 16 летнего возраста и проживающих на соответствующей территории.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freepptbackgrounds.net/wp-content/uploads/2013/11/My-Journal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8596" y="500042"/>
            <a:ext cx="8072494" cy="252376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случае внесения изменений в учредительные документы ТОС необходимо представить следующий пакет документов: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Заявление по форме Р13001 – в 2 экземплярах.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конференции ТОС, содержащий вопросы изменения наименования ТОС, внесения изменений в Устав ТОС.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Свидетельство о регистрации ТОС.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Устав – в 3 экземплярах.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428960" y="4214818"/>
            <a:ext cx="571504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Внесение изменений в ЕГРЮЛ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Заявление по форме Р14001 –в 2экземплярах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конференции ТОС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altana.com/files/wallpapers-2/Blue-Powerpoint-Background-Pics-06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28596" y="928670"/>
            <a:ext cx="8072462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Исключение из состава учредителей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14554"/>
            <a:ext cx="7983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МРИ  ФНС № 10 по ТО – г.Тула, Красноармейский </a:t>
            </a:r>
            <a:r>
              <a:rPr lang="ru-RU" sz="2400" b="1" dirty="0" err="1" smtClean="0">
                <a:latin typeface="Monotype Corsiva" pitchFamily="66" charset="0"/>
              </a:rPr>
              <a:t>пр-кт</a:t>
            </a:r>
            <a:r>
              <a:rPr lang="ru-RU" sz="2400" b="1" dirty="0" smtClean="0">
                <a:latin typeface="Monotype Corsiva" pitchFamily="66" charset="0"/>
              </a:rPr>
              <a:t> д.48</a:t>
            </a:r>
            <a:r>
              <a:rPr lang="en-US" sz="2400" b="1" dirty="0" smtClean="0">
                <a:latin typeface="Monotype Corsiva" pitchFamily="66" charset="0"/>
              </a:rPr>
              <a:t>/</a:t>
            </a:r>
            <a:r>
              <a:rPr lang="ru-RU" sz="2400" b="1" dirty="0" smtClean="0">
                <a:latin typeface="Monotype Corsiva" pitchFamily="66" charset="0"/>
              </a:rPr>
              <a:t>2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2928934"/>
            <a:ext cx="4857784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Заявление по форме Р14001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подается лично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учредителем, который выходит из состава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учредителей ТОС.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6084" name="Picture 4" descr="http://temruk.info/wp-content/uploads/2015/12/DSC03912-300x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429000"/>
            <a:ext cx="3820381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altana.com/files/wallpapers-2/Blue-Powerpoint-Background-Pics-06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ОТЧЕТНОСТЬ НЕКОММЕРЧЕСКИХ ОРГАНИЗАЦИЙ</a:t>
            </a:r>
            <a:endParaRPr lang="ru-R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574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/>
              <a:t>Срок предоставления отчетности НКО – 15 апреля 2017 г.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86124"/>
            <a:ext cx="9144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отчётов утверждены Приказом Министерства юстиции России от 29.03.2010  № 72. 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 Для общественных организаций, общественных движений это отчёт об объёме получаемых общественным объединением от международных и иностранных организаций, иностранных граждан и лиц без гражданства денежных средств и иного имущества, о целях их расходования или использования и об их фактическом расходовании или использовании за 2015 год (форма ОН0003), а также сообщение о продолжении деятельности в 2017 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altana.com/files/wallpapers-2/Blue-Powerpoint-Background-Pics-06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7" name="Picture 3" descr="C:\Users\Никонова\Desktop\f3MYwQmPROU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214810" cy="585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C:\Users\Никонова\Desktop\ff38XOxmC2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928670"/>
            <a:ext cx="4268385" cy="5738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ommurestobar.com/imagelib/56be236bd8c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428992" y="1142984"/>
            <a:ext cx="507209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Всю необходимую информацию о государственной регистрации, об отчетности территориальных общественных самоуправлений Вы можете узнать на сайте Управления </a:t>
            </a:r>
            <a:r>
              <a:rPr kumimoji="0" lang="en-US" sz="2400" b="0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to71.minjust.ru 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в разделе некоммерческие организации или по телефонам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8 (4872) 55-83-87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abic Typesetting" pitchFamily="66" charset="-78"/>
              </a:rPr>
              <a:t>, 30-10-60.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abic Typesetting" pitchFamily="66" charset="-78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s00.infourok.ru/images/doc/313/313054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altana.com/files/wallpapers-2/Blue-Powerpoint-Background-Pics-06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5720" y="1214422"/>
            <a:ext cx="4786314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качестве юридических лиц на территории Тульской области по состоянию на 25 ноября 2016 зарегистрировано 50 территориальных общественных самоуправления: так в 2011 году было зарегистрировано – 4 ТОС, в 2012 – 2, в 2013 – 7, в 2014  - 24, в 2015 – 5, в 2016 – 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143240" y="3000372"/>
          <a:ext cx="5857916" cy="371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Диаграмма" r:id="rId4" imgW="4105343" imgH="2047965" progId="MSGraph.Chart.8">
                  <p:embed/>
                </p:oleObj>
              </mc:Choice>
              <mc:Fallback>
                <p:oleObj name="Диаграмма" r:id="rId4" imgW="4105343" imgH="2047965" progId="MSGraph.Char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000372"/>
                        <a:ext cx="5857916" cy="3714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altana.com/files/wallpapers-2/Blue-Powerpoint-Background-Pics-06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357290" y="214290"/>
          <a:ext cx="6286544" cy="664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Диаграмма" r:id="rId4" imgW="5457757" imgH="6257925" progId="MSGraph.Chart.8">
                  <p:embed/>
                </p:oleObj>
              </mc:Choice>
              <mc:Fallback>
                <p:oleObj name="Диаграмма" r:id="rId4" imgW="5457757" imgH="6257925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14290"/>
                        <a:ext cx="6286544" cy="6643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85786" y="-3123649"/>
            <a:ext cx="68580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http://7oom.ru/powerpoint/fon-dlya-prezentac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885831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ПРОТОКОЛ № 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Заседания инициативной группы по созданию Общественной организации «Территориальное общественное самоуправление ___________________________________»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проведения  – г.Тула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проведения – 25.11.2016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проведения – 11.00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Председатель: Иванов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И.М.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Секретарь: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Смирнов А.Р.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Лицо, ведущее подсчет голосов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Антонов Р.П.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Присутствовали: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Иванов И.М., Смирнов А.Р., Антонов Р.П.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1.О количественном составе  жителей Общественной организации «Территориальное 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самоуправление_____________________________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 проживающих на территории учрежденной решением Собрания депутатов муниципального образования ____________________.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2.Норма представительства на учредительной конференции Общественной организации «Территориальное 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самоуправление_________________________________________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3.Проведение учредительной конференции Общественной организации «Территориальное общественное самоуправление ____________________________».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4.Повестка дня учредительной конференции  Общественной организации «Территориальное 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самоуправление________________________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7oom.ru/powerpoint/fon-dlya-prezentac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868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рассмотрения всех вопросов единогласно решили: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Количественный состав жителей территории Общественной организации «Территориальное общественное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самоуправление_______________________________________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определенной решением Собрания депутатов муниципального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образования________________________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__________ №__________, составляет _______ человек (справка администрации ______________ от ___________ №___________).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Утвердить норму представительства: один делегат от _____  жителей, имеющих право участвовать в деятельности Общественной организации «Территориальное общественное самоуправление __________________________».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 Утвердить порядок и сроки проведения учредительной конференции Общественной организации «Территориальное общественное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самоуправление_____________________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__________г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Утвердить повестку дня  учредительной конференции Общественной организации «Территориальное общественное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самоуправление__________________________________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Приложение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повестка дня учредительной конференции 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заседания                                                                               Иванов И.М.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Секретарь заседания                                                                                    Смирнов А.Р.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7oom.ru/powerpoint/fon-dlya-prezentaci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42910" y="785794"/>
            <a:ext cx="78886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Собрание граждан по вопросам организации и осуществления территориального общественного самоуправления считается правомочным, если в нем принимают участие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 менее одной трети жителей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соответствующей территории, достигших шестнадцатилетнего возраста.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Конференция граждан по вопросам организации и осуществления территориального общественного самоуправления считается правомочной, если в ней принимают участие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 менее двух третей избранных на собраниях граждан делегатов,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представляющих не менее одной трети жителей соответствующей территории, достигших шестнадцатилетнего возраста.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pptforschool.ru/fony/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5721" y="357166"/>
            <a:ext cx="8286808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ПРОТОКОЛ № 1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Учредительной конференции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Общественной организации «Территориальное общественное самоуправление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______________________________»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 проведения –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проведения -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 проведения –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Председатель конференции: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Секретарь конференции: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Лицо, ведущее подсчет голосов: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57158" y="2928934"/>
            <a:ext cx="90184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Инициативная группа по подготовке и проведению учредительной конференции -  5   человек: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____________________________________________________________________.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решением Собрания депутатов муниципального образования город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____________________________________ от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№____________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установлении территориальных границ деятельности территориальных общественных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самоуправлений на территории муниципального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образования________________________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установлена граница территории деятельности  Территориального общественного самоуправления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описанию.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соответствующей территории проживает ___________ человек, достигших 16 летнего возраста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(справка администрации ________________ от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№________).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общих собраниях по избранию делегатов на учредительную конференцию приняло участие _________ человек,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соответствует требованиям действующего законодательства.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 представительства установлена инициативной группой  исходя из расчета ____  человек -  один делегат.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Исходя из количественного состава жителей данной территории и нормы представительства на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Учредительную конференцию избраны  и присутствуют _________ делегатов:  _________________________.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ptforschool.ru/fony/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1873" cy="6857999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838170"/>
            <a:ext cx="928690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Повестка дня: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323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Утверждение названия Общественной организации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«Территориальное общественное самоуправление ____________.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2.Создание Общественной организации «Территориальное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общественное самоуправление _____________________.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3.Утверждение Устава Общественной организации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«Территориальное общественное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самоуправление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______________________».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4.Избрание   коллегиального исполнительного органа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Комитета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избрание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Председателя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Совета/Комитета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Общественной организации «Территориальное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самоуправление_______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5.Избрание  Ревизора Общественной организации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«Территориальное 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самоуправление_____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6.Уполномочивание  участника учредительной конференции 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редставление документов  в компетентный государственный орган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государственной регистрации Общественной организации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«Территориальное общественное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самоуправление___________________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ula.repetitor-city.ru/images/predmety/russkij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71480"/>
            <a:ext cx="4857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11 июля 2016 года применяется </a:t>
            </a:r>
            <a:r>
              <a:rPr lang="ru-RU" sz="2400" b="1" i="1" dirty="0" smtClean="0"/>
              <a:t>Общероссийский классификатор видов экономической деятельности </a:t>
            </a:r>
            <a:r>
              <a:rPr lang="ru-RU" sz="2400" b="1" i="1" u="sng" dirty="0" smtClean="0"/>
              <a:t>ОК 029-2014 (КДЕС Ред. 2)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7147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(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94.99 - Деятельность прочих общественных организаций, не включенных в другие группировки)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918</Words>
  <Application>Microsoft Office PowerPoint</Application>
  <PresentationFormat>Экран (4:3)</PresentationFormat>
  <Paragraphs>155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Arabic Typesetting</vt:lpstr>
      <vt:lpstr>Arial</vt:lpstr>
      <vt:lpstr>Bookman Old Style</vt:lpstr>
      <vt:lpstr>Calibri</vt:lpstr>
      <vt:lpstr>Gabriola</vt:lpstr>
      <vt:lpstr>Monotype Corsiva</vt:lpstr>
      <vt:lpstr>Segoe Script</vt:lpstr>
      <vt:lpstr>Times New Roman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Никонова</dc:creator>
  <cp:lastModifiedBy>Дмитрий Тетеря</cp:lastModifiedBy>
  <cp:revision>106</cp:revision>
  <dcterms:created xsi:type="dcterms:W3CDTF">2016-11-17T05:58:59Z</dcterms:created>
  <dcterms:modified xsi:type="dcterms:W3CDTF">2016-11-28T16:22:02Z</dcterms:modified>
</cp:coreProperties>
</file>