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869" autoAdjust="0"/>
  </p:normalViewPr>
  <p:slideViewPr>
    <p:cSldViewPr>
      <p:cViewPr varScale="1">
        <p:scale>
          <a:sx n="43" d="100"/>
          <a:sy n="43" d="100"/>
        </p:scale>
        <p:origin x="85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56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546622" y="1028700"/>
            <a:ext cx="15194756" cy="8229600"/>
          </a:xfrm>
          <a:prstGeom prst="rect">
            <a:avLst/>
          </a:prstGeom>
          <a:solidFill>
            <a:srgbClr val="000000">
              <a:alpha val="74902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52600" y="1485900"/>
            <a:ext cx="862060" cy="86206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781033" y="3023119"/>
            <a:ext cx="12725931" cy="395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1"/>
              </a:lnSpc>
            </a:pPr>
            <a:r>
              <a:rPr lang="ru-RU" sz="760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Служба </a:t>
            </a:r>
            <a:r>
              <a:rPr lang="en-US" sz="760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судебных</a:t>
            </a:r>
            <a:r>
              <a:rPr lang="en-US" sz="760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760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приставов</a:t>
            </a:r>
            <a:r>
              <a:rPr lang="ru-RU" sz="760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8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 </a:t>
            </a:r>
            <a:r>
              <a:rPr lang="ru-RU" sz="8000" dirty="0">
                <a:solidFill>
                  <a:schemeClr val="bg1"/>
                </a:solidFill>
                <a:latin typeface="Century Gothic" panose="020B0502020202020204" pitchFamily="34" charset="0"/>
              </a:rPr>
              <a:t>развитии: </a:t>
            </a:r>
            <a:r>
              <a:rPr lang="ru-RU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от древних времен до наших дней</a:t>
            </a:r>
            <a:endParaRPr lang="en-US" sz="7601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387187" y="1212033"/>
            <a:ext cx="13513625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Санкт-Петербургский</a:t>
            </a:r>
            <a:r>
              <a:rPr lang="en-US" sz="27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институт</a:t>
            </a:r>
            <a:r>
              <a:rPr lang="en-US" sz="2700" dirty="0">
                <a:solidFill>
                  <a:srgbClr val="FFFFFF"/>
                </a:solidFill>
                <a:latin typeface="Century Gothic" panose="020B0502020202020204" pitchFamily="34" charset="0"/>
              </a:rPr>
              <a:t> (</a:t>
            </a:r>
            <a:r>
              <a:rPr lang="en-US" sz="27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филиал</a:t>
            </a:r>
            <a:r>
              <a:rPr lang="en-US" sz="2700" dirty="0">
                <a:solidFill>
                  <a:srgbClr val="FFFFFF"/>
                </a:solidFill>
                <a:latin typeface="Century Gothic" panose="020B0502020202020204" pitchFamily="34" charset="0"/>
              </a:rPr>
              <a:t>) </a:t>
            </a:r>
            <a:r>
              <a:rPr lang="en-US" sz="27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федерального</a:t>
            </a:r>
            <a:r>
              <a:rPr lang="en-US" sz="27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государственного</a:t>
            </a:r>
            <a:r>
              <a:rPr lang="en-US" sz="27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бюджетного</a:t>
            </a:r>
            <a:r>
              <a:rPr lang="en-US" sz="27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образовательного</a:t>
            </a:r>
            <a:r>
              <a:rPr lang="en-US" sz="27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учреждения</a:t>
            </a:r>
            <a:r>
              <a:rPr lang="en-US" sz="27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высшего</a:t>
            </a:r>
            <a:r>
              <a:rPr lang="en-US" sz="27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образования</a:t>
            </a:r>
            <a:r>
              <a:rPr lang="en-US" sz="2700" dirty="0">
                <a:solidFill>
                  <a:srgbClr val="FFFFFF"/>
                </a:solidFill>
                <a:latin typeface="Century Gothic" panose="020B0502020202020204" pitchFamily="34" charset="0"/>
              </a:rPr>
              <a:t> «</a:t>
            </a:r>
            <a:r>
              <a:rPr lang="en-US" sz="27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Всероссийский</a:t>
            </a:r>
            <a:r>
              <a:rPr lang="en-US" sz="27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государственный</a:t>
            </a:r>
            <a:r>
              <a:rPr lang="en-US" sz="27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университет</a:t>
            </a:r>
            <a:r>
              <a:rPr lang="en-US" sz="27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юстиции</a:t>
            </a:r>
            <a:r>
              <a:rPr lang="en-US" sz="2700" dirty="0">
                <a:solidFill>
                  <a:srgbClr val="FFFFFF"/>
                </a:solidFill>
                <a:latin typeface="Century Gothic" panose="020B0502020202020204" pitchFamily="34" charset="0"/>
              </a:rPr>
              <a:t> (РПА </a:t>
            </a:r>
            <a:r>
              <a:rPr lang="en-US" sz="27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Минюста</a:t>
            </a:r>
            <a:r>
              <a:rPr lang="en-US" sz="27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России</a:t>
            </a:r>
            <a:r>
              <a:rPr lang="en-US" sz="2700" dirty="0">
                <a:solidFill>
                  <a:srgbClr val="FFFFFF"/>
                </a:solidFill>
                <a:latin typeface="Century Gothic" panose="020B0502020202020204" pitchFamily="34" charset="0"/>
              </a:rPr>
              <a:t>)»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08225" y="6875958"/>
            <a:ext cx="6120699" cy="1957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37"/>
              </a:lnSpc>
            </a:pPr>
            <a:r>
              <a:rPr lang="en-US" sz="2624" spc="13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Подготовили</a:t>
            </a:r>
            <a:endParaRPr lang="en-US" sz="2624" spc="13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>
              <a:lnSpc>
                <a:spcPts val="3937"/>
              </a:lnSpc>
            </a:pPr>
            <a:r>
              <a:rPr lang="en-US" sz="2624" spc="13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Завгородняя</a:t>
            </a:r>
            <a:r>
              <a:rPr lang="en-US" sz="2624" spc="13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624" spc="13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Алина</a:t>
            </a:r>
            <a:r>
              <a:rPr lang="en-US" sz="2624" spc="13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624" spc="13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Максимовна</a:t>
            </a:r>
            <a:endParaRPr lang="en-US" sz="2624" spc="13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>
              <a:lnSpc>
                <a:spcPts val="3937"/>
              </a:lnSpc>
            </a:pPr>
            <a:r>
              <a:rPr lang="en-US" sz="2624" spc="13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Назарова</a:t>
            </a:r>
            <a:r>
              <a:rPr lang="en-US" sz="2624" spc="13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624" spc="13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Татьяна</a:t>
            </a:r>
            <a:r>
              <a:rPr lang="en-US" sz="2624" spc="13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624" spc="13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Сергеевна</a:t>
            </a:r>
            <a:endParaRPr lang="en-US" sz="2624" spc="13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>
              <a:lnSpc>
                <a:spcPts val="3937"/>
              </a:lnSpc>
            </a:pPr>
            <a:r>
              <a:rPr lang="en-US" sz="2624" spc="10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студентки</a:t>
            </a:r>
            <a:r>
              <a:rPr lang="en-US" sz="2624" spc="104" dirty="0">
                <a:solidFill>
                  <a:srgbClr val="FFFFFF"/>
                </a:solidFill>
                <a:latin typeface="Century Gothic" panose="020B0502020202020204" pitchFamily="34" charset="0"/>
              </a:rPr>
              <a:t> 2 </a:t>
            </a:r>
            <a:r>
              <a:rPr lang="en-US" sz="2624" spc="10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курса</a:t>
            </a:r>
            <a:r>
              <a:rPr lang="en-US" sz="2624" spc="10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34127" y="6875958"/>
            <a:ext cx="7130847" cy="1957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37"/>
              </a:lnSpc>
            </a:pPr>
            <a:r>
              <a:rPr lang="en-US" sz="2624" u="none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Научный</a:t>
            </a:r>
            <a:r>
              <a:rPr lang="en-US" sz="2624" u="none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624" u="none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руководитель</a:t>
            </a:r>
            <a:endParaRPr lang="en-US" sz="2624" u="none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0" lvl="0" indent="0" algn="l">
              <a:lnSpc>
                <a:spcPts val="3937"/>
              </a:lnSpc>
            </a:pPr>
            <a:r>
              <a:rPr lang="en-US" sz="2624" u="none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Третьякова</a:t>
            </a:r>
            <a:r>
              <a:rPr lang="en-US" sz="2624" u="none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624" u="none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Татьяна</a:t>
            </a:r>
            <a:r>
              <a:rPr lang="en-US" sz="2624" u="none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624" u="none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Олеговна</a:t>
            </a:r>
            <a:endParaRPr lang="en-US" sz="2624" u="none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0" lvl="0" indent="0" algn="l">
              <a:lnSpc>
                <a:spcPts val="3937"/>
              </a:lnSpc>
            </a:pPr>
            <a:r>
              <a:rPr lang="en-US" sz="2624" u="none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доцент</a:t>
            </a:r>
            <a:r>
              <a:rPr lang="en-US" sz="2624" u="none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624" u="none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кафедры</a:t>
            </a:r>
            <a:r>
              <a:rPr lang="en-US" sz="2624" u="none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624" u="none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административного</a:t>
            </a:r>
            <a:r>
              <a:rPr lang="en-US" sz="2624" u="none" dirty="0">
                <a:solidFill>
                  <a:srgbClr val="FFFFFF"/>
                </a:solidFill>
                <a:latin typeface="Century Gothic" panose="020B0502020202020204" pitchFamily="34" charset="0"/>
              </a:rPr>
              <a:t> и </a:t>
            </a:r>
            <a:r>
              <a:rPr lang="en-US" sz="2624" u="none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финансового</a:t>
            </a:r>
            <a:r>
              <a:rPr lang="en-US" sz="2624" u="none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624" u="none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права</a:t>
            </a:r>
            <a:r>
              <a:rPr lang="en-US" sz="2624" u="none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8000"/>
          </a:blip>
          <a:srcRect/>
          <a:stretch>
            <a:fillRect/>
          </a:stretch>
        </p:blipFill>
        <p:spPr>
          <a:xfrm>
            <a:off x="0" y="31356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485747" y="3853321"/>
            <a:ext cx="10515573" cy="6031606"/>
            <a:chOff x="0" y="0"/>
            <a:chExt cx="7981950" cy="4578350"/>
          </a:xfrm>
        </p:grpSpPr>
        <p:sp>
          <p:nvSpPr>
            <p:cNvPr id="4" name="Freeform 4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l="-22394" r="-22394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814522" y="2060166"/>
            <a:ext cx="6302073" cy="7461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На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портале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Госуслуг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действует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сервис</a:t>
            </a:r>
            <a:r>
              <a:rPr lang="en-US" sz="2984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делегирования</a:t>
            </a:r>
            <a:r>
              <a:rPr lang="en-US" sz="2984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полномочий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который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позволяет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руководителям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юридических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лиц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выдавать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доверенности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сотрудникам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на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подачу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заявлений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на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предоставление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государственных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услуг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ФССП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России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. </a:t>
            </a:r>
          </a:p>
          <a:p>
            <a:pPr algn="ctr">
              <a:lnSpc>
                <a:spcPts val="3879"/>
              </a:lnSpc>
            </a:pPr>
            <a:endParaRPr lang="en-US" sz="2984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ts val="3879"/>
              </a:lnSpc>
            </a:pPr>
            <a:r>
              <a:rPr lang="en-US" sz="2984" dirty="0">
                <a:solidFill>
                  <a:srgbClr val="7ED957"/>
                </a:solidFill>
                <a:latin typeface="Century Gothic" panose="020B0502020202020204" pitchFamily="34" charset="0"/>
              </a:rPr>
              <a:t>В </a:t>
            </a:r>
            <a:r>
              <a:rPr lang="en-US" sz="2984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настоящее</a:t>
            </a:r>
            <a:r>
              <a:rPr lang="en-US" sz="2984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время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полномочия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подтвердили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представители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сторон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исполнительного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производства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по</a:t>
            </a:r>
            <a:r>
              <a:rPr lang="en-US" sz="2984" dirty="0">
                <a:solidFill>
                  <a:srgbClr val="92D050"/>
                </a:solidFill>
                <a:latin typeface="Century Gothic" panose="020B0502020202020204" pitchFamily="34" charset="0"/>
              </a:rPr>
              <a:t> 9,4 </a:t>
            </a:r>
            <a:r>
              <a:rPr lang="en-US" sz="2984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тыс</a:t>
            </a:r>
            <a:r>
              <a:rPr lang="en-US" sz="2984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доверенностей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2034" y="290513"/>
            <a:ext cx="15703931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0"/>
              </a:lnSpc>
              <a:spcBef>
                <a:spcPct val="0"/>
              </a:spcBef>
            </a:pPr>
            <a:r>
              <a:rPr lang="en-US" sz="31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Еще</a:t>
            </a:r>
            <a:r>
              <a:rPr lang="en-US" sz="31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один</a:t>
            </a:r>
            <a:r>
              <a:rPr lang="en-US" sz="31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100" b="1" dirty="0" err="1" smtClean="0">
                <a:solidFill>
                  <a:srgbClr val="92D050"/>
                </a:solidFill>
                <a:latin typeface="Century Gothic" panose="020B0502020202020204" pitchFamily="34" charset="0"/>
              </a:rPr>
              <a:t>сервис</a:t>
            </a:r>
            <a:r>
              <a:rPr lang="en-US" sz="31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 ФССП </a:t>
            </a:r>
            <a:r>
              <a:rPr lang="en-US" sz="31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России</a:t>
            </a:r>
            <a:r>
              <a:rPr lang="en-US" sz="3100" dirty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sz="31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функционирующий</a:t>
            </a:r>
            <a:r>
              <a:rPr lang="en-US" sz="31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на</a:t>
            </a:r>
            <a:r>
              <a:rPr lang="en-US" sz="31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портале</a:t>
            </a:r>
            <a:r>
              <a:rPr lang="en-US" sz="31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Госуслуг</a:t>
            </a:r>
            <a:r>
              <a:rPr lang="en-US" sz="3100" dirty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sz="31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позволяет</a:t>
            </a:r>
            <a:r>
              <a:rPr lang="en-US" sz="3100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1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подать</a:t>
            </a:r>
            <a:r>
              <a:rPr lang="en-US" sz="3100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1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ходатайство</a:t>
            </a:r>
            <a:r>
              <a:rPr lang="en-US" sz="3100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1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или</a:t>
            </a:r>
            <a:r>
              <a:rPr lang="en-US" sz="3100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1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другое</a:t>
            </a:r>
            <a:r>
              <a:rPr lang="en-US" sz="3100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1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заявление</a:t>
            </a:r>
            <a:r>
              <a:rPr lang="en-US" sz="3100" dirty="0">
                <a:solidFill>
                  <a:srgbClr val="FFFFFF"/>
                </a:solidFill>
                <a:latin typeface="Century Gothic" panose="020B0502020202020204" pitchFamily="34" charset="0"/>
              </a:rPr>
              <a:t> в </a:t>
            </a:r>
            <a:r>
              <a:rPr lang="en-US" sz="31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рамках</a:t>
            </a:r>
            <a:r>
              <a:rPr lang="en-US" sz="31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исполнительного</a:t>
            </a:r>
            <a:r>
              <a:rPr lang="en-US" sz="31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производства</a:t>
            </a:r>
            <a:r>
              <a:rPr lang="en-US" sz="3100" dirty="0">
                <a:solidFill>
                  <a:srgbClr val="FFFFFF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35184" y="2088741"/>
            <a:ext cx="9216699" cy="1419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Он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включает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в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себя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порядка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30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типовых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обращений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Общее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количество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таких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обращений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с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начала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2022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года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составило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более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 2,2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млн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6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" name="TextBox 3"/>
          <p:cNvSpPr txBox="1"/>
          <p:nvPr/>
        </p:nvSpPr>
        <p:spPr>
          <a:xfrm>
            <a:off x="949493" y="3760379"/>
            <a:ext cx="15973873" cy="4461093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В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настоящий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момент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в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Федеральной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службе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судебных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приставов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проходит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апробация</a:t>
            </a:r>
            <a:r>
              <a:rPr lang="en-US" sz="2984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2984" b="1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новой</a:t>
            </a:r>
            <a:r>
              <a:rPr lang="en-US" sz="2984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операционной</a:t>
            </a:r>
            <a:r>
              <a:rPr lang="en-US" sz="2984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системы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.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Задействовано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несколько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пилотных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регионов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, в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которых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отрабатываются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типовые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сценарии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использования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Ред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ОС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как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на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рабочих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станциях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так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и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на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серверах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</a:p>
          <a:p>
            <a:pPr algn="ctr">
              <a:lnSpc>
                <a:spcPts val="3879"/>
              </a:lnSpc>
            </a:pPr>
            <a:endParaRPr lang="en-US" sz="2984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ts val="3879"/>
              </a:lnSpc>
            </a:pP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В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планах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службы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использование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в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пилоте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рабочих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станций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на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российских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процессорах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Байкал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-М,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на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которых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также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будут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отрабатываться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типовые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сценарии</a:t>
            </a:r>
            <a:r>
              <a:rPr lang="en-US" sz="2984" dirty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</a:p>
          <a:p>
            <a:pPr algn="ctr">
              <a:lnSpc>
                <a:spcPts val="3879"/>
              </a:lnSpc>
            </a:pPr>
            <a:endParaRPr lang="en-US" sz="2984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92034" y="1019175"/>
            <a:ext cx="15703931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0"/>
              </a:lnSpc>
              <a:spcBef>
                <a:spcPct val="0"/>
              </a:spcBef>
            </a:pPr>
            <a:r>
              <a:rPr lang="en-US" sz="3100" b="1" dirty="0">
                <a:solidFill>
                  <a:srgbClr val="FF1616"/>
                </a:solidFill>
                <a:latin typeface="Century Gothic" panose="020B0502020202020204" pitchFamily="34" charset="0"/>
              </a:rPr>
              <a:t>В </a:t>
            </a:r>
            <a:r>
              <a:rPr lang="en-US" sz="3100" b="1" dirty="0" err="1">
                <a:solidFill>
                  <a:srgbClr val="FF1616"/>
                </a:solidFill>
                <a:latin typeface="Century Gothic" panose="020B0502020202020204" pitchFamily="34" charset="0"/>
              </a:rPr>
              <a:t>целях</a:t>
            </a:r>
            <a:r>
              <a:rPr lang="en-US" sz="3100" b="1" dirty="0">
                <a:solidFill>
                  <a:srgbClr val="FF1616"/>
                </a:solidFill>
                <a:latin typeface="Century Gothic" panose="020B0502020202020204" pitchFamily="34" charset="0"/>
              </a:rPr>
              <a:t> </a:t>
            </a:r>
            <a:r>
              <a:rPr lang="en-US" sz="3100" b="1" dirty="0" err="1">
                <a:solidFill>
                  <a:srgbClr val="FF1616"/>
                </a:solidFill>
                <a:latin typeface="Century Gothic" panose="020B0502020202020204" pitchFamily="34" charset="0"/>
              </a:rPr>
              <a:t>реализации</a:t>
            </a:r>
            <a:r>
              <a:rPr lang="en-US" sz="3100" b="1" dirty="0">
                <a:solidFill>
                  <a:srgbClr val="FF1616"/>
                </a:solidFill>
                <a:latin typeface="Century Gothic" panose="020B0502020202020204" pitchFamily="34" charset="0"/>
              </a:rPr>
              <a:t> </a:t>
            </a:r>
            <a:r>
              <a:rPr lang="en-US" sz="3100" b="1" dirty="0" err="1">
                <a:solidFill>
                  <a:srgbClr val="FF1616"/>
                </a:solidFill>
                <a:latin typeface="Century Gothic" panose="020B0502020202020204" pitchFamily="34" charset="0"/>
              </a:rPr>
              <a:t>государственной</a:t>
            </a:r>
            <a:r>
              <a:rPr lang="en-US" sz="3100" b="1" dirty="0">
                <a:solidFill>
                  <a:srgbClr val="FF1616"/>
                </a:solidFill>
                <a:latin typeface="Century Gothic" panose="020B0502020202020204" pitchFamily="34" charset="0"/>
              </a:rPr>
              <a:t> </a:t>
            </a:r>
            <a:r>
              <a:rPr lang="en-US" sz="3100" b="1" dirty="0" err="1">
                <a:solidFill>
                  <a:srgbClr val="FF1616"/>
                </a:solidFill>
                <a:latin typeface="Century Gothic" panose="020B0502020202020204" pitchFamily="34" charset="0"/>
              </a:rPr>
              <a:t>политики</a:t>
            </a:r>
            <a:r>
              <a:rPr lang="en-US" sz="3100" b="1" dirty="0">
                <a:solidFill>
                  <a:srgbClr val="FF1616"/>
                </a:solidFill>
                <a:latin typeface="Century Gothic" panose="020B0502020202020204" pitchFamily="34" charset="0"/>
              </a:rPr>
              <a:t> в </a:t>
            </a:r>
            <a:r>
              <a:rPr lang="en-US" sz="3100" b="1" dirty="0" err="1">
                <a:solidFill>
                  <a:srgbClr val="FF1616"/>
                </a:solidFill>
                <a:latin typeface="Century Gothic" panose="020B0502020202020204" pitchFamily="34" charset="0"/>
              </a:rPr>
              <a:t>сфере</a:t>
            </a:r>
            <a:r>
              <a:rPr lang="en-US" sz="3100" b="1" dirty="0">
                <a:solidFill>
                  <a:srgbClr val="FF1616"/>
                </a:solidFill>
                <a:latin typeface="Century Gothic" panose="020B0502020202020204" pitchFamily="34" charset="0"/>
              </a:rPr>
              <a:t> </a:t>
            </a:r>
            <a:r>
              <a:rPr lang="en-US" sz="3100" b="1" dirty="0" err="1">
                <a:solidFill>
                  <a:srgbClr val="FF1616"/>
                </a:solidFill>
                <a:latin typeface="Century Gothic" panose="020B0502020202020204" pitchFamily="34" charset="0"/>
              </a:rPr>
              <a:t>импортозамещения</a:t>
            </a:r>
            <a:r>
              <a:rPr lang="en-US" sz="3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Федеральная</a:t>
            </a:r>
            <a:r>
              <a:rPr lang="en-US" sz="31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служба</a:t>
            </a:r>
            <a:r>
              <a:rPr lang="en-US" sz="31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судебных</a:t>
            </a:r>
            <a:r>
              <a:rPr lang="en-US" sz="31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приставов</a:t>
            </a:r>
            <a:r>
              <a:rPr lang="en-US" sz="31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принимает</a:t>
            </a:r>
            <a:r>
              <a:rPr lang="en-US" sz="31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меры</a:t>
            </a:r>
            <a:r>
              <a:rPr lang="en-US" sz="31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по</a:t>
            </a:r>
            <a:r>
              <a:rPr lang="en-US" sz="31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100" b="1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усовершенствованию</a:t>
            </a:r>
            <a:r>
              <a:rPr lang="en-US" sz="3100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1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своей</a:t>
            </a:r>
            <a:r>
              <a:rPr lang="en-US" sz="3100" dirty="0">
                <a:solidFill>
                  <a:srgbClr val="7ED957"/>
                </a:solidFill>
                <a:latin typeface="Century Gothic" panose="020B0502020202020204" pitchFamily="34" charset="0"/>
              </a:rPr>
              <a:t> IT-</a:t>
            </a:r>
            <a:r>
              <a:rPr lang="en-US" sz="31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инфраструктуры</a:t>
            </a:r>
            <a:r>
              <a:rPr lang="en-US" sz="3100" dirty="0">
                <a:solidFill>
                  <a:srgbClr val="7ED957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280" b="1471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77719" y="1698525"/>
            <a:ext cx="14532562" cy="8033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9"/>
              </a:lnSpc>
            </a:pP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Сегодня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работа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по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совершенствованию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механизмов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исполнительного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производства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продолжается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, и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если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дальнейшая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его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реформа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будет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проходить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при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активном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участии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профессионального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юридического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сообщества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sz="3484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государство</a:t>
            </a:r>
            <a:r>
              <a:rPr lang="en-US" sz="3484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получит</a:t>
            </a:r>
            <a:r>
              <a:rPr lang="en-US" sz="3484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максимальный</a:t>
            </a:r>
            <a:r>
              <a:rPr lang="en-US" sz="3484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процент</a:t>
            </a:r>
            <a:r>
              <a:rPr lang="en-US" sz="3484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исполнения</a:t>
            </a:r>
            <a:r>
              <a:rPr lang="en-US" sz="3484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судебных</a:t>
            </a:r>
            <a:r>
              <a:rPr lang="en-US" sz="3484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решений</a:t>
            </a:r>
            <a:r>
              <a:rPr lang="en-US" sz="3484" dirty="0">
                <a:solidFill>
                  <a:srgbClr val="7ED957"/>
                </a:solidFill>
                <a:latin typeface="Century Gothic" panose="020B0502020202020204" pitchFamily="34" charset="0"/>
              </a:rPr>
              <a:t>. </a:t>
            </a:r>
          </a:p>
          <a:p>
            <a:pPr algn="ctr">
              <a:lnSpc>
                <a:spcPts val="4529"/>
              </a:lnSpc>
            </a:pPr>
            <a:endParaRPr lang="en-US" sz="3484" dirty="0">
              <a:solidFill>
                <a:srgbClr val="7ED957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ts val="4529"/>
              </a:lnSpc>
            </a:pP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Важно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знать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и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чтить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историю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России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.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Ведь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оценка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исторических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фактов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позволяет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по-новому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взглянуть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на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современные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процессы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развития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отечественной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правовой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системы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. А </a:t>
            </a:r>
            <a:r>
              <a:rPr lang="en-US" sz="3484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опыт</a:t>
            </a:r>
            <a:r>
              <a:rPr lang="en-US" sz="3484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прошлых</a:t>
            </a:r>
            <a:r>
              <a:rPr lang="en-US" sz="3484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веков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дает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ясное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осознание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того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что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с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помощью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меча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и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батогов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конечно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можно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заставить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ответчика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вернуть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долг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sz="348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но</a:t>
            </a:r>
            <a:r>
              <a:rPr lang="en-US" sz="3484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484" b="1" dirty="0" err="1">
                <a:solidFill>
                  <a:srgbClr val="FF1616"/>
                </a:solidFill>
                <a:latin typeface="Century Gothic" panose="020B0502020202020204" pitchFamily="34" charset="0"/>
              </a:rPr>
              <a:t>основное</a:t>
            </a:r>
            <a:r>
              <a:rPr lang="en-US" sz="3484" b="1" dirty="0">
                <a:solidFill>
                  <a:srgbClr val="FF1616"/>
                </a:solidFill>
                <a:latin typeface="Century Gothic" panose="020B0502020202020204" pitchFamily="34" charset="0"/>
              </a:rPr>
              <a:t> и </a:t>
            </a:r>
            <a:r>
              <a:rPr lang="en-US" sz="3484" b="1" dirty="0" err="1">
                <a:solidFill>
                  <a:srgbClr val="FF1616"/>
                </a:solidFill>
                <a:latin typeface="Century Gothic" panose="020B0502020202020204" pitchFamily="34" charset="0"/>
              </a:rPr>
              <a:t>наиболее</a:t>
            </a:r>
            <a:r>
              <a:rPr lang="en-US" sz="3484" b="1" dirty="0">
                <a:solidFill>
                  <a:srgbClr val="FF1616"/>
                </a:solidFill>
                <a:latin typeface="Century Gothic" panose="020B0502020202020204" pitchFamily="34" charset="0"/>
              </a:rPr>
              <a:t> </a:t>
            </a:r>
            <a:r>
              <a:rPr lang="en-US" sz="3484" b="1" dirty="0" err="1">
                <a:solidFill>
                  <a:srgbClr val="FF1616"/>
                </a:solidFill>
                <a:latin typeface="Century Gothic" panose="020B0502020202020204" pitchFamily="34" charset="0"/>
              </a:rPr>
              <a:t>эффективное</a:t>
            </a:r>
            <a:r>
              <a:rPr lang="en-US" sz="3484" b="1" dirty="0">
                <a:solidFill>
                  <a:srgbClr val="FF1616"/>
                </a:solidFill>
                <a:latin typeface="Century Gothic" panose="020B0502020202020204" pitchFamily="34" charset="0"/>
              </a:rPr>
              <a:t> </a:t>
            </a:r>
            <a:r>
              <a:rPr lang="en-US" sz="3484" b="1" dirty="0" err="1">
                <a:solidFill>
                  <a:srgbClr val="FF1616"/>
                </a:solidFill>
                <a:latin typeface="Century Gothic" panose="020B0502020202020204" pitchFamily="34" charset="0"/>
              </a:rPr>
              <a:t>оружие</a:t>
            </a:r>
            <a:r>
              <a:rPr lang="en-US" sz="3484" b="1" dirty="0">
                <a:solidFill>
                  <a:srgbClr val="FF1616"/>
                </a:solidFill>
                <a:latin typeface="Century Gothic" panose="020B0502020202020204" pitchFamily="34" charset="0"/>
              </a:rPr>
              <a:t> – </a:t>
            </a:r>
            <a:r>
              <a:rPr lang="en-US" sz="3484" b="1" dirty="0" err="1">
                <a:solidFill>
                  <a:srgbClr val="FF1616"/>
                </a:solidFill>
                <a:latin typeface="Century Gothic" panose="020B0502020202020204" pitchFamily="34" charset="0"/>
              </a:rPr>
              <a:t>это</a:t>
            </a:r>
            <a:r>
              <a:rPr lang="en-US" sz="3484" b="1" dirty="0">
                <a:solidFill>
                  <a:srgbClr val="FF1616"/>
                </a:solidFill>
                <a:latin typeface="Century Gothic" panose="020B0502020202020204" pitchFamily="34" charset="0"/>
              </a:rPr>
              <a:t> </a:t>
            </a:r>
            <a:r>
              <a:rPr lang="en-US" sz="3484" b="1" dirty="0" err="1">
                <a:solidFill>
                  <a:srgbClr val="FF1616"/>
                </a:solidFill>
                <a:latin typeface="Century Gothic" panose="020B0502020202020204" pitchFamily="34" charset="0"/>
              </a:rPr>
              <a:t>Закон</a:t>
            </a:r>
            <a:r>
              <a:rPr lang="en-US" sz="3484" b="1" dirty="0">
                <a:solidFill>
                  <a:srgbClr val="FF1616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24003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624"/>
          <a:stretch>
            <a:fillRect/>
          </a:stretch>
        </p:blipFill>
        <p:spPr>
          <a:xfrm>
            <a:off x="-5410200" y="6591300"/>
            <a:ext cx="32999238" cy="5857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>
            <a:alphaModFix amt="31000"/>
          </a:blip>
          <a:srcRect l="15616" r="20937"/>
          <a:stretch/>
        </p:blipFill>
        <p:spPr>
          <a:xfrm>
            <a:off x="-76199" y="5669653"/>
            <a:ext cx="1600200" cy="157662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43000" y="666212"/>
            <a:ext cx="16383000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ru-RU" sz="72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Библиографический список</a:t>
            </a:r>
            <a:endParaRPr lang="en-US" sz="7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43000" y="2997510"/>
            <a:ext cx="16383000" cy="6924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6571" lvl="1" indent="-248285" algn="just">
              <a:lnSpc>
                <a:spcPts val="3611"/>
              </a:lnSpc>
              <a:buFont typeface="Arial"/>
              <a:buChar char="•"/>
            </a:pP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Степанова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, А. В.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История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становления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и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развития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института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судебных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приставов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/ А. В.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Степанова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 —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Текст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: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непосредственный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//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Молодой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ученый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 — 2021. — № 4 (346). — С. 279-283. — URL: https://moluch.ru/archive/346/77974/ (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дата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обращения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: 19.05.2022)</a:t>
            </a:r>
          </a:p>
          <a:p>
            <a:pPr marL="496571" lvl="1" indent="-248285" algn="just">
              <a:lnSpc>
                <a:spcPts val="3611"/>
              </a:lnSpc>
              <a:buFont typeface="Arial"/>
              <a:buChar char="•"/>
            </a:pP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Федеральный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конституционный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закон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от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21.07.1994 N 1-ФКЗ (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ред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от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01.07.2021) "О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Конституционном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Суде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Российской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Федерации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"</a:t>
            </a:r>
          </a:p>
          <a:p>
            <a:pPr marL="496571" lvl="1" indent="-248285" algn="just">
              <a:lnSpc>
                <a:spcPts val="3611"/>
              </a:lnSpc>
              <a:buFont typeface="Arial"/>
              <a:buChar char="•"/>
            </a:pP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Федеральный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закон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от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21.07.1997 N 118-ФЗ (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ред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от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30.12.2020) "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Об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органах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принудительного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исполнения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Российской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Федерации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"</a:t>
            </a:r>
          </a:p>
          <a:p>
            <a:pPr marL="496571" lvl="1" indent="-248285" algn="just">
              <a:lnSpc>
                <a:spcPts val="3611"/>
              </a:lnSpc>
              <a:buFont typeface="Arial"/>
              <a:buChar char="•"/>
            </a:pP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Федеральный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закон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от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02.10.2007 N 229-ФЗ (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ред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от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30.12.2021) "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Об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исполнительном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производстве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" (с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изм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 и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доп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.,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вступ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 в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силу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с 01.02.2022)</a:t>
            </a:r>
          </a:p>
          <a:p>
            <a:pPr marL="496571" lvl="1" indent="-248285" algn="just">
              <a:lnSpc>
                <a:spcPts val="3611"/>
              </a:lnSpc>
              <a:buFont typeface="Arial"/>
              <a:buChar char="•"/>
            </a:pP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Федеральный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закон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от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21.07.1997 N 119-ФЗ (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ред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от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26.06.2007) "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Об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исполнительном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производстве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" (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утратил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силу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)</a:t>
            </a:r>
          </a:p>
          <a:p>
            <a:pPr marL="496571" lvl="1" indent="-248285" algn="just">
              <a:lnSpc>
                <a:spcPts val="3611"/>
              </a:lnSpc>
              <a:buFont typeface="Arial"/>
              <a:buChar char="•"/>
            </a:pP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Портал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государственных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услуг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Российской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Федерации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-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Официальный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сайт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https://www.gosuslugi.ru/ (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дата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обращения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: 19.05.2022)</a:t>
            </a:r>
          </a:p>
          <a:p>
            <a:pPr marL="496571" lvl="1" indent="-248285" algn="just">
              <a:lnSpc>
                <a:spcPts val="3611"/>
              </a:lnSpc>
              <a:buFont typeface="Arial"/>
              <a:buChar char="•"/>
            </a:pP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Федеральноая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служба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судебных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приставов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-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Официальный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сайт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- URL: https://fssp.gov.ru/ (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дата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обращения</a:t>
            </a:r>
            <a:r>
              <a:rPr lang="en-US" sz="2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: 19.05.2022)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857500"/>
            <a:chOff x="0" y="0"/>
            <a:chExt cx="2808415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08415" cy="3479800"/>
            </a:xfrm>
            <a:custGeom>
              <a:avLst/>
              <a:gdLst/>
              <a:ahLst/>
              <a:cxnLst/>
              <a:rect l="l" t="t" r="r" b="b"/>
              <a:pathLst>
                <a:path w="2808415" h="3479800">
                  <a:moveTo>
                    <a:pt x="0" y="0"/>
                  </a:moveTo>
                  <a:lnTo>
                    <a:pt x="2808415" y="0"/>
                  </a:lnTo>
                  <a:lnTo>
                    <a:pt x="2808415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6016778" y="571500"/>
            <a:ext cx="6254443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49"/>
              </a:lnSpc>
            </a:pPr>
            <a:r>
              <a:rPr lang="en-US" sz="9374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План</a:t>
            </a:r>
            <a:endParaRPr lang="en-US" sz="9374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30978" y="3314700"/>
            <a:ext cx="16826042" cy="6206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24"/>
              </a:lnSpc>
            </a:pP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  1.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История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возникновения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судебных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приставов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ts val="5024"/>
              </a:lnSpc>
            </a:pP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  1.1.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Становление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института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судебных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приставов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до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второй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половины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XIX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века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ts val="5024"/>
              </a:lnSpc>
            </a:pP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  1.2.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Эволюция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института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судебных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приставов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с 1864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по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1917 г.</a:t>
            </a:r>
          </a:p>
          <a:p>
            <a:pPr>
              <a:lnSpc>
                <a:spcPts val="5024"/>
              </a:lnSpc>
            </a:pP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  1.3.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Развитие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судебно-исполнительной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службы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1992–2004 г.</a:t>
            </a:r>
          </a:p>
          <a:p>
            <a:pPr>
              <a:lnSpc>
                <a:spcPts val="5024"/>
              </a:lnSpc>
            </a:pP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  2. ФССП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на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современном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этапе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ts val="5024"/>
              </a:lnSpc>
            </a:pP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  2.1.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Развитие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и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совершенствование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службы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приставов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ts val="5024"/>
              </a:lnSpc>
            </a:pP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  3.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Заключение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ts val="5024"/>
              </a:lnSpc>
            </a:pP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   4. </a:t>
            </a:r>
            <a:r>
              <a:rPr lang="en-US" sz="3200" dirty="0" err="1">
                <a:solidFill>
                  <a:srgbClr val="008037"/>
                </a:solidFill>
                <a:latin typeface="Century Gothic" panose="020B0502020202020204" pitchFamily="34" charset="0"/>
              </a:rPr>
              <a:t>Источники</a:t>
            </a:r>
            <a:r>
              <a:rPr lang="en-US" sz="3200" dirty="0">
                <a:solidFill>
                  <a:srgbClr val="008037"/>
                </a:solidFill>
                <a:latin typeface="Century Gothic" panose="020B0502020202020204" pitchFamily="34" charset="0"/>
              </a:rPr>
              <a:t>.</a:t>
            </a:r>
          </a:p>
          <a:p>
            <a:pPr algn="ctr">
              <a:lnSpc>
                <a:spcPts val="4160"/>
              </a:lnSpc>
            </a:pPr>
            <a:endParaRPr lang="en-US" sz="3200" dirty="0">
              <a:solidFill>
                <a:srgbClr val="008037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ts val="4160"/>
              </a:lnSpc>
            </a:pPr>
            <a:endParaRPr lang="en-US" sz="3200" dirty="0">
              <a:solidFill>
                <a:srgbClr val="008037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2">
            <a:alphaModFix amt="31000"/>
          </a:blip>
          <a:srcRect l="3530" r="12191"/>
          <a:stretch>
            <a:fillRect/>
          </a:stretch>
        </p:blipFill>
        <p:spPr>
          <a:xfrm>
            <a:off x="13944600" y="140572"/>
            <a:ext cx="4070684" cy="2716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2672339"/>
            <a:ext cx="910987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028700" y="7108762"/>
            <a:ext cx="910987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391799" y="3919382"/>
            <a:ext cx="1961387" cy="1961387"/>
            <a:chOff x="0" y="0"/>
            <a:chExt cx="6355080" cy="63550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FF4F4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196543" y="28426"/>
            <a:ext cx="6338633" cy="9790728"/>
            <a:chOff x="0" y="0"/>
            <a:chExt cx="2192020" cy="3385820"/>
          </a:xfrm>
        </p:grpSpPr>
        <p:sp>
          <p:nvSpPr>
            <p:cNvPr id="7" name="Freeform 7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2"/>
              <a:stretch>
                <a:fillRect l="-18329" r="-18329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36097" y="7428071"/>
            <a:ext cx="4695076" cy="261079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1430851"/>
            <a:ext cx="9109870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299">
                <a:solidFill>
                  <a:srgbClr val="FFFFFF"/>
                </a:solidFill>
                <a:latin typeface="Century Gothic" panose="020B0502020202020204" pitchFamily="34" charset="0"/>
              </a:rPr>
              <a:t>Русско-византийский договор, договор князя Олега с греками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048733"/>
            <a:ext cx="5410598" cy="3726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>
                <a:solidFill>
                  <a:srgbClr val="7ED957"/>
                </a:solidFill>
                <a:latin typeface="Century Gothic" panose="020B0502020202020204" pitchFamily="34" charset="0"/>
              </a:rPr>
              <a:t>«с виновного должно взыскать иск вполне, если же он не может заплатить все, то должен отдать все, что имеет, и присягнуть в том, что нет никого, кто бы мог ему помочь в уплате»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13510" y="4443199"/>
            <a:ext cx="1317965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spc="-421">
                <a:solidFill>
                  <a:srgbClr val="7ED957"/>
                </a:solidFill>
                <a:latin typeface="Century Gothic" panose="020B0502020202020204" pitchFamily="34" charset="0"/>
              </a:rPr>
              <a:t>911г.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34400" y="9018163"/>
            <a:ext cx="5169014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  <a:spcBef>
                <a:spcPct val="0"/>
              </a:spcBef>
            </a:pPr>
            <a:r>
              <a:rPr lang="en-US" sz="29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Договор</a:t>
            </a:r>
            <a:r>
              <a:rPr lang="en-US" sz="29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князя</a:t>
            </a:r>
            <a:r>
              <a:rPr lang="en-US" sz="29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9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Олега</a:t>
            </a:r>
            <a:r>
              <a:rPr lang="en-US" sz="2900" dirty="0">
                <a:solidFill>
                  <a:srgbClr val="FFFFFF"/>
                </a:solidFill>
                <a:latin typeface="Century Gothic" panose="020B0502020202020204" pitchFamily="34" charset="0"/>
              </a:rPr>
              <a:t> с </a:t>
            </a:r>
            <a:r>
              <a:rPr lang="en-US" sz="29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греками</a:t>
            </a:r>
            <a:endParaRPr lang="en-US" sz="29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021" y="10026"/>
            <a:ext cx="8302249" cy="10287000"/>
            <a:chOff x="0" y="0"/>
            <a:chExt cx="2808415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08415" cy="3479800"/>
            </a:xfrm>
            <a:custGeom>
              <a:avLst/>
              <a:gdLst/>
              <a:ahLst/>
              <a:cxnLst/>
              <a:rect l="l" t="t" r="r" b="b"/>
              <a:pathLst>
                <a:path w="2808415" h="3479800">
                  <a:moveTo>
                    <a:pt x="0" y="0"/>
                  </a:moveTo>
                  <a:lnTo>
                    <a:pt x="2808415" y="0"/>
                  </a:lnTo>
                  <a:lnTo>
                    <a:pt x="2808415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8021" y="10026"/>
            <a:ext cx="8302249" cy="10287000"/>
            <a:chOff x="0" y="0"/>
            <a:chExt cx="11069666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1999"/>
            </a:blip>
            <a:srcRect l="16123" r="16123"/>
            <a:stretch>
              <a:fillRect/>
            </a:stretch>
          </p:blipFill>
          <p:spPr>
            <a:xfrm>
              <a:off x="0" y="0"/>
              <a:ext cx="11069666" cy="1371600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020679" y="2820099"/>
            <a:ext cx="6254443" cy="477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9"/>
              </a:lnSpc>
            </a:pPr>
            <a:r>
              <a:rPr lang="en-US" sz="5175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Становление</a:t>
            </a:r>
            <a:r>
              <a:rPr lang="en-US" sz="5175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5175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института</a:t>
            </a:r>
            <a:r>
              <a:rPr lang="en-US" sz="5175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5175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судебных</a:t>
            </a:r>
            <a:r>
              <a:rPr lang="en-US" sz="5175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5175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приставов</a:t>
            </a:r>
            <a:r>
              <a:rPr lang="en-US" sz="5175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5175" b="1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до</a:t>
            </a:r>
            <a:r>
              <a:rPr lang="en-US" sz="5175" b="1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5175" b="1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второй</a:t>
            </a:r>
            <a:r>
              <a:rPr lang="en-US" sz="5175" b="1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5175" b="1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половины</a:t>
            </a:r>
            <a:r>
              <a:rPr lang="en-US" sz="5175" b="1" dirty="0">
                <a:solidFill>
                  <a:srgbClr val="7ED957"/>
                </a:solidFill>
                <a:latin typeface="Century Gothic" panose="020B0502020202020204" pitchFamily="34" charset="0"/>
              </a:rPr>
              <a:t> XIX </a:t>
            </a:r>
            <a:r>
              <a:rPr lang="en-US" sz="5175" b="1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века</a:t>
            </a:r>
            <a:endParaRPr lang="en-US" sz="5175" b="1" dirty="0">
              <a:solidFill>
                <a:srgbClr val="7ED95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9692002" y="190500"/>
            <a:ext cx="7559277" cy="2375766"/>
            <a:chOff x="0" y="-38100"/>
            <a:chExt cx="10079035" cy="3167689"/>
          </a:xfrm>
        </p:grpSpPr>
        <p:sp>
          <p:nvSpPr>
            <p:cNvPr id="8" name="TextBox 8"/>
            <p:cNvSpPr txBox="1"/>
            <p:nvPr/>
          </p:nvSpPr>
          <p:spPr>
            <a:xfrm>
              <a:off x="0" y="872561"/>
              <a:ext cx="10079035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82"/>
                </a:lnSpc>
              </a:pP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упоминаются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лишь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в </a:t>
              </a:r>
              <a:r>
                <a:rPr lang="en-US" sz="2524" dirty="0">
                  <a:solidFill>
                    <a:srgbClr val="008037"/>
                  </a:solidFill>
                  <a:latin typeface="Century Gothic" panose="020B0502020202020204" pitchFamily="34" charset="0"/>
                </a:rPr>
                <a:t>XIII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веке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, в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документальных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актах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периода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феодальной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раздробленности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таких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как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: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Новгородской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и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Псковской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судных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грамотах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0079035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>
                  <a:solidFill>
                    <a:srgbClr val="008037"/>
                  </a:solidFill>
                  <a:latin typeface="Century Gothic" panose="020B0502020202020204" pitchFamily="34" charset="0"/>
                </a:rPr>
                <a:t>Первые приставы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692002" y="2729453"/>
            <a:ext cx="7559277" cy="5143052"/>
            <a:chOff x="0" y="-408525"/>
            <a:chExt cx="10079035" cy="685740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242050"/>
              <a:ext cx="10079035" cy="6206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82"/>
                </a:lnSpc>
              </a:pP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пристав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выступал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признаком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самостоятельности</a:t>
              </a:r>
              <a:r>
                <a:rPr lang="en-US" sz="2524" dirty="0">
                  <a:solidFill>
                    <a:srgbClr val="00803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и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независимости</a:t>
              </a:r>
              <a:r>
                <a:rPr lang="en-US" sz="2524" dirty="0">
                  <a:solidFill>
                    <a:srgbClr val="00803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судей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друг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от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друга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князья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старались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оберегать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свои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уделы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от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въезда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пристава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 </a:t>
              </a:r>
            </a:p>
            <a:p>
              <a:pPr algn="just">
                <a:lnSpc>
                  <a:spcPts val="3282"/>
                </a:lnSpc>
              </a:pPr>
              <a:endParaRPr lang="en-US" sz="2524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pPr algn="just">
                <a:lnSpc>
                  <a:spcPts val="3282"/>
                </a:lnSpc>
              </a:pP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Каждый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князь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монастырь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патриархи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митрополиты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архиепископы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общины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имели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своих</a:t>
              </a:r>
              <a:r>
                <a:rPr lang="en-US" sz="2524" dirty="0">
                  <a:solidFill>
                    <a:srgbClr val="00803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приставов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которые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несли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ответственность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перед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ними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ездили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в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подсудные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им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области</a:t>
              </a:r>
              <a:endParaRPr lang="en-US" sz="2524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pPr algn="just">
                <a:lnSpc>
                  <a:spcPts val="3282"/>
                </a:lnSpc>
              </a:pPr>
              <a:endParaRPr lang="en-US" sz="2524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08525"/>
              <a:ext cx="10079035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dirty="0">
                  <a:solidFill>
                    <a:srgbClr val="008037"/>
                  </a:solidFill>
                  <a:latin typeface="Century Gothic" panose="020B0502020202020204" pitchFamily="34" charset="0"/>
                </a:rPr>
                <a:t>В </a:t>
              </a:r>
              <a:r>
                <a:rPr lang="en-US" sz="3200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этот</a:t>
              </a:r>
              <a:r>
                <a:rPr lang="en-US" sz="3200" dirty="0">
                  <a:solidFill>
                    <a:srgbClr val="00803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3200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период</a:t>
              </a:r>
              <a:endParaRPr lang="en-US" sz="3200" dirty="0">
                <a:solidFill>
                  <a:srgbClr val="008037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92001" y="7590636"/>
            <a:ext cx="7559277" cy="2622450"/>
            <a:chOff x="0" y="-38100"/>
            <a:chExt cx="10079035" cy="3496601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38100"/>
              <a:ext cx="10079035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>
                  <a:solidFill>
                    <a:srgbClr val="008037"/>
                  </a:solidFill>
                  <a:latin typeface="Century Gothic" panose="020B0502020202020204" pitchFamily="34" charset="0"/>
                </a:rPr>
                <a:t>В судебниках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37215"/>
              <a:ext cx="10079035" cy="28212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82"/>
                </a:lnSpc>
                <a:spcBef>
                  <a:spcPct val="0"/>
                </a:spcBef>
              </a:pP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появляется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совершенно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новый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институт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—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отдача</a:t>
              </a:r>
              <a:r>
                <a:rPr lang="en-US" sz="2524" dirty="0">
                  <a:solidFill>
                    <a:srgbClr val="00803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за</a:t>
              </a:r>
              <a:r>
                <a:rPr lang="en-US" sz="2524" dirty="0">
                  <a:solidFill>
                    <a:srgbClr val="00803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пристава</a:t>
              </a:r>
              <a:r>
                <a:rPr lang="en-US" sz="2524" dirty="0">
                  <a:solidFill>
                    <a:srgbClr val="008037"/>
                  </a:solidFill>
                  <a:latin typeface="Century Gothic" panose="020B0502020202020204" pitchFamily="34" charset="0"/>
                </a:rPr>
                <a:t>,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или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сиденье</a:t>
              </a:r>
              <a:r>
                <a:rPr lang="en-US" sz="2524" dirty="0">
                  <a:solidFill>
                    <a:srgbClr val="00803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за</a:t>
              </a:r>
              <a:r>
                <a:rPr lang="en-US" sz="2524" dirty="0">
                  <a:solidFill>
                    <a:srgbClr val="00803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приставом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Суть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данных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институтов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заключалась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в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полном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лишении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свободы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обвиняемого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28700" y="216091"/>
            <a:ext cx="7559277" cy="3222153"/>
            <a:chOff x="0" y="-38100"/>
            <a:chExt cx="10079035" cy="4296204"/>
          </a:xfrm>
        </p:grpSpPr>
        <p:sp>
          <p:nvSpPr>
            <p:cNvPr id="8" name="TextBox 8"/>
            <p:cNvSpPr txBox="1"/>
            <p:nvPr/>
          </p:nvSpPr>
          <p:spPr>
            <a:xfrm>
              <a:off x="0" y="872561"/>
              <a:ext cx="10079035" cy="3385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82"/>
                </a:lnSpc>
              </a:pP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Ужесточение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режима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содержания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подсудимых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: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стали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практиковаться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взятие</a:t>
              </a:r>
              <a:r>
                <a:rPr lang="en-US" sz="2524" dirty="0">
                  <a:solidFill>
                    <a:srgbClr val="008037"/>
                  </a:solidFill>
                  <a:latin typeface="Century Gothic" panose="020B0502020202020204" pitchFamily="34" charset="0"/>
                </a:rPr>
                <a:t> в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суд</a:t>
              </a:r>
              <a:r>
                <a:rPr lang="en-US" sz="2524" dirty="0">
                  <a:solidFill>
                    <a:srgbClr val="00803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без</a:t>
              </a:r>
              <a:r>
                <a:rPr lang="en-US" sz="2524" dirty="0">
                  <a:solidFill>
                    <a:srgbClr val="00803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объяснения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немедленный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допрос</a:t>
              </a:r>
              <a:r>
                <a:rPr lang="en-US" sz="2524" dirty="0">
                  <a:solidFill>
                    <a:srgbClr val="00803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без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предоставления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возможности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приготовиться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к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ответу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канцелярская</a:t>
              </a:r>
              <a:r>
                <a:rPr lang="en-US" sz="2524" dirty="0">
                  <a:solidFill>
                    <a:srgbClr val="00803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тайна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лишила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ответчика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информации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0079035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>
                  <a:solidFill>
                    <a:srgbClr val="008037"/>
                  </a:solidFill>
                  <a:latin typeface="Century Gothic" panose="020B0502020202020204" pitchFamily="34" charset="0"/>
                </a:rPr>
                <a:t>1697 года по 1700 год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3395351"/>
            <a:ext cx="7559277" cy="1892684"/>
            <a:chOff x="0" y="-38100"/>
            <a:chExt cx="10079035" cy="2523578"/>
          </a:xfrm>
        </p:grpSpPr>
        <p:sp>
          <p:nvSpPr>
            <p:cNvPr id="11" name="TextBox 11"/>
            <p:cNvSpPr txBox="1"/>
            <p:nvPr/>
          </p:nvSpPr>
          <p:spPr>
            <a:xfrm>
              <a:off x="0" y="792708"/>
              <a:ext cx="10079035" cy="16927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82"/>
                </a:lnSpc>
              </a:pP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Приставов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и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подвойских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судных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грамот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Судебника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1550 г.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постепенно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вытеснила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общая</a:t>
              </a:r>
              <a:r>
                <a:rPr lang="en-US" sz="2524" dirty="0">
                  <a:solidFill>
                    <a:srgbClr val="00803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полиция</a:t>
              </a:r>
              <a:r>
                <a:rPr lang="en-US" sz="2524" dirty="0">
                  <a:solidFill>
                    <a:srgbClr val="008037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0079035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>
                  <a:solidFill>
                    <a:srgbClr val="008037"/>
                  </a:solidFill>
                  <a:latin typeface="Century Gothic" panose="020B0502020202020204" pitchFamily="34" charset="0"/>
                </a:rPr>
                <a:t>В этот период</a:t>
              </a:r>
            </a:p>
          </p:txBody>
        </p:sp>
      </p:grpSp>
      <p:pic>
        <p:nvPicPr>
          <p:cNvPr id="1026" name="Picture 2" descr="https://libmir.com/i/74/412674/i_0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0"/>
          <a:stretch/>
        </p:blipFill>
        <p:spPr bwMode="auto">
          <a:xfrm>
            <a:off x="10553699" y="2005"/>
            <a:ext cx="8316407" cy="10287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3"/>
          <p:cNvGrpSpPr/>
          <p:nvPr/>
        </p:nvGrpSpPr>
        <p:grpSpPr>
          <a:xfrm>
            <a:off x="1028700" y="5372532"/>
            <a:ext cx="7559277" cy="4519273"/>
            <a:chOff x="0" y="-38100"/>
            <a:chExt cx="10079035" cy="6025698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38100"/>
              <a:ext cx="10079035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>
                  <a:solidFill>
                    <a:srgbClr val="008037"/>
                  </a:solidFill>
                  <a:latin typeface="Century Gothic" panose="020B0502020202020204" pitchFamily="34" charset="0"/>
                </a:rPr>
                <a:t>Времена Екатерины II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09284"/>
              <a:ext cx="10079035" cy="5078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82"/>
                </a:lnSpc>
                <a:spcBef>
                  <a:spcPct val="0"/>
                </a:spcBef>
              </a:pP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В 1782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году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она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присвоила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полномочия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урядников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полиции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 В 1786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году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урядники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были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разделены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на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две</a:t>
              </a:r>
              <a:r>
                <a:rPr lang="en-US" sz="2524" dirty="0">
                  <a:solidFill>
                    <a:srgbClr val="00803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категории</a:t>
              </a:r>
              <a:r>
                <a:rPr lang="en-US" sz="2524" dirty="0">
                  <a:solidFill>
                    <a:srgbClr val="008037"/>
                  </a:solidFill>
                  <a:latin typeface="Century Gothic" panose="020B0502020202020204" pitchFamily="34" charset="0"/>
                </a:rPr>
                <a:t>.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Одни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стали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именоваться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полицейскими</a:t>
              </a:r>
              <a:r>
                <a:rPr lang="en-US" sz="2524" dirty="0">
                  <a:solidFill>
                    <a:srgbClr val="00803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приставами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которые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исполняли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решения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судов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, а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другие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—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становыми</a:t>
              </a:r>
              <a:r>
                <a:rPr lang="en-US" sz="2524" dirty="0">
                  <a:solidFill>
                    <a:srgbClr val="00803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8037"/>
                  </a:solidFill>
                  <a:latin typeface="Century Gothic" panose="020B0502020202020204" pitchFamily="34" charset="0"/>
                </a:rPr>
                <a:t>приставами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осуществляющими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охрану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переданных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Министерству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юстиции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после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его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24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образования</a:t>
              </a:r>
              <a:r>
                <a:rPr lang="en-US" sz="2524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в 1802 г.</a:t>
              </a: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0567857" y="2005"/>
            <a:ext cx="8302249" cy="10287000"/>
            <a:chOff x="0" y="0"/>
            <a:chExt cx="2808415" cy="3479800"/>
          </a:xfrm>
          <a:effectLst>
            <a:outerShdw blurRad="50800" dist="50800" dir="5400000" algn="ctr" rotWithShape="0">
              <a:srgbClr val="000000"/>
            </a:outerShdw>
          </a:effectLst>
        </p:grpSpPr>
        <p:sp>
          <p:nvSpPr>
            <p:cNvPr id="3" name="Freeform 3"/>
            <p:cNvSpPr/>
            <p:nvPr/>
          </p:nvSpPr>
          <p:spPr>
            <a:xfrm>
              <a:off x="0" y="0"/>
              <a:ext cx="2808415" cy="3479800"/>
            </a:xfrm>
            <a:custGeom>
              <a:avLst/>
              <a:gdLst/>
              <a:ahLst/>
              <a:cxnLst/>
              <a:rect l="l" t="t" r="r" b="b"/>
              <a:pathLst>
                <a:path w="2808415" h="3479800">
                  <a:moveTo>
                    <a:pt x="0" y="0"/>
                  </a:moveTo>
                  <a:lnTo>
                    <a:pt x="2808415" y="0"/>
                  </a:lnTo>
                  <a:lnTo>
                    <a:pt x="2808415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1591759" y="2707618"/>
            <a:ext cx="6254443" cy="477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9"/>
              </a:lnSpc>
            </a:pPr>
            <a:r>
              <a:rPr lang="en-US" sz="5175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Становление</a:t>
            </a:r>
            <a:r>
              <a:rPr lang="en-US" sz="5175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5175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института</a:t>
            </a:r>
            <a:r>
              <a:rPr lang="en-US" sz="5175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5175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судебных</a:t>
            </a:r>
            <a:r>
              <a:rPr lang="en-US" sz="5175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5175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приставов</a:t>
            </a:r>
            <a:r>
              <a:rPr lang="en-US" sz="5175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5175" b="1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до</a:t>
            </a:r>
            <a:r>
              <a:rPr lang="en-US" sz="5175" b="1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5175" b="1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второй</a:t>
            </a:r>
            <a:r>
              <a:rPr lang="en-US" sz="5175" b="1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5175" b="1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половины</a:t>
            </a:r>
            <a:r>
              <a:rPr lang="en-US" sz="5175" b="1" dirty="0">
                <a:solidFill>
                  <a:srgbClr val="7ED957"/>
                </a:solidFill>
                <a:latin typeface="Century Gothic" panose="020B0502020202020204" pitchFamily="34" charset="0"/>
              </a:rPr>
              <a:t> XIX </a:t>
            </a:r>
            <a:r>
              <a:rPr lang="en-US" sz="5175" b="1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века</a:t>
            </a:r>
            <a:endParaRPr lang="en-US" sz="5175" b="1" dirty="0">
              <a:solidFill>
                <a:srgbClr val="7ED957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94599"/>
            <a:chOff x="0" y="0"/>
            <a:chExt cx="6671512" cy="37554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71512" cy="3755498"/>
            </a:xfrm>
            <a:custGeom>
              <a:avLst/>
              <a:gdLst/>
              <a:ahLst/>
              <a:cxnLst/>
              <a:rect l="l" t="t" r="r" b="b"/>
              <a:pathLst>
                <a:path w="6671512" h="3755498">
                  <a:moveTo>
                    <a:pt x="0" y="0"/>
                  </a:moveTo>
                  <a:lnTo>
                    <a:pt x="6671512" y="0"/>
                  </a:lnTo>
                  <a:lnTo>
                    <a:pt x="6671512" y="3755498"/>
                  </a:lnTo>
                  <a:lnTo>
                    <a:pt x="0" y="3755498"/>
                  </a:lnTo>
                  <a:close/>
                </a:path>
              </a:pathLst>
            </a:custGeom>
            <a:solidFill>
              <a:srgbClr val="000000">
                <a:alpha val="76863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624"/>
          <a:stretch>
            <a:fillRect/>
          </a:stretch>
        </p:blipFill>
        <p:spPr>
          <a:xfrm>
            <a:off x="-3575783" y="8029004"/>
            <a:ext cx="25439566" cy="451599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028700" y="3816636"/>
            <a:ext cx="16230600" cy="0"/>
          </a:xfrm>
          <a:prstGeom prst="line">
            <a:avLst/>
          </a:prstGeom>
          <a:ln w="9525" cap="flat">
            <a:solidFill>
              <a:srgbClr val="BDC2C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028700" y="487276"/>
            <a:ext cx="16230600" cy="3113252"/>
            <a:chOff x="0" y="0"/>
            <a:chExt cx="21640800" cy="4151004"/>
          </a:xfrm>
        </p:grpSpPr>
        <p:sp>
          <p:nvSpPr>
            <p:cNvPr id="8" name="TextBox 8"/>
            <p:cNvSpPr txBox="1"/>
            <p:nvPr/>
          </p:nvSpPr>
          <p:spPr>
            <a:xfrm>
              <a:off x="0" y="0"/>
              <a:ext cx="21640800" cy="2717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040"/>
                </a:lnSpc>
                <a:spcBef>
                  <a:spcPct val="0"/>
                </a:spcBef>
              </a:pPr>
              <a:r>
                <a:rPr lang="en-US" sz="6700" dirty="0" err="1">
                  <a:solidFill>
                    <a:srgbClr val="7ED957"/>
                  </a:solidFill>
                  <a:latin typeface="Century Gothic" panose="020B0502020202020204" pitchFamily="34" charset="0"/>
                </a:rPr>
                <a:t>Меры</a:t>
              </a:r>
              <a:r>
                <a:rPr lang="en-US" sz="6700" dirty="0">
                  <a:solidFill>
                    <a:srgbClr val="7ED95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6700" dirty="0" err="1">
                  <a:solidFill>
                    <a:srgbClr val="7ED957"/>
                  </a:solidFill>
                  <a:latin typeface="Century Gothic" panose="020B0502020202020204" pitchFamily="34" charset="0"/>
                </a:rPr>
                <a:t>принудительного</a:t>
              </a:r>
              <a:r>
                <a:rPr lang="en-US" sz="6700" dirty="0">
                  <a:solidFill>
                    <a:srgbClr val="7ED95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6700" dirty="0" err="1">
                  <a:solidFill>
                    <a:srgbClr val="7ED957"/>
                  </a:solidFill>
                  <a:latin typeface="Century Gothic" panose="020B0502020202020204" pitchFamily="34" charset="0"/>
                </a:rPr>
                <a:t>исполнения</a:t>
              </a:r>
              <a:r>
                <a:rPr lang="en-US" sz="6700" dirty="0">
                  <a:solidFill>
                    <a:srgbClr val="7ED95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6700" dirty="0" err="1">
                  <a:solidFill>
                    <a:srgbClr val="7ED957"/>
                  </a:solidFill>
                  <a:latin typeface="Century Gothic" panose="020B0502020202020204" pitchFamily="34" charset="0"/>
                </a:rPr>
                <a:t>судебной</a:t>
              </a:r>
              <a:r>
                <a:rPr lang="en-US" sz="6700" dirty="0">
                  <a:solidFill>
                    <a:srgbClr val="7ED95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6700" dirty="0" err="1">
                  <a:solidFill>
                    <a:srgbClr val="7ED957"/>
                  </a:solidFill>
                  <a:latin typeface="Century Gothic" panose="020B0502020202020204" pitchFamily="34" charset="0"/>
                </a:rPr>
                <a:t>реформы</a:t>
              </a:r>
              <a:r>
                <a:rPr lang="en-US" sz="6700" dirty="0">
                  <a:solidFill>
                    <a:srgbClr val="7ED95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6700" b="1" dirty="0" err="1">
                  <a:solidFill>
                    <a:srgbClr val="7ED957"/>
                  </a:solidFill>
                  <a:latin typeface="Century Gothic" panose="020B0502020202020204" pitchFamily="34" charset="0"/>
                </a:rPr>
                <a:t>Александра</a:t>
              </a:r>
              <a:r>
                <a:rPr lang="en-US" sz="6700" b="1" dirty="0">
                  <a:solidFill>
                    <a:srgbClr val="7ED957"/>
                  </a:solidFill>
                  <a:latin typeface="Century Gothic" panose="020B0502020202020204" pitchFamily="34" charset="0"/>
                </a:rPr>
                <a:t> II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954094"/>
              <a:ext cx="21640800" cy="11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42"/>
                </a:lnSpc>
                <a:spcBef>
                  <a:spcPct val="0"/>
                </a:spcBef>
              </a:pPr>
              <a:r>
                <a:rPr lang="en-US" sz="2724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«</a:t>
              </a:r>
              <a:r>
                <a:rPr lang="en-US" sz="2724" dirty="0" err="1">
                  <a:solidFill>
                    <a:srgbClr val="FFFFFF"/>
                  </a:solidFill>
                  <a:latin typeface="Century Gothic" panose="020B0502020202020204" pitchFamily="34" charset="0"/>
                </a:rPr>
                <a:t>Учреждения</a:t>
              </a:r>
              <a:r>
                <a:rPr lang="en-US" sz="2724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 о </a:t>
              </a:r>
              <a:r>
                <a:rPr lang="en-US" sz="2724" dirty="0" err="1">
                  <a:solidFill>
                    <a:srgbClr val="FFFFFF"/>
                  </a:solidFill>
                  <a:latin typeface="Century Gothic" panose="020B0502020202020204" pitchFamily="34" charset="0"/>
                </a:rPr>
                <a:t>судебных</a:t>
              </a:r>
              <a:r>
                <a:rPr lang="en-US" sz="2724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724" dirty="0" err="1">
                  <a:solidFill>
                    <a:srgbClr val="FFFFFF"/>
                  </a:solidFill>
                  <a:latin typeface="Century Gothic" panose="020B0502020202020204" pitchFamily="34" charset="0"/>
                </a:rPr>
                <a:t>установлениях</a:t>
              </a:r>
              <a:r>
                <a:rPr lang="en-US" sz="2724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», «</a:t>
              </a:r>
              <a:r>
                <a:rPr lang="en-US" sz="2724" dirty="0" err="1">
                  <a:solidFill>
                    <a:srgbClr val="FFFFFF"/>
                  </a:solidFill>
                  <a:latin typeface="Century Gothic" panose="020B0502020202020204" pitchFamily="34" charset="0"/>
                </a:rPr>
                <a:t>Устав</a:t>
              </a:r>
              <a:r>
                <a:rPr lang="en-US" sz="2724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724" dirty="0" err="1">
                  <a:solidFill>
                    <a:srgbClr val="FFFFFF"/>
                  </a:solidFill>
                  <a:latin typeface="Century Gothic" panose="020B0502020202020204" pitchFamily="34" charset="0"/>
                </a:rPr>
                <a:t>гражданского</a:t>
              </a:r>
              <a:r>
                <a:rPr lang="en-US" sz="2724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724" dirty="0" err="1">
                  <a:solidFill>
                    <a:srgbClr val="FFFFFF"/>
                  </a:solidFill>
                  <a:latin typeface="Century Gothic" panose="020B0502020202020204" pitchFamily="34" charset="0"/>
                </a:rPr>
                <a:t>судопроизводства</a:t>
              </a:r>
              <a:r>
                <a:rPr lang="en-US" sz="2724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», «</a:t>
              </a:r>
              <a:r>
                <a:rPr lang="en-US" sz="2724" dirty="0" err="1">
                  <a:solidFill>
                    <a:srgbClr val="FFFFFF"/>
                  </a:solidFill>
                  <a:latin typeface="Century Gothic" panose="020B0502020202020204" pitchFamily="34" charset="0"/>
                </a:rPr>
                <a:t>Устав</a:t>
              </a:r>
              <a:r>
                <a:rPr lang="en-US" sz="2724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724" dirty="0" err="1">
                  <a:solidFill>
                    <a:srgbClr val="FFFFFF"/>
                  </a:solidFill>
                  <a:latin typeface="Century Gothic" panose="020B0502020202020204" pitchFamily="34" charset="0"/>
                </a:rPr>
                <a:t>уголовного</a:t>
              </a:r>
              <a:r>
                <a:rPr lang="en-US" sz="2724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724" dirty="0" err="1">
                  <a:solidFill>
                    <a:srgbClr val="FFFFFF"/>
                  </a:solidFill>
                  <a:latin typeface="Century Gothic" panose="020B0502020202020204" pitchFamily="34" charset="0"/>
                </a:rPr>
                <a:t>судопроизводства</a:t>
              </a:r>
              <a:r>
                <a:rPr lang="en-US" sz="2724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», «</a:t>
              </a:r>
              <a:r>
                <a:rPr lang="en-US" sz="2724" dirty="0" err="1">
                  <a:solidFill>
                    <a:srgbClr val="FFFFFF"/>
                  </a:solidFill>
                  <a:latin typeface="Century Gothic" panose="020B0502020202020204" pitchFamily="34" charset="0"/>
                </a:rPr>
                <a:t>Устав</a:t>
              </a:r>
              <a:r>
                <a:rPr lang="en-US" sz="2724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 о </a:t>
              </a:r>
              <a:r>
                <a:rPr lang="en-US" sz="2724" dirty="0" err="1">
                  <a:solidFill>
                    <a:srgbClr val="FFFFFF"/>
                  </a:solidFill>
                  <a:latin typeface="Century Gothic" panose="020B0502020202020204" pitchFamily="34" charset="0"/>
                </a:rPr>
                <a:t>наказаниях</a:t>
              </a:r>
              <a:r>
                <a:rPr lang="en-US" sz="2724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724" dirty="0" err="1">
                  <a:solidFill>
                    <a:srgbClr val="FFFFFF"/>
                  </a:solidFill>
                  <a:latin typeface="Century Gothic" panose="020B0502020202020204" pitchFamily="34" charset="0"/>
                </a:rPr>
                <a:t>налагаемых</a:t>
              </a:r>
              <a:r>
                <a:rPr lang="en-US" sz="2724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724" dirty="0" err="1">
                  <a:solidFill>
                    <a:srgbClr val="FFFFFF"/>
                  </a:solidFill>
                  <a:latin typeface="Century Gothic" panose="020B0502020202020204" pitchFamily="34" charset="0"/>
                </a:rPr>
                <a:t>мировыми</a:t>
              </a:r>
              <a:r>
                <a:rPr lang="en-US" sz="2724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724" dirty="0" err="1">
                  <a:solidFill>
                    <a:srgbClr val="FFFFFF"/>
                  </a:solidFill>
                  <a:latin typeface="Century Gothic" panose="020B0502020202020204" pitchFamily="34" charset="0"/>
                </a:rPr>
                <a:t>судьями</a:t>
              </a:r>
              <a:r>
                <a:rPr lang="en-US" sz="2724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»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933248" y="4274503"/>
            <a:ext cx="6264822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Century Gothic" panose="020B0502020202020204" pitchFamily="34" charset="0"/>
              </a:rPr>
              <a:t>Передача имущества натурой лицу, которому оно было присуждено.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82301" y="6598032"/>
            <a:ext cx="5723398" cy="288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Century Gothic" panose="020B0502020202020204" pitchFamily="34" charset="0"/>
              </a:rPr>
              <a:t>Производство за счет ответчика тех действий или работ, которые должны быть совершены в назначенный судом срок.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43662" y="4282101"/>
            <a:ext cx="5723398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Century Gothic" panose="020B0502020202020204" pitchFamily="34" charset="0"/>
              </a:rPr>
              <a:t>Обращение взыскания на имущество должника (движимое и недвижимое).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45754" y="4282101"/>
            <a:ext cx="774988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7ED957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56168" y="4282101"/>
            <a:ext cx="774988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7ED957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60339" y="6598032"/>
            <a:ext cx="774988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7ED957"/>
                </a:solidFill>
                <a:latin typeface="Century Gothic" panose="020B0502020202020204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2180135"/>
            <a:ext cx="1420417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028699" y="912892"/>
            <a:ext cx="14204177" cy="993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299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С 1917 </a:t>
            </a:r>
            <a:r>
              <a:rPr lang="en-US" sz="3299" b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года</a:t>
            </a:r>
            <a:r>
              <a:rPr lang="en-US" sz="3299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99" b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по</a:t>
            </a:r>
            <a:r>
              <a:rPr lang="en-US" sz="3299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 1992 </a:t>
            </a:r>
            <a:r>
              <a:rPr lang="en-US" sz="3299" b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год</a:t>
            </a:r>
            <a:r>
              <a:rPr lang="en-US" sz="3299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99" b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институт</a:t>
            </a:r>
            <a:r>
              <a:rPr lang="en-US" sz="3299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99" b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судебных</a:t>
            </a:r>
            <a:r>
              <a:rPr lang="en-US" sz="3299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99" b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приставов</a:t>
            </a:r>
            <a:r>
              <a:rPr lang="en-US" sz="3299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99" b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был</a:t>
            </a:r>
            <a:r>
              <a:rPr lang="en-US" sz="3299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99" b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упразднен</a:t>
            </a:r>
            <a:r>
              <a:rPr lang="en-US" sz="3299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663711"/>
            <a:ext cx="11267820" cy="6422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dirty="0" err="1">
                <a:latin typeface="Century Gothic" panose="020B0502020202020204" pitchFamily="34" charset="0"/>
              </a:rPr>
              <a:t>После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долгого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забвения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впервые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термин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«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судебный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пристав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»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появился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вновь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 в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современном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законодательстве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>
                <a:latin typeface="Century Gothic" panose="020B0502020202020204" pitchFamily="34" charset="0"/>
              </a:rPr>
              <a:t>с </a:t>
            </a:r>
            <a:r>
              <a:rPr lang="en-US" sz="3200" b="1" dirty="0" err="1">
                <a:latin typeface="Century Gothic" panose="020B0502020202020204" pitchFamily="34" charset="0"/>
              </a:rPr>
              <a:t>принятием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федерального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конституционного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закона</a:t>
            </a:r>
            <a:r>
              <a:rPr lang="en-US" sz="3200" b="1" dirty="0">
                <a:latin typeface="Century Gothic" panose="020B0502020202020204" pitchFamily="34" charset="0"/>
              </a:rPr>
              <a:t> «О </a:t>
            </a:r>
            <a:r>
              <a:rPr lang="en-US" sz="3200" b="1" dirty="0" err="1">
                <a:latin typeface="Century Gothic" panose="020B0502020202020204" pitchFamily="34" charset="0"/>
              </a:rPr>
              <a:t>Конституционном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Суде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Российской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Федерации</a:t>
            </a:r>
            <a:r>
              <a:rPr lang="en-US" sz="3200" b="1" dirty="0">
                <a:latin typeface="Century Gothic" panose="020B0502020202020204" pitchFamily="34" charset="0"/>
              </a:rPr>
              <a:t>», </a:t>
            </a:r>
            <a:r>
              <a:rPr lang="en-US" sz="3200" b="1" dirty="0" err="1">
                <a:latin typeface="Century Gothic" panose="020B0502020202020204" pitchFamily="34" charset="0"/>
              </a:rPr>
              <a:t>по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которому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поддержание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порядка</a:t>
            </a:r>
            <a:r>
              <a:rPr lang="en-US" sz="3200" b="1" dirty="0">
                <a:latin typeface="Century Gothic" panose="020B0502020202020204" pitchFamily="34" charset="0"/>
              </a:rPr>
              <a:t> в </a:t>
            </a:r>
            <a:r>
              <a:rPr lang="en-US" sz="3200" b="1" dirty="0" err="1">
                <a:latin typeface="Century Gothic" panose="020B0502020202020204" pitchFamily="34" charset="0"/>
              </a:rPr>
              <a:t>заседании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Конституционного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суда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возлагалось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на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судебных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приставов</a:t>
            </a:r>
            <a:r>
              <a:rPr lang="en-US" sz="3200" b="1" dirty="0">
                <a:latin typeface="Century Gothic" panose="020B0502020202020204" pitchFamily="34" charset="0"/>
              </a:rPr>
              <a:t>, </a:t>
            </a:r>
            <a:r>
              <a:rPr lang="en-US" sz="3200" b="1" dirty="0" err="1">
                <a:latin typeface="Century Gothic" panose="020B0502020202020204" pitchFamily="34" charset="0"/>
              </a:rPr>
              <a:t>требования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которых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обязательны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для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всех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присутствующих</a:t>
            </a:r>
            <a:r>
              <a:rPr lang="en-US" sz="3200" b="1" dirty="0">
                <a:latin typeface="Century Gothic" panose="020B0502020202020204" pitchFamily="34" charset="0"/>
              </a:rPr>
              <a:t>. </a:t>
            </a:r>
          </a:p>
          <a:p>
            <a:pPr algn="ctr">
              <a:lnSpc>
                <a:spcPts val="4160"/>
              </a:lnSpc>
            </a:pPr>
            <a:endParaRPr lang="en-US" sz="3200" b="1" dirty="0">
              <a:latin typeface="Century Gothic" panose="020B0502020202020204" pitchFamily="34" charset="0"/>
            </a:endParaRPr>
          </a:p>
          <a:p>
            <a:pPr algn="ctr">
              <a:lnSpc>
                <a:spcPts val="4160"/>
              </a:lnSpc>
            </a:pPr>
            <a:r>
              <a:rPr lang="en-US" sz="3200" b="1" dirty="0" err="1">
                <a:latin typeface="Century Gothic" panose="020B0502020202020204" pitchFamily="34" charset="0"/>
              </a:rPr>
              <a:t>Вместе</a:t>
            </a:r>
            <a:r>
              <a:rPr lang="en-US" sz="3200" b="1" dirty="0">
                <a:latin typeface="Century Gothic" panose="020B0502020202020204" pitchFamily="34" charset="0"/>
              </a:rPr>
              <a:t> с </a:t>
            </a:r>
            <a:r>
              <a:rPr lang="en-US" sz="3200" b="1" dirty="0" err="1">
                <a:latin typeface="Century Gothic" panose="020B0502020202020204" pitchFamily="34" charset="0"/>
              </a:rPr>
              <a:t>тем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на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них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не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возлагаются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функции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по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принудительному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исполнению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актов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Конституционного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суда</a:t>
            </a:r>
            <a:r>
              <a:rPr lang="en-US" sz="3200" b="1" dirty="0">
                <a:latin typeface="Century Gothic" panose="020B0502020202020204" pitchFamily="34" charset="0"/>
              </a:rPr>
              <a:t> РФ.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325600" y="4076700"/>
            <a:ext cx="3382574" cy="4501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3"/>
              </a:lnSpc>
              <a:spcBef>
                <a:spcPct val="0"/>
              </a:spcBef>
            </a:pP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Федеральными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Законами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 № 119-ФЗ «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Об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исполнительном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производстве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» и № 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118-ФЗ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«О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судебных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приставах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» </a:t>
            </a:r>
            <a:r>
              <a:rPr lang="en-US" sz="28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была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возрождена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традиционная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для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России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структура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службы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судебных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приставов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605" t="22873" r="460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53124" y="2513223"/>
            <a:ext cx="16381752" cy="5222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3"/>
              </a:lnSpc>
            </a:pPr>
            <a:r>
              <a:rPr lang="en-US" sz="3533" b="1" dirty="0">
                <a:solidFill>
                  <a:srgbClr val="7ED957"/>
                </a:solidFill>
                <a:latin typeface="Century Gothic" panose="020B0502020202020204" pitchFamily="34" charset="0"/>
              </a:rPr>
              <a:t>В </a:t>
            </a:r>
            <a:r>
              <a:rPr lang="en-US" sz="3533" b="1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настоящее</a:t>
            </a:r>
            <a:r>
              <a:rPr lang="en-US" sz="3533" b="1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533" b="1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время</a:t>
            </a:r>
            <a:r>
              <a:rPr lang="en-US" sz="3533" b="1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>
                <a:solidFill>
                  <a:srgbClr val="7ED957"/>
                </a:solidFill>
                <a:latin typeface="Century Gothic" panose="020B0502020202020204" pitchFamily="34" charset="0"/>
              </a:rPr>
              <a:t>ФССП </a:t>
            </a:r>
            <a:r>
              <a:rPr lang="en-US" sz="3533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России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заняла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определенное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место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в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системе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правоохранительных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органов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выполняя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функции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принудительного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обращения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взыскания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на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задолженности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организаций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и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физических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лиц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, а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также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другие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функции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. </a:t>
            </a:r>
          </a:p>
          <a:p>
            <a:pPr algn="ctr">
              <a:lnSpc>
                <a:spcPts val="4593"/>
              </a:lnSpc>
            </a:pPr>
            <a:endParaRPr lang="en-US" sz="3533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ts val="4593"/>
              </a:lnSpc>
            </a:pP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Можно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сделать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вывод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что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территориальные</a:t>
            </a:r>
            <a:r>
              <a:rPr lang="en-US" sz="3533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подразделения</a:t>
            </a:r>
            <a:r>
              <a:rPr lang="en-US" sz="3533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судебных</a:t>
            </a:r>
            <a:r>
              <a:rPr lang="en-US" sz="3533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приставов</a:t>
            </a:r>
            <a:r>
              <a:rPr lang="en-US" sz="3533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стали</a:t>
            </a:r>
            <a:r>
              <a:rPr lang="en-US" sz="3533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сейчас</a:t>
            </a:r>
            <a:r>
              <a:rPr lang="en-US" sz="3533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необходимым</a:t>
            </a:r>
            <a:r>
              <a:rPr lang="en-US" sz="3533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атрибутом</a:t>
            </a:r>
            <a:r>
              <a:rPr lang="en-US" sz="3533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государственной</a:t>
            </a:r>
            <a:r>
              <a:rPr lang="en-US" sz="3533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власти</a:t>
            </a:r>
            <a:r>
              <a:rPr lang="en-US" sz="3533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в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городах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и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регионах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наряду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с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судами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прокуратурой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органами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внутренних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дел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налоговыми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органами</a:t>
            </a:r>
            <a:r>
              <a:rPr lang="en-US" sz="3533" dirty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459" b="91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39625" y="1485900"/>
            <a:ext cx="4230140" cy="8370059"/>
            <a:chOff x="0" y="0"/>
            <a:chExt cx="2620010" cy="5184140"/>
          </a:xfrm>
        </p:grpSpPr>
        <p:sp>
          <p:nvSpPr>
            <p:cNvPr id="4" name="Freeform 4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64" r="-64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5687345" y="1801351"/>
            <a:ext cx="11990328" cy="8079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1"/>
              </a:lnSpc>
            </a:pPr>
            <a:r>
              <a:rPr lang="en-US" sz="2800" b="1" dirty="0" err="1">
                <a:solidFill>
                  <a:srgbClr val="FF1616"/>
                </a:solidFill>
                <a:latin typeface="Century Gothic" panose="020B0502020202020204" pitchFamily="34" charset="0"/>
              </a:rPr>
              <a:t>Востребованность</a:t>
            </a:r>
            <a:r>
              <a:rPr lang="en-US" sz="2800" b="1" dirty="0">
                <a:solidFill>
                  <a:srgbClr val="FF1616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FF1616"/>
                </a:solidFill>
                <a:latin typeface="Century Gothic" panose="020B0502020202020204" pitchFamily="34" charset="0"/>
              </a:rPr>
              <a:t>цифровых</a:t>
            </a:r>
            <a:r>
              <a:rPr lang="en-US" sz="2800" b="1" dirty="0">
                <a:solidFill>
                  <a:srgbClr val="FF1616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FF1616"/>
                </a:solidFill>
                <a:latin typeface="Century Gothic" panose="020B0502020202020204" pitchFamily="34" charset="0"/>
              </a:rPr>
              <a:t>услуг</a:t>
            </a:r>
            <a:r>
              <a:rPr lang="en-US" sz="2800" b="1" dirty="0">
                <a:solidFill>
                  <a:srgbClr val="FF1616"/>
                </a:solidFill>
                <a:latin typeface="Century Gothic" panose="020B0502020202020204" pitchFamily="34" charset="0"/>
              </a:rPr>
              <a:t> у </a:t>
            </a:r>
            <a:r>
              <a:rPr lang="en-US" sz="2800" b="1" dirty="0" err="1">
                <a:solidFill>
                  <a:srgbClr val="FF1616"/>
                </a:solidFill>
                <a:latin typeface="Century Gothic" panose="020B0502020202020204" pitchFamily="34" charset="0"/>
              </a:rPr>
              <a:t>населения</a:t>
            </a:r>
            <a:r>
              <a:rPr lang="en-US" sz="2800" b="1" dirty="0">
                <a:solidFill>
                  <a:srgbClr val="FF1616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FF1616"/>
                </a:solidFill>
                <a:latin typeface="Century Gothic" panose="020B0502020202020204" pitchFamily="34" charset="0"/>
              </a:rPr>
              <a:t>подтверждает</a:t>
            </a:r>
            <a:r>
              <a:rPr lang="en-US" sz="2800" b="1" dirty="0">
                <a:solidFill>
                  <a:srgbClr val="FF1616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FF1616"/>
                </a:solidFill>
                <a:latin typeface="Century Gothic" panose="020B0502020202020204" pitchFamily="34" charset="0"/>
              </a:rPr>
              <a:t>статистика</a:t>
            </a:r>
            <a:r>
              <a:rPr lang="en-US" sz="2800" b="1" dirty="0">
                <a:solidFill>
                  <a:srgbClr val="FF1616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FF1616"/>
                </a:solidFill>
                <a:latin typeface="Century Gothic" panose="020B0502020202020204" pitchFamily="34" charset="0"/>
              </a:rPr>
              <a:t>Федеральной</a:t>
            </a:r>
            <a:r>
              <a:rPr lang="en-US" sz="2800" b="1" dirty="0">
                <a:solidFill>
                  <a:srgbClr val="FF1616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FF1616"/>
                </a:solidFill>
                <a:latin typeface="Century Gothic" panose="020B0502020202020204" pitchFamily="34" charset="0"/>
              </a:rPr>
              <a:t>службы</a:t>
            </a:r>
            <a:r>
              <a:rPr lang="en-US" sz="2800" b="1" dirty="0">
                <a:solidFill>
                  <a:srgbClr val="FF1616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FF1616"/>
                </a:solidFill>
                <a:latin typeface="Century Gothic" panose="020B0502020202020204" pitchFamily="34" charset="0"/>
              </a:rPr>
              <a:t>судебных</a:t>
            </a:r>
            <a:r>
              <a:rPr lang="en-US" sz="2800" b="1" dirty="0">
                <a:solidFill>
                  <a:srgbClr val="FF1616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FF1616"/>
                </a:solidFill>
                <a:latin typeface="Century Gothic" panose="020B0502020202020204" pitchFamily="34" charset="0"/>
              </a:rPr>
              <a:t>приставов</a:t>
            </a:r>
            <a:r>
              <a:rPr lang="en-US" sz="2800" b="1" dirty="0">
                <a:solidFill>
                  <a:srgbClr val="FF1616"/>
                </a:solidFill>
                <a:latin typeface="Century Gothic" panose="020B0502020202020204" pitchFamily="34" charset="0"/>
              </a:rPr>
              <a:t>.</a:t>
            </a:r>
          </a:p>
          <a:p>
            <a:pPr algn="ctr">
              <a:lnSpc>
                <a:spcPts val="3501"/>
              </a:lnSpc>
            </a:pPr>
            <a:endParaRPr lang="en-US" sz="2800" dirty="0">
              <a:solidFill>
                <a:srgbClr val="FF1616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ts val="3501"/>
              </a:lnSpc>
            </a:pP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За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 3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месяца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 2022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года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количество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запросов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в «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Банк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данных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исполнительных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производств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»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официального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сайта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ФССП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России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превысило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256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млн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. </a:t>
            </a:r>
          </a:p>
          <a:p>
            <a:pPr algn="ctr">
              <a:lnSpc>
                <a:spcPts val="3501"/>
              </a:lnSpc>
            </a:pPr>
            <a:r>
              <a:rPr lang="en-US" sz="2800" dirty="0" err="1" smtClean="0">
                <a:solidFill>
                  <a:srgbClr val="7ED957"/>
                </a:solidFill>
                <a:latin typeface="Century Gothic" panose="020B0502020202020204" pitchFamily="34" charset="0"/>
              </a:rPr>
              <a:t>Количество</a:t>
            </a:r>
            <a:r>
              <a:rPr lang="en-US" sz="2800" dirty="0" smtClean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 smtClean="0">
                <a:solidFill>
                  <a:srgbClr val="7ED957"/>
                </a:solidFill>
                <a:latin typeface="Century Gothic" panose="020B0502020202020204" pitchFamily="34" charset="0"/>
              </a:rPr>
              <a:t>уведомлений</a:t>
            </a:r>
            <a:r>
              <a:rPr lang="en-US" sz="2800" dirty="0" smtClean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сторонам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исполнительного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производства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smtClean="0">
                <a:solidFill>
                  <a:srgbClr val="7ED957"/>
                </a:solidFill>
                <a:latin typeface="Century Gothic" panose="020B0502020202020204" pitchFamily="34" charset="0"/>
              </a:rPr>
              <a:t>через </a:t>
            </a:r>
            <a:r>
              <a:rPr lang="en-US" sz="2800" dirty="0" err="1" smtClean="0">
                <a:solidFill>
                  <a:srgbClr val="7ED957"/>
                </a:solidFill>
                <a:latin typeface="Century Gothic" panose="020B0502020202020204" pitchFamily="34" charset="0"/>
              </a:rPr>
              <a:t>портал</a:t>
            </a:r>
            <a:r>
              <a:rPr lang="en-US" sz="2800" dirty="0" smtClean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Госуслуг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составило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 187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млн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.</a:t>
            </a:r>
          </a:p>
          <a:p>
            <a:pPr algn="ctr">
              <a:lnSpc>
                <a:spcPts val="3501"/>
              </a:lnSpc>
            </a:pPr>
            <a:endParaRPr lang="en-US" sz="2800" dirty="0">
              <a:solidFill>
                <a:srgbClr val="7ED957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ts val="3501"/>
              </a:lnSpc>
            </a:pP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Сервис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позволяющий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онлайн</a:t>
            </a:r>
            <a:r>
              <a:rPr lang="en-US" sz="2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получать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информацию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о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ходе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исполнительного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производства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стал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одним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из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самых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скоростных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на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портале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Госуслуг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. </a:t>
            </a:r>
          </a:p>
          <a:p>
            <a:pPr algn="ctr">
              <a:lnSpc>
                <a:spcPts val="3501"/>
              </a:lnSpc>
            </a:pPr>
            <a:endParaRPr lang="en-US" sz="2800" dirty="0">
              <a:solidFill>
                <a:srgbClr val="7ED957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ts val="3501"/>
              </a:lnSpc>
            </a:pP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В 77 %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случаях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запросы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исполняются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менее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чем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за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3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секунды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Данный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сервис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является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одним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из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самых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популярных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: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регистрируется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более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 55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тыс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.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запросов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в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сутки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. </a:t>
            </a:r>
          </a:p>
          <a:p>
            <a:pPr algn="ctr">
              <a:lnSpc>
                <a:spcPts val="3501"/>
              </a:lnSpc>
            </a:pP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Общее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количество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интерактивных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заявлений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в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этом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году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превысило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более</a:t>
            </a: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7ED957"/>
                </a:solidFill>
                <a:latin typeface="Century Gothic" panose="020B0502020202020204" pitchFamily="34" charset="0"/>
              </a:rPr>
              <a:t>3,9 </a:t>
            </a:r>
            <a:r>
              <a:rPr lang="en-US" sz="2800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млн</a:t>
            </a:r>
            <a:r>
              <a:rPr lang="en-US" sz="2800" dirty="0" smtClean="0">
                <a:solidFill>
                  <a:srgbClr val="7ED957"/>
                </a:solidFill>
                <a:latin typeface="Century Gothic" panose="020B0502020202020204" pitchFamily="34" charset="0"/>
              </a:rPr>
              <a:t>.</a:t>
            </a:r>
            <a:endParaRPr lang="en-US" sz="2800" dirty="0">
              <a:solidFill>
                <a:srgbClr val="7ED957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518579">
            <a:off x="4571053" y="2043586"/>
            <a:ext cx="1386224" cy="102580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292035" y="290513"/>
            <a:ext cx="15624366" cy="1423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2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Служба</a:t>
            </a: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судебных</a:t>
            </a: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приставов</a:t>
            </a: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даже</a:t>
            </a: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на</a:t>
            </a: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современном</a:t>
            </a: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этапе</a:t>
            </a: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развития</a:t>
            </a: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общества</a:t>
            </a: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находится</a:t>
            </a: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</a:rPr>
              <a:t> в </a:t>
            </a:r>
            <a:r>
              <a:rPr lang="en-US" sz="32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стадии</a:t>
            </a: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развития</a:t>
            </a: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поскольку</a:t>
            </a: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ее</a:t>
            </a:r>
            <a:r>
              <a:rPr lang="en-US" sz="3200" b="1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деятельность</a:t>
            </a:r>
            <a:r>
              <a:rPr lang="en-US" sz="3200" b="1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неустанно</a:t>
            </a:r>
            <a:r>
              <a:rPr lang="en-US" sz="3200" b="1" dirty="0">
                <a:solidFill>
                  <a:srgbClr val="7ED957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solidFill>
                  <a:srgbClr val="7ED957"/>
                </a:solidFill>
                <a:latin typeface="Century Gothic" panose="020B0502020202020204" pitchFamily="34" charset="0"/>
              </a:rPr>
              <a:t>совершенствуется</a:t>
            </a:r>
            <a:r>
              <a:rPr lang="en-US" sz="3200" b="1" dirty="0">
                <a:solidFill>
                  <a:srgbClr val="7ED957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1204</Words>
  <Application>Microsoft Office PowerPoint</Application>
  <PresentationFormat>Произвольный</PresentationFormat>
  <Paragraphs>84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ЗавгородняяА.М,НазароваТ.С._Презентация</dc:title>
  <dc:creator>123</dc:creator>
  <cp:lastModifiedBy>Baltica</cp:lastModifiedBy>
  <cp:revision>9</cp:revision>
  <dcterms:created xsi:type="dcterms:W3CDTF">2006-08-16T00:00:00Z</dcterms:created>
  <dcterms:modified xsi:type="dcterms:W3CDTF">2022-05-22T17:50:52Z</dcterms:modified>
  <dc:identifier>DAFBFHBCwcU</dc:identifier>
</cp:coreProperties>
</file>